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Default Extension="pptx" ContentType="application/vnd.openxmlformats-officedocument.presentationml.presentation"/>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6"/>
  </p:notesMasterIdLst>
  <p:handoutMasterIdLst>
    <p:handoutMasterId r:id="rId137"/>
  </p:handoutMasterIdLst>
  <p:sldIdLst>
    <p:sldId id="256" r:id="rId2"/>
    <p:sldId id="426" r:id="rId3"/>
    <p:sldId id="258" r:id="rId4"/>
    <p:sldId id="397" r:id="rId5"/>
    <p:sldId id="373" r:id="rId6"/>
    <p:sldId id="283" r:id="rId7"/>
    <p:sldId id="398" r:id="rId8"/>
    <p:sldId id="287" r:id="rId9"/>
    <p:sldId id="399" r:id="rId10"/>
    <p:sldId id="378" r:id="rId11"/>
    <p:sldId id="379" r:id="rId12"/>
    <p:sldId id="400" r:id="rId13"/>
    <p:sldId id="401" r:id="rId14"/>
    <p:sldId id="414" r:id="rId15"/>
    <p:sldId id="383" r:id="rId16"/>
    <p:sldId id="384" r:id="rId17"/>
    <p:sldId id="405" r:id="rId18"/>
    <p:sldId id="385" r:id="rId19"/>
    <p:sldId id="386" r:id="rId20"/>
    <p:sldId id="387" r:id="rId21"/>
    <p:sldId id="388" r:id="rId22"/>
    <p:sldId id="284" r:id="rId23"/>
    <p:sldId id="285" r:id="rId24"/>
    <p:sldId id="436" r:id="rId25"/>
    <p:sldId id="281" r:id="rId26"/>
    <p:sldId id="371" r:id="rId27"/>
    <p:sldId id="374" r:id="rId28"/>
    <p:sldId id="437" r:id="rId29"/>
    <p:sldId id="375" r:id="rId30"/>
    <p:sldId id="376" r:id="rId31"/>
    <p:sldId id="394" r:id="rId32"/>
    <p:sldId id="395" r:id="rId33"/>
    <p:sldId id="396" r:id="rId34"/>
    <p:sldId id="259" r:id="rId35"/>
    <p:sldId id="415" r:id="rId36"/>
    <p:sldId id="417" r:id="rId37"/>
    <p:sldId id="418" r:id="rId38"/>
    <p:sldId id="416" r:id="rId39"/>
    <p:sldId id="419" r:id="rId40"/>
    <p:sldId id="263" r:id="rId41"/>
    <p:sldId id="264" r:id="rId42"/>
    <p:sldId id="293" r:id="rId43"/>
    <p:sldId id="423" r:id="rId44"/>
    <p:sldId id="265" r:id="rId45"/>
    <p:sldId id="288" r:id="rId46"/>
    <p:sldId id="266" r:id="rId47"/>
    <p:sldId id="289" r:id="rId48"/>
    <p:sldId id="290" r:id="rId49"/>
    <p:sldId id="291" r:id="rId50"/>
    <p:sldId id="268" r:id="rId51"/>
    <p:sldId id="312" r:id="rId52"/>
    <p:sldId id="313" r:id="rId53"/>
    <p:sldId id="420" r:id="rId54"/>
    <p:sldId id="315" r:id="rId55"/>
    <p:sldId id="316" r:id="rId56"/>
    <p:sldId id="317" r:id="rId57"/>
    <p:sldId id="318" r:id="rId58"/>
    <p:sldId id="319" r:id="rId59"/>
    <p:sldId id="320" r:id="rId60"/>
    <p:sldId id="294" r:id="rId61"/>
    <p:sldId id="295" r:id="rId62"/>
    <p:sldId id="327" r:id="rId63"/>
    <p:sldId id="297" r:id="rId64"/>
    <p:sldId id="299" r:id="rId65"/>
    <p:sldId id="298" r:id="rId66"/>
    <p:sldId id="300" r:id="rId67"/>
    <p:sldId id="301" r:id="rId68"/>
    <p:sldId id="302" r:id="rId69"/>
    <p:sldId id="303" r:id="rId70"/>
    <p:sldId id="428" r:id="rId71"/>
    <p:sldId id="429" r:id="rId72"/>
    <p:sldId id="430" r:id="rId73"/>
    <p:sldId id="431" r:id="rId74"/>
    <p:sldId id="432" r:id="rId75"/>
    <p:sldId id="433" r:id="rId76"/>
    <p:sldId id="434" r:id="rId77"/>
    <p:sldId id="435" r:id="rId78"/>
    <p:sldId id="304" r:id="rId79"/>
    <p:sldId id="269" r:id="rId80"/>
    <p:sldId id="306" r:id="rId81"/>
    <p:sldId id="305" r:id="rId82"/>
    <p:sldId id="307" r:id="rId83"/>
    <p:sldId id="270" r:id="rId84"/>
    <p:sldId id="311" r:id="rId85"/>
    <p:sldId id="271" r:id="rId86"/>
    <p:sldId id="272" r:id="rId87"/>
    <p:sldId id="273" r:id="rId88"/>
    <p:sldId id="321" r:id="rId89"/>
    <p:sldId id="322" r:id="rId90"/>
    <p:sldId id="323" r:id="rId91"/>
    <p:sldId id="324" r:id="rId92"/>
    <p:sldId id="325" r:id="rId93"/>
    <p:sldId id="326" r:id="rId94"/>
    <p:sldId id="274" r:id="rId95"/>
    <p:sldId id="328" r:id="rId96"/>
    <p:sldId id="330" r:id="rId97"/>
    <p:sldId id="339" r:id="rId98"/>
    <p:sldId id="341" r:id="rId99"/>
    <p:sldId id="331" r:id="rId100"/>
    <p:sldId id="332" r:id="rId101"/>
    <p:sldId id="333" r:id="rId102"/>
    <p:sldId id="334" r:id="rId103"/>
    <p:sldId id="335" r:id="rId104"/>
    <p:sldId id="342" r:id="rId105"/>
    <p:sldId id="343" r:id="rId106"/>
    <p:sldId id="347" r:id="rId107"/>
    <p:sldId id="348" r:id="rId108"/>
    <p:sldId id="336" r:id="rId109"/>
    <p:sldId id="337" r:id="rId110"/>
    <p:sldId id="338" r:id="rId111"/>
    <p:sldId id="276" r:id="rId112"/>
    <p:sldId id="344" r:id="rId113"/>
    <p:sldId id="277" r:id="rId114"/>
    <p:sldId id="349" r:id="rId115"/>
    <p:sldId id="345" r:id="rId116"/>
    <p:sldId id="278" r:id="rId117"/>
    <p:sldId id="364" r:id="rId118"/>
    <p:sldId id="365" r:id="rId119"/>
    <p:sldId id="366" r:id="rId120"/>
    <p:sldId id="367" r:id="rId121"/>
    <p:sldId id="368" r:id="rId122"/>
    <p:sldId id="369" r:id="rId123"/>
    <p:sldId id="370" r:id="rId124"/>
    <p:sldId id="377" r:id="rId125"/>
    <p:sldId id="389" r:id="rId126"/>
    <p:sldId id="390" r:id="rId127"/>
    <p:sldId id="391" r:id="rId128"/>
    <p:sldId id="392" r:id="rId129"/>
    <p:sldId id="402" r:id="rId130"/>
    <p:sldId id="403" r:id="rId131"/>
    <p:sldId id="404" r:id="rId132"/>
    <p:sldId id="421" r:id="rId133"/>
    <p:sldId id="422" r:id="rId134"/>
    <p:sldId id="425" r:id="rId135"/>
  </p:sldIdLst>
  <p:sldSz cx="9144000" cy="6858000" type="screen4x3"/>
  <p:notesSz cx="6858000" cy="1114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2593" autoAdjust="0"/>
  </p:normalViewPr>
  <p:slideViewPr>
    <p:cSldViewPr>
      <p:cViewPr>
        <p:scale>
          <a:sx n="60" d="100"/>
          <a:sy n="60" d="100"/>
        </p:scale>
        <p:origin x="690" y="4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55713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557133"/>
          </a:xfrm>
          <a:prstGeom prst="rect">
            <a:avLst/>
          </a:prstGeom>
        </p:spPr>
        <p:txBody>
          <a:bodyPr vert="horz" lIns="91440" tIns="45720" rIns="91440" bIns="45720" rtlCol="0"/>
          <a:lstStyle>
            <a:lvl1pPr algn="r">
              <a:defRPr sz="1200"/>
            </a:lvl1pPr>
          </a:lstStyle>
          <a:p>
            <a:fld id="{97F3CC98-CEDE-45F6-81AD-7AD80FDC1CA1}" type="datetimeFigureOut">
              <a:rPr lang="en-US" smtClean="0"/>
              <a:pPr/>
              <a:t>9/28/2015</a:t>
            </a:fld>
            <a:endParaRPr lang="en-US"/>
          </a:p>
        </p:txBody>
      </p:sp>
      <p:sp>
        <p:nvSpPr>
          <p:cNvPr id="4" name="Footer Placeholder 3"/>
          <p:cNvSpPr>
            <a:spLocks noGrp="1"/>
          </p:cNvSpPr>
          <p:nvPr>
            <p:ph type="ftr" sz="quarter" idx="2"/>
          </p:nvPr>
        </p:nvSpPr>
        <p:spPr>
          <a:xfrm>
            <a:off x="0" y="10583597"/>
            <a:ext cx="2971800" cy="5571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10583597"/>
            <a:ext cx="2971800" cy="557133"/>
          </a:xfrm>
          <a:prstGeom prst="rect">
            <a:avLst/>
          </a:prstGeom>
        </p:spPr>
        <p:txBody>
          <a:bodyPr vert="horz" lIns="91440" tIns="45720" rIns="91440" bIns="45720" rtlCol="0" anchor="b"/>
          <a:lstStyle>
            <a:lvl1pPr algn="r">
              <a:defRPr sz="1200"/>
            </a:lvl1pPr>
          </a:lstStyle>
          <a:p>
            <a:fld id="{2F775D1C-FAE7-42DB-8FAD-EF6BBD0F27D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5575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557500"/>
          </a:xfrm>
          <a:prstGeom prst="rect">
            <a:avLst/>
          </a:prstGeom>
        </p:spPr>
        <p:txBody>
          <a:bodyPr vert="horz" lIns="91440" tIns="45720" rIns="91440" bIns="45720" rtlCol="0"/>
          <a:lstStyle>
            <a:lvl1pPr algn="r">
              <a:defRPr sz="1200"/>
            </a:lvl1pPr>
          </a:lstStyle>
          <a:p>
            <a:fld id="{A0FE2979-8947-4021-8696-A116F70304B1}" type="datetimeFigureOut">
              <a:rPr lang="en-US" smtClean="0"/>
              <a:pPr/>
              <a:t>9/28/2015</a:t>
            </a:fld>
            <a:endParaRPr lang="en-US"/>
          </a:p>
        </p:txBody>
      </p:sp>
      <p:sp>
        <p:nvSpPr>
          <p:cNvPr id="4" name="Slide Image Placeholder 3"/>
          <p:cNvSpPr>
            <a:spLocks noGrp="1" noRot="1" noChangeAspect="1"/>
          </p:cNvSpPr>
          <p:nvPr>
            <p:ph type="sldImg" idx="2"/>
          </p:nvPr>
        </p:nvSpPr>
        <p:spPr>
          <a:xfrm>
            <a:off x="642938" y="836613"/>
            <a:ext cx="5572125" cy="41783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5293315"/>
            <a:ext cx="5486400" cy="501309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10583695"/>
            <a:ext cx="2971800" cy="5575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10583695"/>
            <a:ext cx="2971800" cy="557500"/>
          </a:xfrm>
          <a:prstGeom prst="rect">
            <a:avLst/>
          </a:prstGeom>
        </p:spPr>
        <p:txBody>
          <a:bodyPr vert="horz" lIns="91440" tIns="45720" rIns="91440" bIns="45720" rtlCol="0" anchor="b"/>
          <a:lstStyle>
            <a:lvl1pPr algn="r">
              <a:defRPr sz="1200"/>
            </a:lvl1pPr>
          </a:lstStyle>
          <a:p>
            <a:fld id="{20361255-3B62-4C78-A9DB-5CD33795B03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2938" y="836613"/>
            <a:ext cx="5572125" cy="41783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0361255-3B62-4C78-A9DB-5CD33795B037}"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7"/>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1C866C1-ACBF-457B-87C4-9F85900AF312}" type="datetime1">
              <a:rPr lang="en-US" smtClean="0"/>
              <a:pPr/>
              <a:t>9/28/2015</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3F20941A-713C-429C-BAFF-469BDD0C5BC4}" type="slidenum">
              <a:rPr lang="en-US" smtClean="0"/>
              <a:pPr/>
              <a:t>‹#›</a:t>
            </a:fld>
            <a:endParaRPr lang="en-US"/>
          </a:p>
        </p:txBody>
      </p:sp>
      <p:sp>
        <p:nvSpPr>
          <p:cNvPr id="8" name="Oval 7"/>
          <p:cNvSpPr/>
          <p:nvPr/>
        </p:nvSpPr>
        <p:spPr>
          <a:xfrm>
            <a:off x="921433" y="1413801"/>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4704196-E9F3-4F0C-BB7D-43EB22E9C616}" type="datetime1">
              <a:rPr lang="en-US" smtClean="0"/>
              <a:pPr/>
              <a:t>9/28/2015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F20941A-713C-429C-BAFF-469BDD0C5BC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40"/>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2"/>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D2FA4E4-E45E-4CFE-A5C8-8C13D3C4EF02}" type="datetime1">
              <a:rPr lang="en-US" smtClean="0"/>
              <a:pPr/>
              <a:t>9/28/2015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F20941A-713C-429C-BAFF-469BDD0C5BC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014BE2E-1846-44F7-A705-128DC34CA03B}" type="datetime1">
              <a:rPr lang="en-US" smtClean="0"/>
              <a:pPr/>
              <a:t>9/28/2015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F20941A-713C-429C-BAFF-469BDD0C5BC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3"/>
            <a:ext cx="6858000" cy="6858055"/>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4"/>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677684F-7A66-4F93-B9D7-EA1EEE612163}" type="datetime1">
              <a:rPr lang="en-US" smtClean="0"/>
              <a:pPr/>
              <a:t>9/28/2015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F20941A-713C-429C-BAFF-469BDD0C5BC4}" type="slidenum">
              <a:rPr lang="en-US" smtClean="0"/>
              <a:pPr/>
              <a:t>‹#›</a:t>
            </a:fld>
            <a:endParaRPr lang="en-US"/>
          </a:p>
        </p:txBody>
      </p:sp>
      <p:sp>
        <p:nvSpPr>
          <p:cNvPr id="10" name="Rectangle 9"/>
          <p:cNvSpPr/>
          <p:nvPr/>
        </p:nvSpPr>
        <p:spPr bwMode="invGray">
          <a:xfrm>
            <a:off x="2286000" y="1"/>
            <a:ext cx="76200" cy="6858055"/>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1"/>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8689C7-0DD1-4CCA-B8EB-341DFD95C105}" type="datetime1">
              <a:rPr lang="en-US" smtClean="0"/>
              <a:pPr/>
              <a:t>9/28/2015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F20941A-713C-429C-BAFF-469BDD0C5BC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9"/>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9"/>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2628ECE-55CF-4C36-BD29-81314C25F9C3}" type="datetime1">
              <a:rPr lang="en-US" smtClean="0"/>
              <a:pPr/>
              <a:t>9/28/2015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F20941A-713C-429C-BAFF-469BDD0C5BC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2453B2B-18C6-4164-9E40-B13195041E1A}" type="datetime1">
              <a:rPr lang="en-US" smtClean="0"/>
              <a:pPr/>
              <a:t>9/28/2015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F20941A-713C-429C-BAFF-469BDD0C5BC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9A6B637-DB3A-4894-9AED-4B74D1E05CB6}" type="datetime1">
              <a:rPr lang="en-US" smtClean="0"/>
              <a:pPr/>
              <a:t>9/28/2015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F20941A-713C-429C-BAFF-469BDD0C5BC4}" type="slidenum">
              <a:rPr lang="en-US" smtClean="0"/>
              <a:pPr/>
              <a:t>‹#›</a:t>
            </a:fld>
            <a:endParaRPr lang="en-US"/>
          </a:p>
        </p:txBody>
      </p:sp>
      <p:sp>
        <p:nvSpPr>
          <p:cNvPr id="6" name="Rectangle 5"/>
          <p:cNvSpPr/>
          <p:nvPr/>
        </p:nvSpPr>
        <p:spPr bwMode="invGray">
          <a:xfrm>
            <a:off x="1014984" y="-53"/>
            <a:ext cx="73152" cy="6858055"/>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7"/>
            <a:ext cx="3810000" cy="1162051"/>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5"/>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0080E7-C947-4F96-8CF9-A97078A92450}" type="datetime1">
              <a:rPr lang="en-US" smtClean="0"/>
              <a:pPr/>
              <a:t>9/28/2015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F20941A-713C-429C-BAFF-469BDD0C5BC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4B9B0185-9BE5-42EC-B237-9DB07AA8F592}" type="datetime1">
              <a:rPr lang="en-US" smtClean="0"/>
              <a:pPr/>
              <a:t>9/28/2015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F20941A-713C-429C-BAFF-469BDD0C5BC4}"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4"/>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2"/>
            <a:ext cx="685800" cy="204309"/>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7"/>
            <a:ext cx="649224" cy="204309"/>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1"/>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9" y="21103"/>
            <a:ext cx="1702191" cy="1702192"/>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4"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6" y="-53"/>
            <a:ext cx="8131127" cy="6858055"/>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9"/>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1"/>
            <a:ext cx="2133600" cy="476251"/>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F1B4F53-7FA4-4E7A-8D43-BAAB930D1823}" type="datetime1">
              <a:rPr lang="en-US" smtClean="0"/>
              <a:pPr/>
              <a:t>9/28/2015</a:t>
            </a:fld>
            <a:endParaRPr lang="en-US"/>
          </a:p>
        </p:txBody>
      </p:sp>
      <p:sp>
        <p:nvSpPr>
          <p:cNvPr id="10" name="Footer Placeholder 9"/>
          <p:cNvSpPr>
            <a:spLocks noGrp="1"/>
          </p:cNvSpPr>
          <p:nvPr>
            <p:ph type="ftr" sz="quarter" idx="3"/>
          </p:nvPr>
        </p:nvSpPr>
        <p:spPr>
          <a:xfrm>
            <a:off x="5715000" y="6305551"/>
            <a:ext cx="2895600" cy="476251"/>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1"/>
            <a:ext cx="457200" cy="476251"/>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F20941A-713C-429C-BAFF-469BDD0C5BC4}" type="slidenum">
              <a:rPr lang="en-US" smtClean="0"/>
              <a:pPr/>
              <a:t>‹#›</a:t>
            </a:fld>
            <a:endParaRPr lang="en-US"/>
          </a:p>
        </p:txBody>
      </p:sp>
      <p:sp>
        <p:nvSpPr>
          <p:cNvPr id="15" name="Rectangle 14"/>
          <p:cNvSpPr/>
          <p:nvPr/>
        </p:nvSpPr>
        <p:spPr bwMode="invGray">
          <a:xfrm>
            <a:off x="1014984" y="-53"/>
            <a:ext cx="73152" cy="6858055"/>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 Id="rId5" Type="http://schemas.openxmlformats.org/officeDocument/2006/relationships/image" Target="../media/image33.png"/><Relationship Id="rId4" Type="http://schemas.openxmlformats.org/officeDocument/2006/relationships/image" Target="../media/image32.png"/></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image" Target="../media/image34.png"/><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package" Target="../embeddings/Microsoft_Office_PowerPoint_Presentation1.ppt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87.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21.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5.png"/><Relationship Id="rId4" Type="http://schemas.openxmlformats.org/officeDocument/2006/relationships/image" Target="../media/image19.png"/></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9"/>
            <a:ext cx="7406640" cy="1926103"/>
          </a:xfrm>
        </p:spPr>
        <p:txBody>
          <a:bodyPr/>
          <a:lstStyle/>
          <a:p>
            <a:r>
              <a:rPr lang="en-US" dirty="0" smtClean="0"/>
              <a:t>MANAJEMEN KEUANGAN I</a:t>
            </a:r>
            <a:endParaRPr lang="en-US" dirty="0"/>
          </a:p>
        </p:txBody>
      </p:sp>
      <p:sp>
        <p:nvSpPr>
          <p:cNvPr id="3" name="Subtitle 2"/>
          <p:cNvSpPr>
            <a:spLocks noGrp="1"/>
          </p:cNvSpPr>
          <p:nvPr>
            <p:ph type="subTitle" idx="1"/>
          </p:nvPr>
        </p:nvSpPr>
        <p:spPr>
          <a:xfrm>
            <a:off x="990600" y="3429000"/>
            <a:ext cx="7406640" cy="1752600"/>
          </a:xfrm>
        </p:spPr>
        <p:txBody>
          <a:bodyPr/>
          <a:lstStyle/>
          <a:p>
            <a:r>
              <a:rPr lang="en-US" dirty="0" err="1" smtClean="0"/>
              <a:t>Oleh</a:t>
            </a:r>
            <a:r>
              <a:rPr lang="en-US" dirty="0" smtClean="0"/>
              <a:t>: Drs. H. </a:t>
            </a:r>
            <a:r>
              <a:rPr lang="en-US" dirty="0" err="1" smtClean="0"/>
              <a:t>Miftahuddin</a:t>
            </a:r>
            <a:r>
              <a:rPr lang="en-US" dirty="0" smtClean="0"/>
              <a:t> </a:t>
            </a:r>
            <a:r>
              <a:rPr lang="en-US" dirty="0" err="1" smtClean="0"/>
              <a:t>Murad</a:t>
            </a:r>
            <a:r>
              <a:rPr lang="en-US" dirty="0" smtClean="0"/>
              <a:t>, MBA</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3F20941A-713C-429C-BAFF-469BDD0C5BC4}" type="slidenum">
              <a:rPr lang="en-US" smtClean="0"/>
              <a:pPr/>
              <a:t>10</a:t>
            </a:fld>
            <a:endParaRPr lang="en-US"/>
          </a:p>
        </p:txBody>
      </p:sp>
      <p:sp>
        <p:nvSpPr>
          <p:cNvPr id="6" name="Title 1"/>
          <p:cNvSpPr txBox="1">
            <a:spLocks/>
          </p:cNvSpPr>
          <p:nvPr/>
        </p:nvSpPr>
        <p:spPr>
          <a:xfrm>
            <a:off x="685800" y="404813"/>
            <a:ext cx="7772400" cy="792162"/>
          </a:xfrm>
          <a:prstGeom prst="rect">
            <a:avLst/>
          </a:prstGeom>
        </p:spPr>
        <p:txBody>
          <a:bodyPr rtlCol="0" anchor="ctr">
            <a:normAutofit fontScale="6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4300" b="1" dirty="0" smtClean="0">
                <a:solidFill>
                  <a:schemeClr val="tx2">
                    <a:satMod val="130000"/>
                  </a:schemeClr>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6</a:t>
            </a:r>
            <a:r>
              <a:rPr kumimoji="0" lang="en-US" sz="43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Times New Roman" pitchFamily="18" charset="0"/>
                <a:ea typeface="+mj-ea"/>
                <a:cs typeface="Times New Roman" pitchFamily="18" charset="0"/>
              </a:rPr>
              <a:t>. </a:t>
            </a:r>
            <a:r>
              <a:rPr kumimoji="0" lang="id-ID" sz="43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Times New Roman" pitchFamily="18" charset="0"/>
                <a:ea typeface="+mj-ea"/>
                <a:cs typeface="Times New Roman" pitchFamily="18" charset="0"/>
              </a:rPr>
              <a:t>PASAR KEUANGAN (FINANCIAL MARKET)</a:t>
            </a:r>
          </a:p>
        </p:txBody>
      </p:sp>
      <p:sp>
        <p:nvSpPr>
          <p:cNvPr id="7" name="Subtitle 2"/>
          <p:cNvSpPr txBox="1">
            <a:spLocks/>
          </p:cNvSpPr>
          <p:nvPr/>
        </p:nvSpPr>
        <p:spPr>
          <a:xfrm>
            <a:off x="539750" y="1628775"/>
            <a:ext cx="8135938" cy="4752975"/>
          </a:xfrm>
          <a:prstGeom prst="rect">
            <a:avLst/>
          </a:prstGeom>
        </p:spPr>
        <p:txBody>
          <a:bodyPr>
            <a:normAutofit/>
          </a:bodyPr>
          <a:lstStyle/>
          <a:p>
            <a:pPr marL="514350" marR="0" lvl="0" indent="-514350" algn="just" defTabSz="914400" rtl="0" eaLnBrk="1" fontAlgn="auto" latinLnBrk="0" hangingPunct="1">
              <a:lnSpc>
                <a:spcPct val="100000"/>
              </a:lnSpc>
              <a:spcBef>
                <a:spcPts val="600"/>
              </a:spcBef>
              <a:spcAft>
                <a:spcPts val="0"/>
              </a:spcAft>
              <a:buClr>
                <a:schemeClr val="accent1"/>
              </a:buClr>
              <a:buSzPct val="80000"/>
              <a:tabLst/>
              <a:defRPr/>
            </a:pPr>
            <a:r>
              <a:rPr lang="en-US" sz="2800" dirty="0" smtClean="0">
                <a:latin typeface="Times New Roman" pitchFamily="18" charset="0"/>
                <a:cs typeface="Times New Roman" pitchFamily="18" charset="0"/>
              </a:rPr>
              <a:t>a</a:t>
            </a:r>
            <a:r>
              <a:rPr kumimoji="0" lang="en-US" sz="28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t>
            </a:r>
            <a:r>
              <a:rPr kumimoji="0" lang="id-ID" sz="28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Pasar keuangan terdiri dari :</a:t>
            </a:r>
          </a:p>
          <a:p>
            <a:pPr marL="365760" marR="0" lvl="0" indent="-283464" algn="just"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id-ID" sz="28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Lembaga dan mekanisme yang terciptanya aliran dana (cash flow) dari pihak yang memiliki dana berlebih (surplus) kepada pihak yang memerlukan dana/kekurangan (defisit) dimana proses pemindahan dana secara cepat dan paling efesien (D.Syahrial;2007:14).</a:t>
            </a:r>
          </a:p>
          <a:p>
            <a:pPr marL="365760" marR="0" lvl="0" indent="-283464" algn="just"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id-ID" sz="28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Secara skematis, kegiatan manajer keuangan digambarkan sebagai berikut.</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8001000" cy="609600"/>
          </a:xfrm>
        </p:spPr>
        <p:txBody>
          <a:bodyPr>
            <a:normAutofit/>
          </a:bodyPr>
          <a:lstStyle/>
          <a:p>
            <a:r>
              <a:rPr lang="id-ID" sz="3200" dirty="0" smtClean="0">
                <a:solidFill>
                  <a:schemeClr val="tx1"/>
                </a:solidFill>
              </a:rPr>
              <a:t>Contoh perhitungan Mudharabah</a:t>
            </a:r>
            <a:endParaRPr lang="en-US" sz="3200" dirty="0">
              <a:solidFill>
                <a:schemeClr val="tx1"/>
              </a:solidFill>
            </a:endParaRPr>
          </a:p>
        </p:txBody>
      </p:sp>
      <p:sp>
        <p:nvSpPr>
          <p:cNvPr id="3" name="Content Placeholder 2"/>
          <p:cNvSpPr>
            <a:spLocks noGrp="1"/>
          </p:cNvSpPr>
          <p:nvPr>
            <p:ph idx="1"/>
          </p:nvPr>
        </p:nvSpPr>
        <p:spPr>
          <a:xfrm>
            <a:off x="990600" y="762000"/>
            <a:ext cx="8019288" cy="5867400"/>
          </a:xfrm>
        </p:spPr>
        <p:txBody>
          <a:bodyPr>
            <a:normAutofit/>
          </a:bodyPr>
          <a:lstStyle/>
          <a:p>
            <a:pPr marL="596646" indent="-514350" algn="just">
              <a:buNone/>
            </a:pPr>
            <a:r>
              <a:rPr lang="id-ID" sz="2000" dirty="0" smtClean="0"/>
              <a:t>	</a:t>
            </a:r>
            <a:r>
              <a:rPr lang="id-ID" sz="2400" dirty="0" smtClean="0"/>
              <a:t>Seorang pedagang yang memerlukan modal untuk </a:t>
            </a:r>
          </a:p>
          <a:p>
            <a:pPr marL="596646" indent="-514350" algn="just">
              <a:buNone/>
            </a:pPr>
            <a:r>
              <a:rPr lang="id-ID" sz="2400" dirty="0" smtClean="0"/>
              <a:t>berdagang dapat mengajukan permohonan untuk pembiyaan</a:t>
            </a:r>
          </a:p>
          <a:p>
            <a:pPr marL="596646" indent="-514350" algn="just">
              <a:buNone/>
            </a:pPr>
            <a:r>
              <a:rPr lang="id-ID" sz="2400" dirty="0" smtClean="0"/>
              <a:t>bagi hasil seperti  </a:t>
            </a:r>
            <a:r>
              <a:rPr lang="id-ID" sz="2400" i="1" dirty="0" smtClean="0"/>
              <a:t>mudharabah</a:t>
            </a:r>
            <a:r>
              <a:rPr lang="id-ID" sz="2400" dirty="0" smtClean="0"/>
              <a:t>, dimana bank bertindak selaku</a:t>
            </a:r>
          </a:p>
          <a:p>
            <a:pPr marL="596646" indent="-514350" algn="just">
              <a:buNone/>
            </a:pPr>
            <a:r>
              <a:rPr lang="id-ID" sz="2400" i="1" dirty="0" smtClean="0"/>
              <a:t>shahibul maal </a:t>
            </a:r>
            <a:r>
              <a:rPr lang="id-ID" sz="2400" dirty="0" smtClean="0"/>
              <a:t>dan nasabah selaku </a:t>
            </a:r>
            <a:r>
              <a:rPr lang="id-ID" sz="2400" i="1" dirty="0" smtClean="0"/>
              <a:t>mudharib. </a:t>
            </a:r>
            <a:r>
              <a:rPr lang="id-ID" sz="2400" dirty="0" smtClean="0"/>
              <a:t>Caranya adalah</a:t>
            </a:r>
          </a:p>
          <a:p>
            <a:pPr marL="596646" indent="-514350" algn="just">
              <a:buNone/>
            </a:pPr>
            <a:r>
              <a:rPr lang="id-ID" sz="2400" dirty="0" smtClean="0"/>
              <a:t>dengan menghitungdulu perkiraan pendapatan yang akan</a:t>
            </a:r>
          </a:p>
          <a:p>
            <a:pPr marL="596646" indent="-514350" algn="just">
              <a:buNone/>
            </a:pPr>
            <a:r>
              <a:rPr lang="id-ID" sz="2400" dirty="0" smtClean="0"/>
              <a:t>Diperoleh nasabah dari proyek yang bersangkutan. Misalnya,</a:t>
            </a:r>
          </a:p>
          <a:p>
            <a:pPr marL="596646" indent="-514350" algn="just">
              <a:buNone/>
            </a:pPr>
            <a:r>
              <a:rPr lang="id-ID" sz="2400" dirty="0" smtClean="0"/>
              <a:t>dari modal Rp 30.000.000,- perbulan diperoleh pendapatan Rp</a:t>
            </a:r>
          </a:p>
          <a:p>
            <a:pPr marL="596646" indent="-514350" algn="just">
              <a:buNone/>
            </a:pPr>
            <a:r>
              <a:rPr lang="id-ID" sz="2400" dirty="0" smtClean="0"/>
              <a:t>5.000.000,- perbulan. Dari pendapatan ini harus disisihkan</a:t>
            </a:r>
          </a:p>
          <a:p>
            <a:pPr marL="596646" indent="-514350" algn="just">
              <a:buNone/>
            </a:pPr>
            <a:r>
              <a:rPr lang="id-ID" sz="2400" dirty="0" smtClean="0"/>
              <a:t>dahulu untuk tabungan pengembalian modal, misalnya </a:t>
            </a:r>
          </a:p>
          <a:p>
            <a:pPr marL="596646" indent="-514350" algn="just">
              <a:buNone/>
            </a:pPr>
            <a:r>
              <a:rPr lang="id-ID" sz="2400" dirty="0" smtClean="0"/>
              <a:t>Rp 2.000.000,-. Selebihnya dibagi antara bank dengan nasabah</a:t>
            </a:r>
          </a:p>
          <a:p>
            <a:pPr marL="596646" indent="-514350" algn="just">
              <a:buNone/>
            </a:pPr>
            <a:r>
              <a:rPr lang="id-ID" sz="2400" dirty="0" smtClean="0"/>
              <a:t>dengan kesepakatan dimuka, misalnya 60 % untuk nasabah dan</a:t>
            </a:r>
          </a:p>
          <a:p>
            <a:pPr marL="596646" indent="-514350" algn="just">
              <a:buNone/>
            </a:pPr>
            <a:r>
              <a:rPr lang="id-ID" sz="2400" dirty="0" smtClean="0"/>
              <a:t>40 % untuk bank.</a:t>
            </a:r>
          </a:p>
        </p:txBody>
      </p:sp>
      <p:sp>
        <p:nvSpPr>
          <p:cNvPr id="4" name="Slide Number Placeholder 3"/>
          <p:cNvSpPr>
            <a:spLocks noGrp="1"/>
          </p:cNvSpPr>
          <p:nvPr>
            <p:ph type="sldNum" sz="quarter" idx="12"/>
          </p:nvPr>
        </p:nvSpPr>
        <p:spPr/>
        <p:txBody>
          <a:bodyPr/>
          <a:lstStyle/>
          <a:p>
            <a:fld id="{3F20941A-713C-429C-BAFF-469BDD0C5BC4}" type="slidenum">
              <a:rPr lang="en-US" smtClean="0"/>
              <a:pPr/>
              <a:t>100</a:t>
            </a:fld>
            <a:endParaRPr lang="en-US"/>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7772400" cy="533400"/>
          </a:xfrm>
        </p:spPr>
        <p:txBody>
          <a:bodyPr>
            <a:normAutofit/>
          </a:bodyPr>
          <a:lstStyle/>
          <a:p>
            <a:pPr marL="514350" indent="-514350"/>
            <a:r>
              <a:rPr lang="en-US" sz="2800" dirty="0" smtClean="0">
                <a:solidFill>
                  <a:schemeClr val="tx1"/>
                </a:solidFill>
              </a:rPr>
              <a:t>b.	</a:t>
            </a:r>
            <a:r>
              <a:rPr lang="id-ID" sz="2800" dirty="0" smtClean="0">
                <a:solidFill>
                  <a:schemeClr val="tx1"/>
                </a:solidFill>
              </a:rPr>
              <a:t>Contoh Perhitungan Al Murabahah (Margin)</a:t>
            </a:r>
            <a:endParaRPr lang="en-US" sz="2800" dirty="0">
              <a:solidFill>
                <a:schemeClr val="tx1"/>
              </a:solidFill>
            </a:endParaRPr>
          </a:p>
        </p:txBody>
      </p:sp>
      <p:sp>
        <p:nvSpPr>
          <p:cNvPr id="3" name="Content Placeholder 2"/>
          <p:cNvSpPr>
            <a:spLocks noGrp="1"/>
          </p:cNvSpPr>
          <p:nvPr>
            <p:ph idx="1"/>
          </p:nvPr>
        </p:nvSpPr>
        <p:spPr>
          <a:xfrm>
            <a:off x="990600" y="685800"/>
            <a:ext cx="8019288" cy="5943600"/>
          </a:xfrm>
        </p:spPr>
        <p:txBody>
          <a:bodyPr>
            <a:normAutofit/>
          </a:bodyPr>
          <a:lstStyle/>
          <a:p>
            <a:pPr marL="596646" indent="-514350" algn="just">
              <a:buNone/>
            </a:pPr>
            <a:r>
              <a:rPr lang="id-ID" sz="2000" dirty="0" smtClean="0"/>
              <a:t>	</a:t>
            </a:r>
            <a:r>
              <a:rPr lang="id-ID" sz="2800" dirty="0" smtClean="0"/>
              <a:t>Misalkan seorang nasabah ingin memiliki sebuah sepeda motor. Ia datang ke bank syariah dan memohon agar bank membelikannya. Setelah diteliti dan dinyatakan dapat diberikan, bank membelikan sepeda motor tersebut dan diberikan kepada nasabah. Jika harga sepeda motor tersebut Rp 4 juta dan bank ingin mendapat keuntungan</a:t>
            </a:r>
          </a:p>
          <a:p>
            <a:pPr marL="596646" indent="-514350" algn="just">
              <a:buNone/>
            </a:pPr>
            <a:r>
              <a:rPr lang="id-ID" sz="2800" dirty="0" smtClean="0"/>
              <a:t>     Rp 800.000,- selama 2 tahun, harga yang ditetapkan kepada nasabah seharga Rp 4.800.000,- nasabah dapat mencicil pembayaran tersebut sebesar Rp 200.000,- perbulan.</a:t>
            </a:r>
          </a:p>
        </p:txBody>
      </p:sp>
      <p:sp>
        <p:nvSpPr>
          <p:cNvPr id="4" name="Slide Number Placeholder 3"/>
          <p:cNvSpPr>
            <a:spLocks noGrp="1"/>
          </p:cNvSpPr>
          <p:nvPr>
            <p:ph type="sldNum" sz="quarter" idx="12"/>
          </p:nvPr>
        </p:nvSpPr>
        <p:spPr/>
        <p:txBody>
          <a:bodyPr/>
          <a:lstStyle/>
          <a:p>
            <a:fld id="{3F20941A-713C-429C-BAFF-469BDD0C5BC4}" type="slidenum">
              <a:rPr lang="en-US" smtClean="0"/>
              <a:pPr/>
              <a:t>101</a:t>
            </a:fld>
            <a:endParaRPr lang="en-US"/>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2" name="Rectangle 8"/>
          <p:cNvSpPr>
            <a:spLocks noChangeArrowheads="1"/>
          </p:cNvSpPr>
          <p:nvPr/>
        </p:nvSpPr>
        <p:spPr bwMode="auto">
          <a:xfrm>
            <a:off x="990600" y="228600"/>
            <a:ext cx="7924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id-ID"/>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7772400" cy="533400"/>
          </a:xfrm>
        </p:spPr>
        <p:txBody>
          <a:bodyPr>
            <a:normAutofit/>
          </a:bodyPr>
          <a:lstStyle/>
          <a:p>
            <a:pPr marL="514350" indent="-514350"/>
            <a:r>
              <a:rPr lang="en-US" sz="2800" dirty="0" smtClean="0">
                <a:solidFill>
                  <a:schemeClr val="tx1"/>
                </a:solidFill>
              </a:rPr>
              <a:t>c.	</a:t>
            </a:r>
            <a:r>
              <a:rPr lang="id-ID" sz="2800" dirty="0" smtClean="0">
                <a:solidFill>
                  <a:schemeClr val="tx1"/>
                </a:solidFill>
              </a:rPr>
              <a:t>Contoh Perhitungan Musyarakah (fee)</a:t>
            </a:r>
            <a:endParaRPr lang="en-US" sz="2800" dirty="0">
              <a:solidFill>
                <a:schemeClr val="tx1"/>
              </a:solidFill>
            </a:endParaRPr>
          </a:p>
        </p:txBody>
      </p:sp>
      <p:sp>
        <p:nvSpPr>
          <p:cNvPr id="3" name="Content Placeholder 2"/>
          <p:cNvSpPr>
            <a:spLocks noGrp="1"/>
          </p:cNvSpPr>
          <p:nvPr>
            <p:ph idx="1"/>
          </p:nvPr>
        </p:nvSpPr>
        <p:spPr>
          <a:xfrm>
            <a:off x="990600" y="685800"/>
            <a:ext cx="8019288" cy="5943600"/>
          </a:xfrm>
        </p:spPr>
        <p:txBody>
          <a:bodyPr>
            <a:normAutofit/>
          </a:bodyPr>
          <a:lstStyle/>
          <a:p>
            <a:pPr marL="596646" indent="-514350" algn="just">
              <a:buNone/>
            </a:pPr>
            <a:r>
              <a:rPr lang="id-ID" sz="2000" dirty="0" smtClean="0"/>
              <a:t>	    </a:t>
            </a:r>
            <a:r>
              <a:rPr lang="id-ID" sz="2200" dirty="0" smtClean="0"/>
              <a:t>Pak Usman adalah seorang pengusaha yang akan melaksanakan suatu proyek. Usaha tersebut membutuhkan modal sejumlah Rp 100.000.000,- ternyata, setelah dihitung, Pak Usman hanya memiliki Rp 50.000.000,- atau 50% dari modal yang diperlukan. Pak Usman kemudian datang ke sebuah bank syariah untuk mengajukan pembiayaan dengan skema </a:t>
            </a:r>
            <a:r>
              <a:rPr lang="id-ID" sz="2200" i="1" dirty="0" smtClean="0"/>
              <a:t>musyarakah. </a:t>
            </a:r>
            <a:r>
              <a:rPr lang="id-ID" sz="2200" dirty="0" smtClean="0"/>
              <a:t>Dalam hal ini, kebutuhan terhadap modal sejumlah Rp 100.000.000,- dipenuhi 50% dari nasabah dan 50% dari bank. Setelah proyek selesai, nasabah mengembalikan dana tersebut bersama bagi hasil yang telah disepakati untuk bank.</a:t>
            </a:r>
          </a:p>
          <a:p>
            <a:pPr marL="596646" indent="-514350" algn="just">
              <a:buNone/>
            </a:pPr>
            <a:r>
              <a:rPr lang="id-ID" sz="2200" dirty="0" smtClean="0"/>
              <a:t>		Seandainya keuntungan dari proyek tersebut adalah Rp 20.000.000,- dan nisbah atau porsi bagi hasil yang disepakati adalah 50:50 (50% untuk nasabah dan 50% untuk bank), pada akhir proyek Pak Usman harus mengembalikan dana sebesar Rp 50.000.000,- ( dana pinjaman dari bank) ditambah Rp 10.000.000,- (50% dari keuntungan untuk bank). ( M. Syafi’i Antonio 2005 : 171 – 173 ).</a:t>
            </a:r>
          </a:p>
        </p:txBody>
      </p:sp>
      <p:sp>
        <p:nvSpPr>
          <p:cNvPr id="4" name="Slide Number Placeholder 3"/>
          <p:cNvSpPr>
            <a:spLocks noGrp="1"/>
          </p:cNvSpPr>
          <p:nvPr>
            <p:ph type="sldNum" sz="quarter" idx="12"/>
          </p:nvPr>
        </p:nvSpPr>
        <p:spPr/>
        <p:txBody>
          <a:bodyPr/>
          <a:lstStyle/>
          <a:p>
            <a:fld id="{3F20941A-713C-429C-BAFF-469BDD0C5BC4}" type="slidenum">
              <a:rPr lang="en-US" smtClean="0"/>
              <a:pPr/>
              <a:t>102</a:t>
            </a:fld>
            <a:endParaRPr lang="en-US"/>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2" name="Rectangle 8"/>
          <p:cNvSpPr>
            <a:spLocks noChangeArrowheads="1"/>
          </p:cNvSpPr>
          <p:nvPr/>
        </p:nvSpPr>
        <p:spPr bwMode="auto">
          <a:xfrm>
            <a:off x="990600" y="228600"/>
            <a:ext cx="7924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id-ID"/>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7772400" cy="533400"/>
          </a:xfrm>
        </p:spPr>
        <p:txBody>
          <a:bodyPr>
            <a:normAutofit/>
          </a:bodyPr>
          <a:lstStyle/>
          <a:p>
            <a:pPr marL="514350" indent="-514350"/>
            <a:r>
              <a:rPr lang="en-US" sz="2800" dirty="0" smtClean="0">
                <a:solidFill>
                  <a:schemeClr val="tx1"/>
                </a:solidFill>
              </a:rPr>
              <a:t>4.	</a:t>
            </a:r>
            <a:r>
              <a:rPr lang="id-ID" sz="2800" dirty="0" smtClean="0">
                <a:solidFill>
                  <a:schemeClr val="tx1"/>
                </a:solidFill>
              </a:rPr>
              <a:t> Menentukan Tingkat Diskonto (bunga)</a:t>
            </a:r>
            <a:endParaRPr lang="en-US" sz="2800" dirty="0">
              <a:solidFill>
                <a:schemeClr val="tx1"/>
              </a:solidFill>
            </a:endParaRPr>
          </a:p>
        </p:txBody>
      </p:sp>
      <p:sp>
        <p:nvSpPr>
          <p:cNvPr id="3" name="Content Placeholder 2"/>
          <p:cNvSpPr>
            <a:spLocks noGrp="1"/>
          </p:cNvSpPr>
          <p:nvPr>
            <p:ph idx="1"/>
          </p:nvPr>
        </p:nvSpPr>
        <p:spPr>
          <a:xfrm>
            <a:off x="990600" y="685800"/>
            <a:ext cx="8019288" cy="5943600"/>
          </a:xfrm>
        </p:spPr>
        <p:txBody>
          <a:bodyPr>
            <a:normAutofit fontScale="85000" lnSpcReduction="10000"/>
          </a:bodyPr>
          <a:lstStyle/>
          <a:p>
            <a:pPr marL="596646" indent="-514350" algn="just">
              <a:buNone/>
            </a:pPr>
            <a:r>
              <a:rPr lang="id-ID" sz="2000" dirty="0" smtClean="0"/>
              <a:t>		</a:t>
            </a:r>
            <a:r>
              <a:rPr lang="id-ID" sz="2400" dirty="0" smtClean="0"/>
              <a:t>Sudah kita bahas mencari nilai uang sekarang (PV), sekarang anda diminta mencari tingkat bunga ( </a:t>
            </a:r>
            <a:r>
              <a:rPr lang="id-ID" sz="2400" dirty="0" smtClean="0">
                <a:latin typeface="Monotype Corsiva" pitchFamily="66" charset="0"/>
              </a:rPr>
              <a:t>i</a:t>
            </a:r>
            <a:r>
              <a:rPr lang="id-ID" sz="2400" dirty="0" smtClean="0"/>
              <a:t> atau </a:t>
            </a:r>
            <a:r>
              <a:rPr lang="id-ID" sz="2400" dirty="0" smtClean="0">
                <a:latin typeface="Monotype Corsiva" pitchFamily="66" charset="0"/>
              </a:rPr>
              <a:t>n</a:t>
            </a:r>
            <a:r>
              <a:rPr lang="id-ID" sz="2400" dirty="0" smtClean="0"/>
              <a:t> ).</a:t>
            </a:r>
          </a:p>
          <a:p>
            <a:pPr marL="596646" indent="-514350" algn="just">
              <a:buNone/>
            </a:pPr>
            <a:r>
              <a:rPr lang="id-ID" sz="2400" dirty="0" smtClean="0"/>
              <a:t>	contoh : </a:t>
            </a:r>
          </a:p>
          <a:p>
            <a:pPr marL="596646" indent="-514350" algn="just">
              <a:buNone/>
            </a:pPr>
            <a:r>
              <a:rPr lang="id-ID" sz="2400" dirty="0" smtClean="0"/>
              <a:t>		Perusahaan Rahmah melakukan investasi satu tahun. Uang yang dimiliki Rahmah didepositokan ke bank yaitu sebesar Rp 12,500.000,- setelah satu tahun akan menjadi Rp 13.500.000,- . Berapa tingkat diskonto (bunga) investasi tersebut dengan menggunakan rumus :</a:t>
            </a:r>
          </a:p>
          <a:p>
            <a:pPr marL="596646" indent="-514350" algn="just">
              <a:buNone/>
            </a:pPr>
            <a:r>
              <a:rPr lang="id-ID" sz="2000" dirty="0" smtClean="0"/>
              <a:t>	</a:t>
            </a:r>
          </a:p>
          <a:p>
            <a:pPr marL="596646" indent="-514350" algn="just">
              <a:buNone/>
            </a:pPr>
            <a:r>
              <a:rPr lang="id-ID" sz="2000" dirty="0" smtClean="0"/>
              <a:t>	</a:t>
            </a:r>
            <a:r>
              <a:rPr lang="id-ID" sz="2400" dirty="0" smtClean="0"/>
              <a:t>PV                          = </a:t>
            </a:r>
          </a:p>
          <a:p>
            <a:pPr marL="596646" indent="-514350" algn="just">
              <a:buNone/>
            </a:pPr>
            <a:r>
              <a:rPr lang="id-ID" sz="2400" dirty="0" smtClean="0"/>
              <a:t>	</a:t>
            </a:r>
          </a:p>
          <a:p>
            <a:pPr marL="596646" indent="-514350" algn="just">
              <a:buNone/>
            </a:pPr>
            <a:r>
              <a:rPr lang="id-ID" sz="2400" dirty="0" smtClean="0"/>
              <a:t>	Rp. 12.500.000,-       = </a:t>
            </a:r>
          </a:p>
          <a:p>
            <a:pPr marL="596646" indent="-514350" algn="just">
              <a:buNone/>
            </a:pPr>
            <a:endParaRPr lang="id-ID" sz="2400" dirty="0" smtClean="0"/>
          </a:p>
          <a:p>
            <a:pPr marL="596646" indent="-514350" algn="just">
              <a:buNone/>
            </a:pPr>
            <a:endParaRPr lang="id-ID" sz="2400" dirty="0" smtClean="0"/>
          </a:p>
          <a:p>
            <a:pPr marL="596646" indent="-514350" algn="just">
              <a:buNone/>
            </a:pPr>
            <a:r>
              <a:rPr lang="id-ID" sz="2400" dirty="0" smtClean="0"/>
              <a:t>				=		= 1,08</a:t>
            </a:r>
          </a:p>
          <a:p>
            <a:pPr marL="596646" indent="-514350" algn="just">
              <a:buNone/>
            </a:pPr>
            <a:r>
              <a:rPr lang="id-ID" sz="2400" dirty="0" smtClean="0"/>
              <a:t>	</a:t>
            </a:r>
          </a:p>
          <a:p>
            <a:pPr marL="596646" indent="-514350" algn="just">
              <a:buNone/>
            </a:pPr>
            <a:r>
              <a:rPr lang="id-ID" sz="2400" dirty="0" smtClean="0"/>
              <a:t>			          </a:t>
            </a:r>
            <a:r>
              <a:rPr lang="id-ID" sz="2400" i="1" dirty="0" smtClean="0"/>
              <a:t> i </a:t>
            </a:r>
            <a:r>
              <a:rPr lang="id-ID" sz="2400" dirty="0" smtClean="0"/>
              <a:t>= 1,08 – 1</a:t>
            </a:r>
          </a:p>
          <a:p>
            <a:pPr marL="596646" indent="-514350" algn="just">
              <a:buNone/>
            </a:pPr>
            <a:r>
              <a:rPr lang="id-ID" sz="2400" dirty="0" smtClean="0"/>
              <a:t>			             = 0,08 atau 8 %</a:t>
            </a:r>
          </a:p>
          <a:p>
            <a:pPr marL="596646" indent="-514350" algn="just">
              <a:buNone/>
            </a:pPr>
            <a:r>
              <a:rPr lang="id-ID" sz="2000" dirty="0" smtClean="0"/>
              <a:t>	</a:t>
            </a:r>
            <a:endParaRPr lang="id-ID" sz="2200" dirty="0" smtClean="0"/>
          </a:p>
        </p:txBody>
      </p:sp>
      <p:sp>
        <p:nvSpPr>
          <p:cNvPr id="4" name="Slide Number Placeholder 3"/>
          <p:cNvSpPr>
            <a:spLocks noGrp="1"/>
          </p:cNvSpPr>
          <p:nvPr>
            <p:ph type="sldNum" sz="quarter" idx="12"/>
          </p:nvPr>
        </p:nvSpPr>
        <p:spPr/>
        <p:txBody>
          <a:bodyPr/>
          <a:lstStyle/>
          <a:p>
            <a:fld id="{3F20941A-713C-429C-BAFF-469BDD0C5BC4}" type="slidenum">
              <a:rPr lang="en-US" smtClean="0"/>
              <a:pPr/>
              <a:t>103</a:t>
            </a:fld>
            <a:endParaRPr lang="en-US"/>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2" name="Rectangle 8"/>
          <p:cNvSpPr>
            <a:spLocks noChangeArrowheads="1"/>
          </p:cNvSpPr>
          <p:nvPr/>
        </p:nvSpPr>
        <p:spPr bwMode="auto">
          <a:xfrm>
            <a:off x="990600" y="228600"/>
            <a:ext cx="7924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id-ID"/>
          </a:p>
        </p:txBody>
      </p:sp>
      <p:sp>
        <p:nvSpPr>
          <p:cNvPr id="860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86019"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343400" y="3048000"/>
            <a:ext cx="1295400" cy="685800"/>
          </a:xfrm>
          <a:prstGeom prst="rect">
            <a:avLst/>
          </a:prstGeom>
          <a:noFill/>
        </p:spPr>
      </p:pic>
      <p:sp>
        <p:nvSpPr>
          <p:cNvPr id="8602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86021" name="Picture 5"/>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038600" y="4800600"/>
            <a:ext cx="1600200" cy="609600"/>
          </a:xfrm>
          <a:prstGeom prst="rect">
            <a:avLst/>
          </a:prstGeom>
          <a:noFill/>
        </p:spPr>
      </p:pic>
      <p:sp>
        <p:nvSpPr>
          <p:cNvPr id="92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9217"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038600" y="3810000"/>
            <a:ext cx="1652954" cy="685800"/>
          </a:xfrm>
          <a:prstGeom prst="rect">
            <a:avLst/>
          </a:prstGeom>
          <a:noFill/>
        </p:spPr>
      </p:pic>
      <p:sp>
        <p:nvSpPr>
          <p:cNvPr id="922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9219"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2819400" y="4876800"/>
            <a:ext cx="819150" cy="381000"/>
          </a:xfrm>
          <a:prstGeom prst="rect">
            <a:avLst/>
          </a:prstGeom>
          <a:noFill/>
        </p:spPr>
      </p:pic>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7772400" cy="533400"/>
          </a:xfrm>
        </p:spPr>
        <p:txBody>
          <a:bodyPr>
            <a:normAutofit/>
          </a:bodyPr>
          <a:lstStyle/>
          <a:p>
            <a:pPr marL="514350" indent="-514350"/>
            <a:r>
              <a:rPr lang="en-US" sz="2800" dirty="0" smtClean="0">
                <a:solidFill>
                  <a:schemeClr val="tx1"/>
                </a:solidFill>
              </a:rPr>
              <a:t>5</a:t>
            </a:r>
            <a:r>
              <a:rPr lang="id-ID" sz="2800" dirty="0" smtClean="0">
                <a:solidFill>
                  <a:schemeClr val="tx1"/>
                </a:solidFill>
              </a:rPr>
              <a:t>. Perbedaan Antara Bunga dan Bagi Hasil</a:t>
            </a:r>
            <a:endParaRPr lang="en-US" sz="2800" dirty="0">
              <a:solidFill>
                <a:schemeClr val="tx1"/>
              </a:solidFill>
            </a:endParaRPr>
          </a:p>
        </p:txBody>
      </p:sp>
      <p:sp>
        <p:nvSpPr>
          <p:cNvPr id="3" name="Content Placeholder 2"/>
          <p:cNvSpPr>
            <a:spLocks noGrp="1"/>
          </p:cNvSpPr>
          <p:nvPr>
            <p:ph idx="1"/>
          </p:nvPr>
        </p:nvSpPr>
        <p:spPr>
          <a:xfrm>
            <a:off x="990600" y="685800"/>
            <a:ext cx="8019288" cy="5943600"/>
          </a:xfrm>
        </p:spPr>
        <p:txBody>
          <a:bodyPr>
            <a:normAutofit/>
          </a:bodyPr>
          <a:lstStyle/>
          <a:p>
            <a:pPr marL="596646" indent="-514350" algn="just">
              <a:buNone/>
            </a:pPr>
            <a:r>
              <a:rPr lang="id-ID" sz="2000" dirty="0" smtClean="0"/>
              <a:t>	Sekali lagi, Islam mendorong praktik bagi hasil serta mengharamkan</a:t>
            </a:r>
          </a:p>
          <a:p>
            <a:pPr marL="596646" indent="-514350" algn="just">
              <a:buNone/>
            </a:pPr>
            <a:r>
              <a:rPr lang="id-ID" sz="2000" dirty="0" smtClean="0"/>
              <a:t>riba. Keduanya sama-sama memberi keuntungan bagi pemilik dana, namun</a:t>
            </a:r>
          </a:p>
          <a:p>
            <a:pPr marL="596646" indent="-514350" algn="just">
              <a:buNone/>
            </a:pPr>
            <a:r>
              <a:rPr lang="id-ID" sz="2000" dirty="0" smtClean="0"/>
              <a:t>keduanya mempunyai perbedaan yang sangat nyata. Perbedaan itu sangat</a:t>
            </a:r>
          </a:p>
          <a:p>
            <a:pPr marL="596646" indent="-514350" algn="just">
              <a:buNone/>
            </a:pPr>
            <a:r>
              <a:rPr lang="id-ID" sz="2000" dirty="0" smtClean="0"/>
              <a:t>Nyata. Perbedaan itu dapat dijelaskan dalam tabel berikut.</a:t>
            </a:r>
          </a:p>
          <a:p>
            <a:pPr marL="596646" indent="-514350" algn="just">
              <a:buNone/>
            </a:pPr>
            <a:endParaRPr lang="id-ID" sz="2000" dirty="0" smtClean="0"/>
          </a:p>
          <a:p>
            <a:pPr marL="596646" indent="-514350" algn="ctr">
              <a:buNone/>
            </a:pPr>
            <a:r>
              <a:rPr lang="id-ID" sz="2000" dirty="0" smtClean="0"/>
              <a:t>Tabel Perbedaan Antara Bunga dan Bagi Hasil</a:t>
            </a:r>
          </a:p>
          <a:p>
            <a:pPr marL="596646" indent="-514350" algn="ctr">
              <a:buNone/>
            </a:pPr>
            <a:r>
              <a:rPr lang="id-ID" sz="2000" dirty="0" smtClean="0"/>
              <a:t>	</a:t>
            </a:r>
            <a:endParaRPr lang="id-ID" sz="2200" dirty="0" smtClean="0"/>
          </a:p>
        </p:txBody>
      </p:sp>
      <p:sp>
        <p:nvSpPr>
          <p:cNvPr id="4" name="Slide Number Placeholder 3"/>
          <p:cNvSpPr>
            <a:spLocks noGrp="1"/>
          </p:cNvSpPr>
          <p:nvPr>
            <p:ph type="sldNum" sz="quarter" idx="12"/>
          </p:nvPr>
        </p:nvSpPr>
        <p:spPr/>
        <p:txBody>
          <a:bodyPr/>
          <a:lstStyle/>
          <a:p>
            <a:fld id="{3F20941A-713C-429C-BAFF-469BDD0C5BC4}" type="slidenum">
              <a:rPr lang="en-US" smtClean="0"/>
              <a:pPr/>
              <a:t>104</a:t>
            </a:fld>
            <a:endParaRPr lang="en-US"/>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2" name="Rectangle 8"/>
          <p:cNvSpPr>
            <a:spLocks noChangeArrowheads="1"/>
          </p:cNvSpPr>
          <p:nvPr/>
        </p:nvSpPr>
        <p:spPr bwMode="auto">
          <a:xfrm>
            <a:off x="990600" y="228600"/>
            <a:ext cx="7924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id-ID"/>
          </a:p>
        </p:txBody>
      </p:sp>
      <p:sp>
        <p:nvSpPr>
          <p:cNvPr id="860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92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922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graphicFrame>
        <p:nvGraphicFramePr>
          <p:cNvPr id="17" name="Table 16"/>
          <p:cNvGraphicFramePr>
            <a:graphicFrameLocks noGrp="1"/>
          </p:cNvGraphicFramePr>
          <p:nvPr/>
        </p:nvGraphicFramePr>
        <p:xfrm>
          <a:off x="1447800" y="3048000"/>
          <a:ext cx="7239000" cy="3108960"/>
        </p:xfrm>
        <a:graphic>
          <a:graphicData uri="http://schemas.openxmlformats.org/drawingml/2006/table">
            <a:tbl>
              <a:tblPr firstRow="1" bandRow="1">
                <a:tableStyleId>{5C22544A-7EE6-4342-B048-85BDC9FD1C3A}</a:tableStyleId>
              </a:tblPr>
              <a:tblGrid>
                <a:gridCol w="3619500"/>
                <a:gridCol w="3619500"/>
              </a:tblGrid>
              <a:tr h="457200">
                <a:tc>
                  <a:txBody>
                    <a:bodyPr/>
                    <a:lstStyle/>
                    <a:p>
                      <a:pPr algn="ctr"/>
                      <a:r>
                        <a:rPr lang="id-ID" dirty="0" smtClean="0">
                          <a:ln>
                            <a:solidFill>
                              <a:schemeClr val="accent2"/>
                            </a:solidFill>
                          </a:ln>
                          <a:solidFill>
                            <a:schemeClr val="tx1"/>
                          </a:solidFill>
                        </a:rPr>
                        <a:t>BUNGA</a:t>
                      </a:r>
                      <a:endParaRPr lang="id-ID" dirty="0">
                        <a:ln>
                          <a:solidFill>
                            <a:schemeClr val="accent2"/>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r>
                        <a:rPr lang="id-ID" dirty="0" smtClean="0">
                          <a:ln>
                            <a:solidFill>
                              <a:schemeClr val="accent2"/>
                            </a:solidFill>
                          </a:ln>
                          <a:solidFill>
                            <a:schemeClr val="tx1"/>
                          </a:solidFill>
                        </a:rPr>
                        <a:t>BAGI HASIL</a:t>
                      </a:r>
                      <a:endParaRPr lang="id-ID" dirty="0">
                        <a:ln>
                          <a:solidFill>
                            <a:schemeClr val="accent2"/>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r>
              <a:tr h="1066800">
                <a:tc>
                  <a:txBody>
                    <a:bodyPr/>
                    <a:lstStyle/>
                    <a:p>
                      <a:pPr marL="342900" indent="-342900">
                        <a:buAutoNum type="alphaLcPeriod"/>
                      </a:pPr>
                      <a:r>
                        <a:rPr lang="id-ID" dirty="0" smtClean="0">
                          <a:ln>
                            <a:solidFill>
                              <a:schemeClr val="tx1">
                                <a:lumMod val="95000"/>
                                <a:lumOff val="5000"/>
                              </a:schemeClr>
                            </a:solidFill>
                          </a:ln>
                          <a:solidFill>
                            <a:schemeClr val="tx1"/>
                          </a:solidFill>
                        </a:rPr>
                        <a:t>Penentuan bunga pada waktu akad dengan asumsi harus selalu untung.</a:t>
                      </a:r>
                    </a:p>
                    <a:p>
                      <a:pPr marL="342900" indent="-342900">
                        <a:buNone/>
                      </a:pPr>
                      <a:endParaRPr lang="id-ID" dirty="0" smtClean="0">
                        <a:ln>
                          <a:solidFill>
                            <a:schemeClr val="tx1">
                              <a:lumMod val="95000"/>
                              <a:lumOff val="5000"/>
                            </a:schemeClr>
                          </a:solidFill>
                        </a:ln>
                        <a:solidFill>
                          <a:schemeClr val="tx1"/>
                        </a:solidFill>
                      </a:endParaRPr>
                    </a:p>
                    <a:p>
                      <a:endParaRPr lang="id-ID" dirty="0">
                        <a:ln>
                          <a:solidFill>
                            <a:schemeClr val="tx1">
                              <a:lumMod val="95000"/>
                              <a:lumOff val="5000"/>
                            </a:schemeClr>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indent="-342900">
                        <a:buAutoNum type="alphaLcPeriod"/>
                      </a:pPr>
                      <a:r>
                        <a:rPr lang="id-ID" dirty="0" smtClean="0">
                          <a:ln>
                            <a:solidFill>
                              <a:schemeClr val="tx1">
                                <a:lumMod val="95000"/>
                                <a:lumOff val="5000"/>
                              </a:schemeClr>
                            </a:solidFill>
                          </a:ln>
                          <a:solidFill>
                            <a:schemeClr val="tx1"/>
                          </a:solidFill>
                        </a:rPr>
                        <a:t>Penentuan besarnya rasio/nisbah </a:t>
                      </a:r>
                    </a:p>
                    <a:p>
                      <a:pPr marL="342900" indent="-342900">
                        <a:buNone/>
                      </a:pPr>
                      <a:r>
                        <a:rPr lang="id-ID" baseline="0" dirty="0" smtClean="0">
                          <a:ln>
                            <a:solidFill>
                              <a:schemeClr val="tx1">
                                <a:lumMod val="95000"/>
                                <a:lumOff val="5000"/>
                              </a:schemeClr>
                            </a:solidFill>
                          </a:ln>
                          <a:solidFill>
                            <a:schemeClr val="tx1"/>
                          </a:solidFill>
                        </a:rPr>
                        <a:t>      bagi hasil dibuat pada waktu akad dengan berpedoman pada kemungkinan untung rugi.</a:t>
                      </a:r>
                      <a:endParaRPr lang="id-ID" dirty="0" smtClean="0">
                        <a:ln>
                          <a:solidFill>
                            <a:schemeClr val="tx1">
                              <a:lumMod val="95000"/>
                              <a:lumOff val="5000"/>
                            </a:schemeClr>
                          </a:solidFill>
                        </a:ln>
                        <a:solidFill>
                          <a:schemeClr val="tx1"/>
                        </a:solidFill>
                      </a:endParaRPr>
                    </a:p>
                    <a:p>
                      <a:pPr marL="342900" indent="-342900">
                        <a:buNone/>
                      </a:pPr>
                      <a:endParaRPr lang="id-ID" dirty="0">
                        <a:ln>
                          <a:solidFill>
                            <a:schemeClr val="tx1">
                              <a:lumMod val="95000"/>
                              <a:lumOff val="5000"/>
                            </a:schemeClr>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787400">
                <a:tc>
                  <a:txBody>
                    <a:bodyPr/>
                    <a:lstStyle/>
                    <a:p>
                      <a:pPr marL="342900" indent="-342900">
                        <a:buAutoNum type="alphaLcPeriod" startAt="2"/>
                      </a:pPr>
                      <a:r>
                        <a:rPr lang="id-ID" dirty="0" smtClean="0">
                          <a:ln>
                            <a:solidFill>
                              <a:schemeClr val="tx1">
                                <a:lumMod val="95000"/>
                                <a:lumOff val="5000"/>
                              </a:schemeClr>
                            </a:solidFill>
                          </a:ln>
                          <a:solidFill>
                            <a:schemeClr val="tx1"/>
                          </a:solidFill>
                        </a:rPr>
                        <a:t>Besarnya</a:t>
                      </a:r>
                      <a:r>
                        <a:rPr lang="id-ID" baseline="0" dirty="0" smtClean="0">
                          <a:ln>
                            <a:solidFill>
                              <a:schemeClr val="tx1">
                                <a:lumMod val="95000"/>
                                <a:lumOff val="5000"/>
                              </a:schemeClr>
                            </a:solidFill>
                          </a:ln>
                          <a:solidFill>
                            <a:schemeClr val="tx1"/>
                          </a:solidFill>
                        </a:rPr>
                        <a:t> persentase berdasarkan pada jumlah uang (modal) yang dipinjamkan.</a:t>
                      </a:r>
                    </a:p>
                    <a:p>
                      <a:pPr marL="342900" indent="-342900">
                        <a:buNone/>
                      </a:pPr>
                      <a:endParaRPr lang="id-ID" dirty="0">
                        <a:ln>
                          <a:solidFill>
                            <a:schemeClr val="tx1">
                              <a:lumMod val="95000"/>
                              <a:lumOff val="5000"/>
                            </a:schemeClr>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indent="-342900">
                        <a:buAutoNum type="alphaLcPeriod" startAt="2"/>
                      </a:pPr>
                      <a:r>
                        <a:rPr lang="id-ID" dirty="0" smtClean="0">
                          <a:ln>
                            <a:solidFill>
                              <a:schemeClr val="tx1">
                                <a:lumMod val="95000"/>
                                <a:lumOff val="5000"/>
                              </a:schemeClr>
                            </a:solidFill>
                          </a:ln>
                          <a:solidFill>
                            <a:schemeClr val="tx1"/>
                          </a:solidFill>
                        </a:rPr>
                        <a:t>Besarnya rasio bagi hasil berdasar</a:t>
                      </a:r>
                    </a:p>
                    <a:p>
                      <a:pPr marL="342900" indent="-342900">
                        <a:buNone/>
                      </a:pPr>
                      <a:r>
                        <a:rPr lang="id-ID" baseline="0" dirty="0" smtClean="0">
                          <a:ln>
                            <a:solidFill>
                              <a:schemeClr val="tx1">
                                <a:lumMod val="95000"/>
                                <a:lumOff val="5000"/>
                              </a:schemeClr>
                            </a:solidFill>
                          </a:ln>
                          <a:solidFill>
                            <a:schemeClr val="tx1"/>
                          </a:solidFill>
                        </a:rPr>
                        <a:t>      kan pada jumlah keuntungan yang diperoleh.</a:t>
                      </a:r>
                      <a:endParaRPr lang="id-ID" dirty="0" smtClean="0">
                        <a:ln>
                          <a:solidFill>
                            <a:schemeClr val="tx1">
                              <a:lumMod val="95000"/>
                              <a:lumOff val="5000"/>
                            </a:schemeClr>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20941A-713C-429C-BAFF-469BDD0C5BC4}" type="slidenum">
              <a:rPr lang="en-US" smtClean="0"/>
              <a:pPr/>
              <a:t>105</a:t>
            </a:fld>
            <a:endParaRPr lang="en-US"/>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2" name="Rectangle 8"/>
          <p:cNvSpPr>
            <a:spLocks noChangeArrowheads="1"/>
          </p:cNvSpPr>
          <p:nvPr/>
        </p:nvSpPr>
        <p:spPr bwMode="auto">
          <a:xfrm>
            <a:off x="990600" y="228600"/>
            <a:ext cx="7924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id-ID"/>
          </a:p>
        </p:txBody>
      </p:sp>
      <p:sp>
        <p:nvSpPr>
          <p:cNvPr id="860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922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graphicFrame>
        <p:nvGraphicFramePr>
          <p:cNvPr id="17" name="Table 16"/>
          <p:cNvGraphicFramePr>
            <a:graphicFrameLocks noGrp="1"/>
          </p:cNvGraphicFramePr>
          <p:nvPr/>
        </p:nvGraphicFramePr>
        <p:xfrm>
          <a:off x="1295400" y="228600"/>
          <a:ext cx="7239000" cy="5318761"/>
        </p:xfrm>
        <a:graphic>
          <a:graphicData uri="http://schemas.openxmlformats.org/drawingml/2006/table">
            <a:tbl>
              <a:tblPr firstRow="1" bandRow="1">
                <a:tableStyleId>{5C22544A-7EE6-4342-B048-85BDC9FD1C3A}</a:tableStyleId>
              </a:tblPr>
              <a:tblGrid>
                <a:gridCol w="3429000"/>
                <a:gridCol w="3810000"/>
              </a:tblGrid>
              <a:tr h="381001">
                <a:tc>
                  <a:txBody>
                    <a:bodyPr/>
                    <a:lstStyle/>
                    <a:p>
                      <a:pPr algn="ctr"/>
                      <a:r>
                        <a:rPr lang="id-ID" dirty="0" smtClean="0">
                          <a:ln>
                            <a:solidFill>
                              <a:schemeClr val="accent2"/>
                            </a:solidFill>
                          </a:ln>
                          <a:solidFill>
                            <a:schemeClr val="tx1"/>
                          </a:solidFill>
                        </a:rPr>
                        <a:t>BUNGA</a:t>
                      </a:r>
                      <a:endParaRPr lang="id-ID" dirty="0">
                        <a:ln>
                          <a:solidFill>
                            <a:schemeClr val="accent2"/>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c>
                  <a:txBody>
                    <a:bodyPr/>
                    <a:lstStyle/>
                    <a:p>
                      <a:pPr algn="ctr"/>
                      <a:r>
                        <a:rPr lang="id-ID" dirty="0" smtClean="0">
                          <a:ln>
                            <a:solidFill>
                              <a:schemeClr val="accent2"/>
                            </a:solidFill>
                          </a:ln>
                          <a:solidFill>
                            <a:schemeClr val="tx1"/>
                          </a:solidFill>
                        </a:rPr>
                        <a:t>BAGI HASIL</a:t>
                      </a:r>
                      <a:endParaRPr lang="id-ID" dirty="0">
                        <a:ln>
                          <a:solidFill>
                            <a:schemeClr val="accent2"/>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solidFill>
                  </a:tcPr>
                </a:tc>
              </a:tr>
              <a:tr h="1295400">
                <a:tc>
                  <a:txBody>
                    <a:bodyPr/>
                    <a:lstStyle/>
                    <a:p>
                      <a:pPr marL="342900" indent="-342900">
                        <a:buNone/>
                      </a:pPr>
                      <a:r>
                        <a:rPr lang="id-ID" dirty="0" smtClean="0">
                          <a:ln>
                            <a:solidFill>
                              <a:schemeClr val="tx1">
                                <a:lumMod val="95000"/>
                                <a:lumOff val="5000"/>
                              </a:schemeClr>
                            </a:solidFill>
                          </a:ln>
                          <a:solidFill>
                            <a:schemeClr val="tx1"/>
                          </a:solidFill>
                        </a:rPr>
                        <a:t>c.   Pembayaran bunga tetap seperti yang  dijanjikan tanpa pertimbangan apakah proyek yang dijalankan oleh pihak nasabah untung atau rugi.</a:t>
                      </a:r>
                    </a:p>
                    <a:p>
                      <a:pPr marL="342900" indent="-342900">
                        <a:buNone/>
                      </a:pPr>
                      <a:endParaRPr lang="id-ID" dirty="0" smtClean="0">
                        <a:ln>
                          <a:solidFill>
                            <a:schemeClr val="tx1">
                              <a:lumMod val="95000"/>
                              <a:lumOff val="5000"/>
                            </a:schemeClr>
                          </a:solidFill>
                        </a:ln>
                        <a:solidFill>
                          <a:schemeClr val="tx1"/>
                        </a:solidFill>
                      </a:endParaRPr>
                    </a:p>
                    <a:p>
                      <a:endParaRPr lang="id-ID" dirty="0">
                        <a:ln>
                          <a:solidFill>
                            <a:schemeClr val="tx1">
                              <a:lumMod val="95000"/>
                              <a:lumOff val="5000"/>
                            </a:schemeClr>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indent="-342900">
                        <a:buNone/>
                      </a:pPr>
                      <a:r>
                        <a:rPr lang="id-ID" dirty="0" smtClean="0">
                          <a:ln>
                            <a:solidFill>
                              <a:schemeClr val="tx1">
                                <a:lumMod val="95000"/>
                                <a:lumOff val="5000"/>
                              </a:schemeClr>
                            </a:solidFill>
                          </a:ln>
                          <a:solidFill>
                            <a:schemeClr val="tx1"/>
                          </a:solidFill>
                        </a:rPr>
                        <a:t>c.   </a:t>
                      </a:r>
                      <a:r>
                        <a:rPr lang="id-ID" baseline="0" dirty="0" smtClean="0">
                          <a:ln>
                            <a:solidFill>
                              <a:schemeClr val="tx1">
                                <a:lumMod val="95000"/>
                                <a:lumOff val="5000"/>
                              </a:schemeClr>
                            </a:solidFill>
                          </a:ln>
                          <a:solidFill>
                            <a:schemeClr val="tx1"/>
                          </a:solidFill>
                        </a:rPr>
                        <a:t> </a:t>
                      </a:r>
                      <a:r>
                        <a:rPr lang="id-ID" dirty="0" smtClean="0">
                          <a:ln>
                            <a:solidFill>
                              <a:schemeClr val="tx1">
                                <a:lumMod val="95000"/>
                                <a:lumOff val="5000"/>
                              </a:schemeClr>
                            </a:solidFill>
                          </a:ln>
                          <a:solidFill>
                            <a:schemeClr val="tx1"/>
                          </a:solidFill>
                        </a:rPr>
                        <a:t>Bagi hasil bergantung</a:t>
                      </a:r>
                      <a:r>
                        <a:rPr lang="id-ID" baseline="0" dirty="0" smtClean="0">
                          <a:ln>
                            <a:solidFill>
                              <a:schemeClr val="tx1">
                                <a:lumMod val="95000"/>
                                <a:lumOff val="5000"/>
                              </a:schemeClr>
                            </a:solidFill>
                          </a:ln>
                          <a:solidFill>
                            <a:schemeClr val="tx1"/>
                          </a:solidFill>
                        </a:rPr>
                        <a:t> pada keuntungan proyek yang dijalankan. Bila usaha merugi, kerugian akan ditanggung bersama oleh kedua belah pihak.</a:t>
                      </a:r>
                      <a:endParaRPr lang="id-ID" dirty="0">
                        <a:ln>
                          <a:solidFill>
                            <a:schemeClr val="tx1">
                              <a:lumMod val="95000"/>
                              <a:lumOff val="5000"/>
                            </a:schemeClr>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1463040">
                <a:tc>
                  <a:txBody>
                    <a:bodyPr/>
                    <a:lstStyle/>
                    <a:p>
                      <a:pPr marL="342900" indent="-342900">
                        <a:buNone/>
                      </a:pPr>
                      <a:r>
                        <a:rPr lang="id-ID" dirty="0" smtClean="0">
                          <a:ln>
                            <a:solidFill>
                              <a:schemeClr val="tx1">
                                <a:lumMod val="95000"/>
                                <a:lumOff val="5000"/>
                              </a:schemeClr>
                            </a:solidFill>
                          </a:ln>
                          <a:solidFill>
                            <a:schemeClr val="tx1"/>
                          </a:solidFill>
                        </a:rPr>
                        <a:t>d.   Jumlah pembayaran</a:t>
                      </a:r>
                      <a:r>
                        <a:rPr lang="id-ID" baseline="0" dirty="0" smtClean="0">
                          <a:ln>
                            <a:solidFill>
                              <a:schemeClr val="tx1">
                                <a:lumMod val="95000"/>
                                <a:lumOff val="5000"/>
                              </a:schemeClr>
                            </a:solidFill>
                          </a:ln>
                          <a:solidFill>
                            <a:schemeClr val="tx1"/>
                          </a:solidFill>
                        </a:rPr>
                        <a:t> bunga tidak meningkat sekalipun jumlah keuntungan berlipat atau keadaan ekonomi sedang “booming”.</a:t>
                      </a:r>
                      <a:endParaRPr lang="id-ID" dirty="0">
                        <a:ln>
                          <a:solidFill>
                            <a:schemeClr val="tx1">
                              <a:lumMod val="95000"/>
                              <a:lumOff val="5000"/>
                            </a:schemeClr>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indent="-342900">
                        <a:buNone/>
                      </a:pPr>
                      <a:r>
                        <a:rPr lang="id-ID" dirty="0" smtClean="0">
                          <a:ln>
                            <a:solidFill>
                              <a:schemeClr val="tx1">
                                <a:lumMod val="95000"/>
                                <a:lumOff val="5000"/>
                              </a:schemeClr>
                            </a:solidFill>
                          </a:ln>
                          <a:solidFill>
                            <a:schemeClr val="tx1"/>
                          </a:solidFill>
                        </a:rPr>
                        <a:t>d.   Jumlah pembagian</a:t>
                      </a:r>
                      <a:r>
                        <a:rPr lang="id-ID" baseline="0" dirty="0" smtClean="0">
                          <a:ln>
                            <a:solidFill>
                              <a:schemeClr val="tx1">
                                <a:lumMod val="95000"/>
                                <a:lumOff val="5000"/>
                              </a:schemeClr>
                            </a:solidFill>
                          </a:ln>
                          <a:solidFill>
                            <a:schemeClr val="tx1"/>
                          </a:solidFill>
                        </a:rPr>
                        <a:t> laba meningkat sesuai dengan peningkatan jumlah pendapatan.</a:t>
                      </a:r>
                      <a:endParaRPr lang="id-ID" dirty="0" smtClean="0">
                        <a:ln>
                          <a:solidFill>
                            <a:schemeClr val="tx1">
                              <a:lumMod val="95000"/>
                              <a:lumOff val="5000"/>
                            </a:schemeClr>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r h="1463040">
                <a:tc>
                  <a:txBody>
                    <a:bodyPr/>
                    <a:lstStyle/>
                    <a:p>
                      <a:pPr marL="342900" indent="-342900">
                        <a:buAutoNum type="alphaLcPeriod" startAt="5"/>
                      </a:pPr>
                      <a:r>
                        <a:rPr lang="id-ID" dirty="0" smtClean="0">
                          <a:ln>
                            <a:solidFill>
                              <a:schemeClr val="tx1">
                                <a:lumMod val="95000"/>
                                <a:lumOff val="5000"/>
                              </a:schemeClr>
                            </a:solidFill>
                          </a:ln>
                          <a:solidFill>
                            <a:schemeClr val="tx1"/>
                          </a:solidFill>
                        </a:rPr>
                        <a:t>Eksistensi</a:t>
                      </a:r>
                      <a:r>
                        <a:rPr lang="id-ID" baseline="0" dirty="0" smtClean="0">
                          <a:ln>
                            <a:solidFill>
                              <a:schemeClr val="tx1">
                                <a:lumMod val="95000"/>
                                <a:lumOff val="5000"/>
                              </a:schemeClr>
                            </a:solidFill>
                          </a:ln>
                          <a:solidFill>
                            <a:schemeClr val="tx1"/>
                          </a:solidFill>
                        </a:rPr>
                        <a:t> bunga diragukan (kalau</a:t>
                      </a:r>
                    </a:p>
                    <a:p>
                      <a:pPr marL="342900" indent="-342900">
                        <a:buNone/>
                      </a:pPr>
                      <a:r>
                        <a:rPr lang="id-ID" baseline="0" dirty="0" smtClean="0">
                          <a:ln>
                            <a:solidFill>
                              <a:schemeClr val="tx1">
                                <a:lumMod val="95000"/>
                                <a:lumOff val="5000"/>
                              </a:schemeClr>
                            </a:solidFill>
                          </a:ln>
                          <a:solidFill>
                            <a:schemeClr val="tx1"/>
                          </a:solidFill>
                        </a:rPr>
                        <a:t>     tidak dikecam) oleh semua agama, termasuk Islam.</a:t>
                      </a:r>
                      <a:endParaRPr lang="id-ID" dirty="0">
                        <a:ln>
                          <a:solidFill>
                            <a:schemeClr val="tx1">
                              <a:lumMod val="95000"/>
                              <a:lumOff val="5000"/>
                            </a:schemeClr>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342900" indent="-342900">
                        <a:buNone/>
                      </a:pPr>
                      <a:r>
                        <a:rPr lang="id-ID" dirty="0" smtClean="0">
                          <a:ln>
                            <a:solidFill>
                              <a:schemeClr val="tx1">
                                <a:lumMod val="95000"/>
                                <a:lumOff val="5000"/>
                              </a:schemeClr>
                            </a:solidFill>
                          </a:ln>
                          <a:solidFill>
                            <a:schemeClr val="tx1"/>
                          </a:solidFill>
                        </a:rPr>
                        <a:t>e.   Tidak</a:t>
                      </a:r>
                      <a:r>
                        <a:rPr lang="id-ID" baseline="0" dirty="0" smtClean="0">
                          <a:ln>
                            <a:solidFill>
                              <a:schemeClr val="tx1">
                                <a:lumMod val="95000"/>
                                <a:lumOff val="5000"/>
                              </a:schemeClr>
                            </a:solidFill>
                          </a:ln>
                          <a:solidFill>
                            <a:schemeClr val="tx1"/>
                          </a:solidFill>
                        </a:rPr>
                        <a:t> ada yang meragukan keabsahan bagi hasil.</a:t>
                      </a:r>
                      <a:endParaRPr lang="id-ID" dirty="0" smtClean="0">
                        <a:ln>
                          <a:solidFill>
                            <a:schemeClr val="tx1">
                              <a:lumMod val="95000"/>
                              <a:lumOff val="5000"/>
                            </a:schemeClr>
                          </a:solidFill>
                        </a:l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r>
            </a:tbl>
          </a:graphicData>
        </a:graphic>
      </p:graphicFrame>
      <p:graphicFrame>
        <p:nvGraphicFramePr>
          <p:cNvPr id="16" name="Table 15"/>
          <p:cNvGraphicFramePr>
            <a:graphicFrameLocks noGrp="1"/>
          </p:cNvGraphicFramePr>
          <p:nvPr/>
        </p:nvGraphicFramePr>
        <p:xfrm>
          <a:off x="1219200" y="5791200"/>
          <a:ext cx="6096000" cy="365760"/>
        </p:xfrm>
        <a:graphic>
          <a:graphicData uri="http://schemas.openxmlformats.org/drawingml/2006/table">
            <a:tbl>
              <a:tblPr firstRow="1" bandRow="1">
                <a:tableStyleId>{5C22544A-7EE6-4342-B048-85BDC9FD1C3A}</a:tableStyleId>
              </a:tblPr>
              <a:tblGrid>
                <a:gridCol w="6096000"/>
              </a:tblGrid>
              <a:tr h="213360">
                <a:tc>
                  <a:txBody>
                    <a:bodyPr/>
                    <a:lstStyle/>
                    <a:p>
                      <a:r>
                        <a:rPr lang="id-ID" dirty="0" smtClean="0">
                          <a:solidFill>
                            <a:schemeClr val="tx1"/>
                          </a:solidFill>
                        </a:rPr>
                        <a:t>Sumber</a:t>
                      </a:r>
                      <a:r>
                        <a:rPr lang="id-ID" baseline="0" dirty="0" smtClean="0">
                          <a:solidFill>
                            <a:schemeClr val="tx1"/>
                          </a:solidFill>
                        </a:rPr>
                        <a:t> : M. Syafi’i Antonio ; 2005 : 61</a:t>
                      </a:r>
                      <a:endParaRPr lang="id-ID" dirty="0">
                        <a:solidFill>
                          <a:schemeClr val="tx1"/>
                        </a:solidFill>
                      </a:endParaRPr>
                    </a:p>
                  </a:txBody>
                  <a:tcPr>
                    <a:solidFill>
                      <a:schemeClr val="bg1"/>
                    </a:solidFill>
                  </a:tcPr>
                </a:tc>
              </a:tr>
            </a:tbl>
          </a:graphicData>
        </a:graphic>
      </p:graphicFrame>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6</a:t>
            </a:r>
            <a:r>
              <a:rPr lang="id-ID" dirty="0" smtClean="0"/>
              <a:t>. Perbedaan Antara Investasi dan Membungakan Uang</a:t>
            </a:r>
            <a:endParaRPr lang="id-ID" dirty="0"/>
          </a:p>
        </p:txBody>
      </p:sp>
      <p:sp>
        <p:nvSpPr>
          <p:cNvPr id="3" name="Content Placeholder 2"/>
          <p:cNvSpPr>
            <a:spLocks noGrp="1"/>
          </p:cNvSpPr>
          <p:nvPr>
            <p:ph idx="1"/>
          </p:nvPr>
        </p:nvSpPr>
        <p:spPr/>
        <p:txBody>
          <a:bodyPr>
            <a:normAutofit fontScale="85000" lnSpcReduction="10000"/>
          </a:bodyPr>
          <a:lstStyle/>
          <a:p>
            <a:pPr>
              <a:buNone/>
            </a:pPr>
            <a:r>
              <a:rPr lang="id-ID" dirty="0" smtClean="0"/>
              <a:t>Ada dua perbedaan mendasar antara investasi an membungakan uang. Perbedaan tersebut dapat ditelaah dari definisi hingga makna masing-masing.</a:t>
            </a:r>
          </a:p>
          <a:p>
            <a:pPr marL="596646" indent="-514350">
              <a:buNone/>
            </a:pPr>
            <a:r>
              <a:rPr lang="en-US" dirty="0" smtClean="0"/>
              <a:t>a.	</a:t>
            </a:r>
            <a:r>
              <a:rPr lang="id-ID" dirty="0" smtClean="0"/>
              <a:t> investasi adalah kegiatan usaha yang mengandung resiko karena berhadapan dengan unsur ketidakpastian. Dengan demikian, perolehan kembaliannya (</a:t>
            </a:r>
            <a:r>
              <a:rPr lang="id-ID" i="1" dirty="0" smtClean="0"/>
              <a:t>return</a:t>
            </a:r>
            <a:r>
              <a:rPr lang="id-ID" dirty="0" smtClean="0"/>
              <a:t>) tidak pasti dan tidak tetap.</a:t>
            </a:r>
          </a:p>
          <a:p>
            <a:pPr marL="596646" indent="-514350">
              <a:buNone/>
            </a:pPr>
            <a:r>
              <a:rPr lang="en-US" dirty="0" smtClean="0"/>
              <a:t>b.	</a:t>
            </a:r>
            <a:r>
              <a:rPr lang="id-ID" dirty="0" smtClean="0"/>
              <a:t> membungakan uang adalah kegiatan usaha yang kurang mengandung resiko karena perolehan kembaliannya berupa bunga yang relatif pasti dan tetap.</a:t>
            </a:r>
          </a:p>
          <a:p>
            <a:pPr marL="596646" indent="-514350">
              <a:buFont typeface="+mj-lt"/>
              <a:buAutoNum type="arabicPeriod"/>
            </a:pPr>
            <a:endParaRPr lang="id-ID"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106</a:t>
            </a:fld>
            <a:endParaRPr lang="en-US"/>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457200"/>
            <a:ext cx="7498080" cy="5791200"/>
          </a:xfrm>
        </p:spPr>
        <p:txBody>
          <a:bodyPr>
            <a:normAutofit fontScale="70000" lnSpcReduction="20000"/>
          </a:bodyPr>
          <a:lstStyle/>
          <a:p>
            <a:pPr>
              <a:lnSpc>
                <a:spcPct val="120000"/>
              </a:lnSpc>
              <a:buNone/>
            </a:pPr>
            <a:r>
              <a:rPr lang="id-ID" dirty="0" smtClean="0"/>
              <a:t>Islam mendorong masyarakat ke arah usaha nyata dan produktif. Islam mendorong seluruh masyarakat untuk melakukan investasi dan melarang membungakan uang. Sesuai dengan definisi diatas, menyimpan uang di bank Islam termasuk kategori kegiatan investasi karena perolehan kembaliannya (</a:t>
            </a:r>
            <a:r>
              <a:rPr lang="id-ID" i="1" dirty="0" smtClean="0"/>
              <a:t>return</a:t>
            </a:r>
            <a:r>
              <a:rPr lang="id-ID" dirty="0" smtClean="0"/>
              <a:t>) dari waktu ke waktu tidak pasti dan tidak tetap. Besar kecilnya perolehan kembali itu bergantung pada hasil usaha yang benar-benar terjadi dan dilakukan Bank sebagai mudharib atau pengelola dana.</a:t>
            </a:r>
          </a:p>
          <a:p>
            <a:pPr>
              <a:lnSpc>
                <a:spcPct val="120000"/>
              </a:lnSpc>
              <a:buNone/>
            </a:pPr>
            <a:endParaRPr lang="id-ID" smtClean="0"/>
          </a:p>
          <a:p>
            <a:pPr>
              <a:lnSpc>
                <a:spcPct val="120000"/>
              </a:lnSpc>
              <a:buNone/>
            </a:pPr>
            <a:endParaRPr lang="id-ID" dirty="0" smtClean="0"/>
          </a:p>
          <a:p>
            <a:pPr>
              <a:lnSpc>
                <a:spcPct val="120000"/>
              </a:lnSpc>
              <a:buNone/>
            </a:pPr>
            <a:r>
              <a:rPr lang="id-ID" dirty="0" smtClean="0"/>
              <a:t>Dengan demikian, Bank Islam tidak dapat sekedar menyalurkan uang. Bank Islam harus terus berupaya meningkatkan kembalian atau </a:t>
            </a:r>
            <a:r>
              <a:rPr lang="id-ID" i="1" dirty="0" smtClean="0"/>
              <a:t>Return Of Investment</a:t>
            </a:r>
            <a:r>
              <a:rPr lang="id-ID" dirty="0" smtClean="0"/>
              <a:t> sehingga lebih menarik dan memberi kepercayaan bagi pemilik dana.</a:t>
            </a:r>
          </a:p>
        </p:txBody>
      </p:sp>
      <p:sp>
        <p:nvSpPr>
          <p:cNvPr id="4" name="Slide Number Placeholder 3"/>
          <p:cNvSpPr>
            <a:spLocks noGrp="1"/>
          </p:cNvSpPr>
          <p:nvPr>
            <p:ph type="sldNum" sz="quarter" idx="12"/>
          </p:nvPr>
        </p:nvSpPr>
        <p:spPr/>
        <p:txBody>
          <a:bodyPr/>
          <a:lstStyle/>
          <a:p>
            <a:fld id="{3F20941A-713C-429C-BAFF-469BDD0C5BC4}" type="slidenum">
              <a:rPr lang="en-US" smtClean="0"/>
              <a:pPr/>
              <a:t>107</a:t>
            </a:fld>
            <a:endParaRPr lang="en-US"/>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7772400" cy="533400"/>
          </a:xfrm>
        </p:spPr>
        <p:txBody>
          <a:bodyPr>
            <a:normAutofit/>
          </a:bodyPr>
          <a:lstStyle/>
          <a:p>
            <a:pPr marL="514350" indent="-514350"/>
            <a:r>
              <a:rPr lang="en-US" sz="2800" dirty="0" smtClean="0">
                <a:solidFill>
                  <a:schemeClr val="tx1"/>
                </a:solidFill>
              </a:rPr>
              <a:t>7.</a:t>
            </a:r>
            <a:r>
              <a:rPr lang="id-ID" sz="2800" dirty="0" smtClean="0">
                <a:solidFill>
                  <a:schemeClr val="tx1"/>
                </a:solidFill>
              </a:rPr>
              <a:t> Latihan Soal</a:t>
            </a:r>
            <a:endParaRPr lang="en-US" sz="2800" dirty="0">
              <a:solidFill>
                <a:schemeClr val="tx1"/>
              </a:solidFill>
            </a:endParaRPr>
          </a:p>
        </p:txBody>
      </p:sp>
      <p:sp>
        <p:nvSpPr>
          <p:cNvPr id="3" name="Content Placeholder 2"/>
          <p:cNvSpPr>
            <a:spLocks noGrp="1"/>
          </p:cNvSpPr>
          <p:nvPr>
            <p:ph idx="1"/>
          </p:nvPr>
        </p:nvSpPr>
        <p:spPr>
          <a:xfrm>
            <a:off x="1124712" y="685800"/>
            <a:ext cx="8019288" cy="6172200"/>
          </a:xfrm>
        </p:spPr>
        <p:txBody>
          <a:bodyPr>
            <a:normAutofit/>
          </a:bodyPr>
          <a:lstStyle/>
          <a:p>
            <a:pPr marL="596646" indent="-514350" algn="just">
              <a:buClr>
                <a:schemeClr val="tx1"/>
              </a:buClr>
              <a:buNone/>
            </a:pPr>
            <a:r>
              <a:rPr lang="en-US" sz="2800" dirty="0" smtClean="0"/>
              <a:t>a.	</a:t>
            </a:r>
            <a:r>
              <a:rPr lang="id-ID" sz="2800" dirty="0" smtClean="0"/>
              <a:t>Perusahaan Muniifah diharuskan membayar pokok pinjamannya (angsuran) Rp 10 juta selama 5 tahun (2018). Berapa nilai pembayaran tersebut sekarang (present Value) tahun 2013 dengan tingkat bunga 10% tahun (mate of interest).	</a:t>
            </a:r>
          </a:p>
          <a:p>
            <a:pPr marL="596646" indent="-514350" algn="just">
              <a:buClr>
                <a:schemeClr val="tx1"/>
              </a:buClr>
              <a:buNone/>
            </a:pPr>
            <a:r>
              <a:rPr lang="id-ID" sz="2800" dirty="0" smtClean="0"/>
              <a:t>	</a:t>
            </a:r>
          </a:p>
        </p:txBody>
      </p:sp>
      <p:sp>
        <p:nvSpPr>
          <p:cNvPr id="4" name="Slide Number Placeholder 3"/>
          <p:cNvSpPr>
            <a:spLocks noGrp="1"/>
          </p:cNvSpPr>
          <p:nvPr>
            <p:ph type="sldNum" sz="quarter" idx="12"/>
          </p:nvPr>
        </p:nvSpPr>
        <p:spPr/>
        <p:txBody>
          <a:bodyPr/>
          <a:lstStyle/>
          <a:p>
            <a:fld id="{3F20941A-713C-429C-BAFF-469BDD0C5BC4}" type="slidenum">
              <a:rPr lang="en-US" smtClean="0"/>
              <a:pPr/>
              <a:t>108</a:t>
            </a:fld>
            <a:endParaRPr lang="en-US"/>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2" name="Rectangle 8"/>
          <p:cNvSpPr>
            <a:spLocks noChangeArrowheads="1"/>
          </p:cNvSpPr>
          <p:nvPr/>
        </p:nvSpPr>
        <p:spPr bwMode="auto">
          <a:xfrm>
            <a:off x="990600" y="228600"/>
            <a:ext cx="7924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id-ID"/>
          </a:p>
        </p:txBody>
      </p:sp>
      <p:sp>
        <p:nvSpPr>
          <p:cNvPr id="860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0" name="Rectangle 4"/>
          <p:cNvSpPr>
            <a:spLocks noChangeArrowheads="1"/>
          </p:cNvSpPr>
          <p:nvPr/>
        </p:nvSpPr>
        <p:spPr bwMode="auto">
          <a:xfrm>
            <a:off x="0" y="304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2" name="Rectangle 6"/>
          <p:cNvSpPr>
            <a:spLocks noChangeArrowheads="1"/>
          </p:cNvSpPr>
          <p:nvPr/>
        </p:nvSpPr>
        <p:spPr bwMode="auto">
          <a:xfrm>
            <a:off x="1219200" y="0"/>
            <a:ext cx="7924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id-ID"/>
          </a:p>
        </p:txBody>
      </p:sp>
      <p:graphicFrame>
        <p:nvGraphicFramePr>
          <p:cNvPr id="13" name="Table 12"/>
          <p:cNvGraphicFramePr>
            <a:graphicFrameLocks noGrp="1"/>
          </p:cNvGraphicFramePr>
          <p:nvPr/>
        </p:nvGraphicFramePr>
        <p:xfrm>
          <a:off x="2133600" y="3124200"/>
          <a:ext cx="5410200" cy="3108960"/>
        </p:xfrm>
        <a:graphic>
          <a:graphicData uri="http://schemas.openxmlformats.org/drawingml/2006/table">
            <a:tbl>
              <a:tblPr firstRow="1" bandRow="1">
                <a:tableStyleId>{5C22544A-7EE6-4342-B048-85BDC9FD1C3A}</a:tableStyleId>
              </a:tblPr>
              <a:tblGrid>
                <a:gridCol w="1975151"/>
                <a:gridCol w="3435049"/>
              </a:tblGrid>
              <a:tr h="444500">
                <a:tc>
                  <a:txBody>
                    <a:bodyPr/>
                    <a:lstStyle/>
                    <a:p>
                      <a:pPr algn="ctr"/>
                      <a:r>
                        <a:rPr lang="id-ID" sz="2800" dirty="0" smtClean="0">
                          <a:solidFill>
                            <a:schemeClr val="tx1"/>
                          </a:solidFill>
                        </a:rPr>
                        <a:t>Tahun</a:t>
                      </a:r>
                      <a:endParaRPr lang="id-ID"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id-ID" sz="2800" dirty="0" smtClean="0">
                          <a:solidFill>
                            <a:schemeClr val="tx1"/>
                          </a:solidFill>
                        </a:rPr>
                        <a:t> DF ( 10%)</a:t>
                      </a:r>
                      <a:endParaRPr lang="id-ID"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44500">
                <a:tc>
                  <a:txBody>
                    <a:bodyPr/>
                    <a:lstStyle/>
                    <a:p>
                      <a:pPr algn="ctr"/>
                      <a:r>
                        <a:rPr lang="id-ID" sz="2800" dirty="0" smtClean="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id-ID" sz="2800" dirty="0" smtClean="0">
                          <a:solidFill>
                            <a:schemeClr val="tx1"/>
                          </a:solidFill>
                        </a:rPr>
                        <a:t>1,100</a:t>
                      </a:r>
                      <a:endParaRPr lang="id-ID"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44500">
                <a:tc>
                  <a:txBody>
                    <a:bodyPr/>
                    <a:lstStyle/>
                    <a:p>
                      <a:pPr algn="ctr"/>
                      <a:r>
                        <a:rPr lang="id-ID" sz="2800" dirty="0" smtClean="0">
                          <a:solidFill>
                            <a:schemeClr val="tx1"/>
                          </a:solidFill>
                        </a:rPr>
                        <a:t>2</a:t>
                      </a:r>
                      <a:endParaRPr lang="id-ID"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id-ID" sz="2800" dirty="0" smtClean="0">
                          <a:solidFill>
                            <a:schemeClr val="tx1"/>
                          </a:solidFill>
                        </a:rPr>
                        <a:t>1,210</a:t>
                      </a:r>
                      <a:endParaRPr lang="id-ID"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44500">
                <a:tc>
                  <a:txBody>
                    <a:bodyPr/>
                    <a:lstStyle/>
                    <a:p>
                      <a:pPr algn="ctr"/>
                      <a:r>
                        <a:rPr lang="id-ID" sz="2800" dirty="0" smtClean="0">
                          <a:solidFill>
                            <a:schemeClr val="tx1"/>
                          </a:solidFill>
                        </a:rPr>
                        <a:t>3</a:t>
                      </a:r>
                      <a:endParaRPr lang="id-ID"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id-ID" sz="2800" dirty="0" smtClean="0">
                          <a:solidFill>
                            <a:schemeClr val="tx1"/>
                          </a:solidFill>
                        </a:rPr>
                        <a:t>1,331</a:t>
                      </a:r>
                      <a:endParaRPr lang="id-ID"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44500">
                <a:tc>
                  <a:txBody>
                    <a:bodyPr/>
                    <a:lstStyle/>
                    <a:p>
                      <a:pPr algn="ctr"/>
                      <a:r>
                        <a:rPr lang="id-ID" sz="2800" dirty="0" smtClean="0">
                          <a:solidFill>
                            <a:schemeClr val="tx1"/>
                          </a:solidFill>
                        </a:rPr>
                        <a:t>4</a:t>
                      </a:r>
                      <a:endParaRPr lang="id-ID"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id-ID" sz="2800" dirty="0" smtClean="0">
                          <a:solidFill>
                            <a:schemeClr val="tx1"/>
                          </a:solidFill>
                        </a:rPr>
                        <a:t>1,611</a:t>
                      </a:r>
                      <a:endParaRPr lang="id-ID"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444500">
                <a:tc>
                  <a:txBody>
                    <a:bodyPr/>
                    <a:lstStyle/>
                    <a:p>
                      <a:pPr algn="ctr"/>
                      <a:r>
                        <a:rPr lang="id-ID" sz="2800" dirty="0" smtClean="0">
                          <a:solidFill>
                            <a:schemeClr val="tx1"/>
                          </a:solidFill>
                        </a:rPr>
                        <a:t>5</a:t>
                      </a:r>
                      <a:endParaRPr lang="id-ID"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id-ID" sz="2800" dirty="0" smtClean="0">
                          <a:solidFill>
                            <a:schemeClr val="tx1"/>
                          </a:solidFill>
                        </a:rPr>
                        <a:t>2,144</a:t>
                      </a:r>
                      <a:endParaRPr lang="id-ID" sz="2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304800"/>
            <a:ext cx="7638288" cy="6400800"/>
          </a:xfrm>
        </p:spPr>
        <p:txBody>
          <a:bodyPr>
            <a:normAutofit/>
          </a:bodyPr>
          <a:lstStyle/>
          <a:p>
            <a:pPr marL="596646" indent="-514350">
              <a:buClrTx/>
              <a:buNone/>
            </a:pPr>
            <a:r>
              <a:rPr lang="en-US" sz="2400" dirty="0" smtClean="0"/>
              <a:t>b.	</a:t>
            </a:r>
            <a:r>
              <a:rPr lang="id-ID" sz="2400" dirty="0" smtClean="0"/>
              <a:t>M. Hanif dijanjikan akan menerima uang sekarang yaitu tahun  2013 sebesar Rp 12 juta, namun ia mengatakan lebih baik diterima 3 tahun yang akan datang yaitu 2016 dengan syarat tingkat bunga (discount rate) 7 % per tahun. Berapa jumlah uang yang akan diterimanya tahun 2016.</a:t>
            </a:r>
          </a:p>
          <a:p>
            <a:pPr marL="596646" indent="-514350">
              <a:buClrTx/>
              <a:buNone/>
            </a:pPr>
            <a:r>
              <a:rPr lang="id-ID" sz="2400" dirty="0" smtClean="0"/>
              <a:t>	Nilai majemuk Rp 100,-</a:t>
            </a:r>
          </a:p>
          <a:p>
            <a:pPr marL="596646" indent="-514350">
              <a:buClrTx/>
              <a:buNone/>
            </a:pPr>
            <a:r>
              <a:rPr lang="id-ID" sz="2400" dirty="0" smtClean="0"/>
              <a:t>Tahun			        Tingkat Bunga</a:t>
            </a:r>
          </a:p>
          <a:p>
            <a:pPr marL="596646" indent="-514350">
              <a:buClrTx/>
              <a:buNone/>
            </a:pPr>
            <a:r>
              <a:rPr lang="id-ID" sz="2400" dirty="0" smtClean="0"/>
              <a:t>			  1%	        3%	  5%	       7%</a:t>
            </a:r>
          </a:p>
          <a:p>
            <a:pPr marL="596646" indent="-514350">
              <a:buClrTx/>
              <a:buNone/>
            </a:pPr>
            <a:r>
              <a:rPr lang="id-ID" sz="2400" dirty="0" smtClean="0"/>
              <a:t>1			1,010	     1,030	1,050	     1,070</a:t>
            </a:r>
          </a:p>
          <a:p>
            <a:pPr marL="596646" indent="-514350">
              <a:buClrTx/>
              <a:buNone/>
            </a:pPr>
            <a:r>
              <a:rPr lang="id-ID" sz="2400" dirty="0" smtClean="0"/>
              <a:t>2			1,020	     1,060	1,102	     1,145</a:t>
            </a:r>
          </a:p>
          <a:p>
            <a:pPr marL="596646" indent="-514350">
              <a:buClrTx/>
              <a:buNone/>
            </a:pPr>
            <a:r>
              <a:rPr lang="id-ID" sz="2400" dirty="0" smtClean="0"/>
              <a:t>3			1,030	     1,093	1,158	     1,225</a:t>
            </a:r>
          </a:p>
          <a:p>
            <a:pPr marL="596646" indent="-514350">
              <a:buClrTx/>
              <a:buNone/>
            </a:pPr>
            <a:r>
              <a:rPr lang="id-ID" sz="2400" dirty="0" smtClean="0"/>
              <a:t>4			1,041	     1,126	1,216	     1,311</a:t>
            </a:r>
          </a:p>
          <a:p>
            <a:pPr marL="596646" indent="-514350">
              <a:buClrTx/>
              <a:buNone/>
            </a:pPr>
            <a:r>
              <a:rPr lang="id-ID" sz="2400" dirty="0" smtClean="0"/>
              <a:t>5			1,051	     1,159	1,276	     1,403</a:t>
            </a:r>
            <a:endParaRPr lang="en-US" sz="2400" dirty="0" smtClean="0"/>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109</a:t>
            </a:fld>
            <a:endParaRPr lang="en-US"/>
          </a:p>
        </p:txBody>
      </p:sp>
      <p:cxnSp>
        <p:nvCxnSpPr>
          <p:cNvPr id="6" name="Straight Connector 5"/>
          <p:cNvCxnSpPr/>
          <p:nvPr/>
        </p:nvCxnSpPr>
        <p:spPr>
          <a:xfrm>
            <a:off x="3276600" y="3886200"/>
            <a:ext cx="4953000" cy="1588"/>
          </a:xfrm>
          <a:prstGeom prst="line">
            <a:avLst/>
          </a:prstGeom>
          <a:ln w="25400" cmpd="sng">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500034" y="285728"/>
            <a:ext cx="8229600" cy="274637"/>
          </a:xfrm>
        </p:spPr>
        <p:txBody>
          <a:bodyPr>
            <a:normAutofit fontScale="90000"/>
          </a:bodyPr>
          <a:lstStyle/>
          <a:p>
            <a:pPr algn="ctr" eaLnBrk="1" hangingPunct="1"/>
            <a:r>
              <a:rPr lang="id-ID" sz="2400" dirty="0" smtClean="0"/>
              <a:t>Gambar 1.Kegiatan-kegiatan utama manajer keuangan</a:t>
            </a:r>
          </a:p>
        </p:txBody>
      </p:sp>
      <p:sp>
        <p:nvSpPr>
          <p:cNvPr id="3075" name="Content Placeholder 2"/>
          <p:cNvSpPr>
            <a:spLocks noGrp="1"/>
          </p:cNvSpPr>
          <p:nvPr>
            <p:ph idx="1"/>
          </p:nvPr>
        </p:nvSpPr>
        <p:spPr>
          <a:xfrm>
            <a:off x="468313" y="981075"/>
            <a:ext cx="8229600" cy="5876925"/>
          </a:xfrm>
        </p:spPr>
        <p:txBody>
          <a:bodyPr/>
          <a:lstStyle/>
          <a:p>
            <a:pPr eaLnBrk="1" hangingPunct="1">
              <a:buFont typeface="Arial" charset="0"/>
              <a:buNone/>
            </a:pPr>
            <a:endParaRPr lang="id-ID" dirty="0" smtClean="0"/>
          </a:p>
          <a:p>
            <a:pPr eaLnBrk="1" hangingPunct="1">
              <a:buFont typeface="Arial" charset="0"/>
              <a:buNone/>
            </a:pPr>
            <a:endParaRPr lang="id-ID" dirty="0" smtClean="0"/>
          </a:p>
          <a:p>
            <a:pPr eaLnBrk="1" hangingPunct="1">
              <a:buFont typeface="Arial" charset="0"/>
              <a:buNone/>
            </a:pPr>
            <a:endParaRPr lang="id-ID" dirty="0" smtClean="0"/>
          </a:p>
          <a:p>
            <a:pPr eaLnBrk="1" hangingPunct="1">
              <a:buFont typeface="Arial" charset="0"/>
              <a:buNone/>
            </a:pPr>
            <a:r>
              <a:rPr lang="id-ID" sz="1600" dirty="0" smtClean="0"/>
              <a:t>			     2			              1</a:t>
            </a:r>
          </a:p>
          <a:p>
            <a:pPr eaLnBrk="1" hangingPunct="1">
              <a:buFont typeface="Arial" charset="0"/>
              <a:buNone/>
            </a:pPr>
            <a:endParaRPr lang="id-ID" sz="1600" dirty="0" smtClean="0"/>
          </a:p>
          <a:p>
            <a:pPr eaLnBrk="1" hangingPunct="1">
              <a:buFont typeface="Arial" charset="0"/>
              <a:buNone/>
            </a:pPr>
            <a:r>
              <a:rPr lang="id-ID" sz="2000" dirty="0" smtClean="0"/>
              <a:t>     Aktiva 				</a:t>
            </a:r>
            <a:r>
              <a:rPr lang="id-ID" sz="1600" dirty="0" smtClean="0"/>
              <a:t>          4b</a:t>
            </a:r>
            <a:r>
              <a:rPr lang="id-ID" sz="1200" dirty="0" smtClean="0"/>
              <a:t>	 </a:t>
            </a:r>
            <a:r>
              <a:rPr lang="id-ID" sz="1600" dirty="0" smtClean="0"/>
              <a:t>	</a:t>
            </a:r>
            <a:r>
              <a:rPr lang="id-ID" sz="2000" dirty="0" smtClean="0"/>
              <a:t>Pasar </a:t>
            </a:r>
          </a:p>
          <a:p>
            <a:pPr eaLnBrk="1" hangingPunct="1">
              <a:buFont typeface="Arial" charset="0"/>
              <a:buNone/>
            </a:pPr>
            <a:r>
              <a:rPr lang="id-ID" sz="2000" dirty="0" smtClean="0"/>
              <a:t>      Perusahaan					              Keuangan</a:t>
            </a:r>
          </a:p>
          <a:p>
            <a:pPr eaLnBrk="1" hangingPunct="1">
              <a:buFont typeface="Arial" charset="0"/>
              <a:buNone/>
            </a:pPr>
            <a:endParaRPr lang="id-ID" sz="2000" dirty="0" smtClean="0"/>
          </a:p>
          <a:p>
            <a:pPr eaLnBrk="1" hangingPunct="1">
              <a:buFont typeface="Arial" charset="0"/>
              <a:buNone/>
            </a:pPr>
            <a:r>
              <a:rPr lang="id-ID" sz="2000" dirty="0" smtClean="0"/>
              <a:t>			     3			         </a:t>
            </a:r>
            <a:r>
              <a:rPr lang="id-ID" sz="1800" dirty="0" smtClean="0"/>
              <a:t>4a</a:t>
            </a:r>
          </a:p>
          <a:p>
            <a:pPr eaLnBrk="1" hangingPunct="1">
              <a:buFont typeface="Arial" charset="0"/>
              <a:buNone/>
            </a:pPr>
            <a:endParaRPr lang="id-ID" sz="1800" dirty="0" smtClean="0"/>
          </a:p>
          <a:p>
            <a:pPr eaLnBrk="1" hangingPunct="1">
              <a:buFont typeface="Arial" charset="0"/>
              <a:buNone/>
            </a:pPr>
            <a:endParaRPr lang="id-ID" sz="1800" dirty="0" smtClean="0"/>
          </a:p>
          <a:p>
            <a:pPr eaLnBrk="1" hangingPunct="1">
              <a:buFont typeface="Arial" charset="0"/>
              <a:buNone/>
            </a:pPr>
            <a:endParaRPr lang="id-ID" sz="1800" dirty="0" smtClean="0"/>
          </a:p>
          <a:p>
            <a:pPr eaLnBrk="1" hangingPunct="1">
              <a:buFont typeface="Arial" charset="0"/>
              <a:buNone/>
            </a:pPr>
            <a:endParaRPr lang="id-ID" sz="1800" dirty="0" smtClean="0"/>
          </a:p>
          <a:p>
            <a:pPr eaLnBrk="1" hangingPunct="1">
              <a:buFont typeface="Arial" charset="0"/>
              <a:buNone/>
            </a:pPr>
            <a:endParaRPr lang="id-ID" sz="1800" dirty="0" smtClean="0"/>
          </a:p>
          <a:p>
            <a:pPr eaLnBrk="1" hangingPunct="1">
              <a:buFont typeface="Arial" charset="0"/>
              <a:buNone/>
            </a:pPr>
            <a:endParaRPr lang="id-ID" sz="2000" dirty="0" smtClean="0"/>
          </a:p>
          <a:p>
            <a:pPr eaLnBrk="1" hangingPunct="1">
              <a:buFont typeface="Arial" charset="0"/>
              <a:buNone/>
            </a:pPr>
            <a:endParaRPr lang="id-ID" sz="2000" dirty="0" smtClean="0"/>
          </a:p>
        </p:txBody>
      </p:sp>
      <p:cxnSp>
        <p:nvCxnSpPr>
          <p:cNvPr id="5" name="Straight Connector 4"/>
          <p:cNvCxnSpPr/>
          <p:nvPr/>
        </p:nvCxnSpPr>
        <p:spPr>
          <a:xfrm>
            <a:off x="971550" y="1844675"/>
            <a:ext cx="1296988" cy="5048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2195513" y="2349500"/>
            <a:ext cx="73025" cy="28797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H="1">
            <a:off x="1258888" y="5229225"/>
            <a:ext cx="936625" cy="647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2268538" y="4149725"/>
            <a:ext cx="790575"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2339975" y="3284538"/>
            <a:ext cx="719138"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3059113" y="2924175"/>
            <a:ext cx="2376487" cy="18732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d-ID" dirty="0">
                <a:solidFill>
                  <a:schemeClr val="tx1"/>
                </a:solidFill>
              </a:rPr>
              <a:t>Manajer keuangan</a:t>
            </a:r>
          </a:p>
        </p:txBody>
      </p:sp>
      <p:cxnSp>
        <p:nvCxnSpPr>
          <p:cNvPr id="22" name="Straight Arrow Connector 21"/>
          <p:cNvCxnSpPr/>
          <p:nvPr/>
        </p:nvCxnSpPr>
        <p:spPr>
          <a:xfrm>
            <a:off x="5435600" y="4149725"/>
            <a:ext cx="792163"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20" idx="3"/>
          </p:cNvCxnSpPr>
          <p:nvPr/>
        </p:nvCxnSpPr>
        <p:spPr>
          <a:xfrm>
            <a:off x="5435600" y="3860800"/>
            <a:ext cx="6492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a:off x="5435600" y="3644900"/>
            <a:ext cx="649288"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6084888" y="3644900"/>
            <a:ext cx="0" cy="215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H="1">
            <a:off x="5435600" y="3284538"/>
            <a:ext cx="865188"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6300788" y="1700213"/>
            <a:ext cx="1223962" cy="7207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6300788" y="2420938"/>
            <a:ext cx="0" cy="29527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6300788" y="5373688"/>
            <a:ext cx="1366837" cy="431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250825" y="692150"/>
            <a:ext cx="8497888" cy="55451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304800"/>
            <a:ext cx="7638288" cy="6400800"/>
          </a:xfrm>
        </p:spPr>
        <p:txBody>
          <a:bodyPr>
            <a:normAutofit/>
          </a:bodyPr>
          <a:lstStyle/>
          <a:p>
            <a:pPr marL="596646" indent="-514350">
              <a:buClrTx/>
              <a:buNone/>
            </a:pPr>
            <a:r>
              <a:rPr lang="en-US" dirty="0" smtClean="0"/>
              <a:t>c.	</a:t>
            </a:r>
            <a:r>
              <a:rPr lang="id-ID" dirty="0" smtClean="0"/>
              <a:t>Rahmah melakukan investasi selama satu tahun. Investasi berupa deposito ke salah satu bank Swasta Nasional sebesar Rp 12.000.000,- setelah satu tahun dana yang didepositokan tersebut bernilai sebesar Rp 15.000.000,-. Berapa tingkat diskonto (bunga) investasi deposito tersebut.</a:t>
            </a:r>
          </a:p>
          <a:p>
            <a:pPr marL="596646" indent="-514350">
              <a:buClrTx/>
              <a:buNone/>
            </a:pPr>
            <a:r>
              <a:rPr lang="id-ID" dirty="0" smtClean="0"/>
              <a:t>			</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110</a:t>
            </a:fld>
            <a:endParaRPr lang="en-US"/>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52400"/>
            <a:ext cx="7848600" cy="715963"/>
          </a:xfrm>
        </p:spPr>
        <p:txBody>
          <a:bodyPr>
            <a:normAutofit fontScale="90000"/>
          </a:bodyPr>
          <a:lstStyle/>
          <a:p>
            <a:r>
              <a:rPr lang="en-US" sz="4000" dirty="0" err="1" smtClean="0"/>
              <a:t>I.Pendanaan</a:t>
            </a:r>
            <a:r>
              <a:rPr lang="en-US" sz="4000" dirty="0" smtClean="0"/>
              <a:t> (</a:t>
            </a:r>
            <a:r>
              <a:rPr lang="en-US" sz="4000" dirty="0" err="1" smtClean="0"/>
              <a:t>pembelajaan</a:t>
            </a:r>
            <a:r>
              <a:rPr lang="en-US" sz="4000" dirty="0" smtClean="0"/>
              <a:t>) </a:t>
            </a:r>
            <a:r>
              <a:rPr lang="en-US" sz="4000" dirty="0" err="1" smtClean="0"/>
              <a:t>jangka</a:t>
            </a:r>
            <a:r>
              <a:rPr lang="id-ID" sz="4000" dirty="0" smtClean="0"/>
              <a:t> </a:t>
            </a:r>
            <a:r>
              <a:rPr lang="en-US" sz="4000" dirty="0" err="1" smtClean="0"/>
              <a:t>pendek</a:t>
            </a:r>
            <a:endParaRPr lang="en-US" sz="4000" dirty="0"/>
          </a:p>
        </p:txBody>
      </p:sp>
      <p:sp>
        <p:nvSpPr>
          <p:cNvPr id="3" name="Content Placeholder 2"/>
          <p:cNvSpPr>
            <a:spLocks noGrp="1"/>
          </p:cNvSpPr>
          <p:nvPr>
            <p:ph idx="1"/>
          </p:nvPr>
        </p:nvSpPr>
        <p:spPr>
          <a:xfrm>
            <a:off x="1295400" y="1066800"/>
            <a:ext cx="7714488" cy="5638800"/>
          </a:xfrm>
        </p:spPr>
        <p:txBody>
          <a:bodyPr>
            <a:normAutofit fontScale="92500" lnSpcReduction="10000"/>
          </a:bodyPr>
          <a:lstStyle/>
          <a:p>
            <a:pPr marL="596646" indent="-514350">
              <a:buAutoNum type="arabicPeriod"/>
            </a:pPr>
            <a:r>
              <a:rPr lang="en-US" dirty="0" err="1" smtClean="0"/>
              <a:t>Salah</a:t>
            </a:r>
            <a:r>
              <a:rPr lang="en-US" dirty="0" smtClean="0"/>
              <a:t> </a:t>
            </a:r>
            <a:r>
              <a:rPr lang="en-US" dirty="0" err="1" smtClean="0"/>
              <a:t>satu</a:t>
            </a:r>
            <a:r>
              <a:rPr lang="en-US" dirty="0" smtClean="0"/>
              <a:t> </a:t>
            </a:r>
            <a:r>
              <a:rPr lang="en-US" dirty="0" err="1" smtClean="0"/>
              <a:t>tujuan</a:t>
            </a:r>
            <a:r>
              <a:rPr lang="en-US" dirty="0" smtClean="0"/>
              <a:t> </a:t>
            </a:r>
            <a:r>
              <a:rPr lang="en-US" dirty="0" err="1" smtClean="0"/>
              <a:t>pendanaan</a:t>
            </a:r>
            <a:r>
              <a:rPr lang="en-US" dirty="0" smtClean="0"/>
              <a:t> </a:t>
            </a:r>
            <a:r>
              <a:rPr lang="en-US" dirty="0" err="1" smtClean="0"/>
              <a:t>jangka</a:t>
            </a:r>
            <a:r>
              <a:rPr lang="en-US" dirty="0" smtClean="0"/>
              <a:t> </a:t>
            </a:r>
            <a:r>
              <a:rPr lang="en-US" dirty="0" err="1" smtClean="0"/>
              <a:t>pendek</a:t>
            </a:r>
            <a:r>
              <a:rPr lang="en-US" dirty="0" smtClean="0"/>
              <a:t> </a:t>
            </a:r>
            <a:r>
              <a:rPr lang="en-US" dirty="0" err="1" smtClean="0"/>
              <a:t>menjaga</a:t>
            </a:r>
            <a:r>
              <a:rPr lang="en-US" dirty="0" smtClean="0"/>
              <a:t> </a:t>
            </a:r>
            <a:r>
              <a:rPr lang="en-US" dirty="0" err="1" smtClean="0"/>
              <a:t>liquiditas</a:t>
            </a:r>
            <a:r>
              <a:rPr lang="en-US" dirty="0" smtClean="0"/>
              <a:t>. Perusahaan yang </a:t>
            </a:r>
            <a:r>
              <a:rPr lang="en-US" dirty="0" err="1" smtClean="0"/>
              <a:t>memiliki</a:t>
            </a:r>
            <a:r>
              <a:rPr lang="en-US" dirty="0" smtClean="0"/>
              <a:t> </a:t>
            </a:r>
            <a:r>
              <a:rPr lang="en-US" dirty="0" err="1" smtClean="0"/>
              <a:t>dana</a:t>
            </a:r>
            <a:r>
              <a:rPr lang="en-US" dirty="0" smtClean="0"/>
              <a:t> yang </a:t>
            </a:r>
            <a:r>
              <a:rPr lang="en-US" dirty="0" err="1" smtClean="0"/>
              <a:t>cukup</a:t>
            </a:r>
            <a:r>
              <a:rPr lang="en-US" dirty="0" smtClean="0"/>
              <a:t> </a:t>
            </a:r>
            <a:r>
              <a:rPr lang="en-US" dirty="0" err="1" smtClean="0"/>
              <a:t>akan</a:t>
            </a:r>
            <a:r>
              <a:rPr lang="en-US" dirty="0" smtClean="0"/>
              <a:t> </a:t>
            </a:r>
            <a:r>
              <a:rPr lang="en-US" dirty="0" err="1" smtClean="0"/>
              <a:t>memenuhi</a:t>
            </a:r>
            <a:r>
              <a:rPr lang="en-US" dirty="0" smtClean="0"/>
              <a:t> </a:t>
            </a:r>
            <a:r>
              <a:rPr lang="en-US" dirty="0" err="1" smtClean="0"/>
              <a:t>kebutuhan</a:t>
            </a:r>
            <a:r>
              <a:rPr lang="en-US" dirty="0" smtClean="0"/>
              <a:t> </a:t>
            </a:r>
            <a:r>
              <a:rPr lang="en-US" dirty="0" err="1" smtClean="0"/>
              <a:t>jangka</a:t>
            </a:r>
            <a:r>
              <a:rPr lang="en-US" dirty="0" smtClean="0"/>
              <a:t> </a:t>
            </a:r>
            <a:r>
              <a:rPr lang="en-US" dirty="0" err="1" smtClean="0"/>
              <a:t>pendek</a:t>
            </a:r>
            <a:r>
              <a:rPr lang="en-US" dirty="0" smtClean="0"/>
              <a:t> </a:t>
            </a:r>
            <a:r>
              <a:rPr lang="en-US" dirty="0" err="1" smtClean="0"/>
              <a:t>yaitu</a:t>
            </a:r>
            <a:r>
              <a:rPr lang="en-US" dirty="0" smtClean="0"/>
              <a:t> :</a:t>
            </a:r>
          </a:p>
          <a:p>
            <a:pPr marL="596646" indent="-514350">
              <a:buNone/>
            </a:pPr>
            <a:r>
              <a:rPr lang="en-US" dirty="0" smtClean="0"/>
              <a:t>	- </a:t>
            </a:r>
            <a:r>
              <a:rPr lang="en-US" dirty="0" err="1" smtClean="0"/>
              <a:t>pembayaran</a:t>
            </a:r>
            <a:r>
              <a:rPr lang="en-US" dirty="0" smtClean="0"/>
              <a:t> </a:t>
            </a:r>
            <a:r>
              <a:rPr lang="en-US" dirty="0" err="1" smtClean="0"/>
              <a:t>utang</a:t>
            </a:r>
            <a:r>
              <a:rPr lang="en-US" dirty="0" smtClean="0"/>
              <a:t> </a:t>
            </a:r>
            <a:r>
              <a:rPr lang="en-US" dirty="0" err="1" smtClean="0"/>
              <a:t>jatuh</a:t>
            </a:r>
            <a:r>
              <a:rPr lang="en-US" dirty="0" smtClean="0"/>
              <a:t> tempo – </a:t>
            </a:r>
            <a:r>
              <a:rPr lang="en-US" dirty="0" err="1" smtClean="0"/>
              <a:t>gaji</a:t>
            </a:r>
            <a:r>
              <a:rPr lang="en-US" dirty="0" smtClean="0"/>
              <a:t> </a:t>
            </a:r>
            <a:r>
              <a:rPr lang="id-ID" dirty="0" smtClean="0"/>
              <a:t> </a:t>
            </a:r>
          </a:p>
          <a:p>
            <a:pPr marL="596646" indent="-514350">
              <a:buNone/>
            </a:pPr>
            <a:r>
              <a:rPr lang="id-ID" dirty="0" smtClean="0"/>
              <a:t>       </a:t>
            </a:r>
            <a:r>
              <a:rPr lang="en-US" dirty="0" err="1" smtClean="0"/>
              <a:t>karyawan</a:t>
            </a:r>
            <a:r>
              <a:rPr lang="en-US" dirty="0" smtClean="0"/>
              <a:t> </a:t>
            </a:r>
            <a:r>
              <a:rPr lang="en-US" dirty="0" err="1" smtClean="0"/>
              <a:t>pajak</a:t>
            </a:r>
            <a:r>
              <a:rPr lang="en-US" dirty="0" smtClean="0"/>
              <a:t>.</a:t>
            </a:r>
          </a:p>
          <a:p>
            <a:pPr marL="596646" indent="-514350">
              <a:buNone/>
            </a:pPr>
            <a:r>
              <a:rPr lang="en-US" dirty="0" smtClean="0"/>
              <a:t>	- </a:t>
            </a:r>
            <a:r>
              <a:rPr lang="en-US" dirty="0" err="1" smtClean="0"/>
              <a:t>kewajiban</a:t>
            </a:r>
            <a:r>
              <a:rPr lang="en-US" dirty="0" smtClean="0"/>
              <a:t> </a:t>
            </a:r>
            <a:r>
              <a:rPr lang="en-US" dirty="0" err="1" smtClean="0"/>
              <a:t>jangka</a:t>
            </a:r>
            <a:r>
              <a:rPr lang="en-US" dirty="0" smtClean="0"/>
              <a:t> </a:t>
            </a:r>
            <a:r>
              <a:rPr lang="en-US" dirty="0" err="1" smtClean="0"/>
              <a:t>pendek</a:t>
            </a:r>
            <a:r>
              <a:rPr lang="en-US" dirty="0" smtClean="0"/>
              <a:t> </a:t>
            </a:r>
            <a:r>
              <a:rPr lang="en-US" dirty="0" err="1" smtClean="0"/>
              <a:t>untuk</a:t>
            </a:r>
            <a:r>
              <a:rPr lang="en-US" dirty="0" smtClean="0"/>
              <a:t> </a:t>
            </a:r>
            <a:r>
              <a:rPr lang="en-US" dirty="0" err="1" smtClean="0"/>
              <a:t>membiayai</a:t>
            </a:r>
            <a:r>
              <a:rPr lang="en-US" dirty="0" smtClean="0"/>
              <a:t> </a:t>
            </a:r>
            <a:r>
              <a:rPr lang="id-ID" dirty="0" smtClean="0"/>
              <a:t> </a:t>
            </a:r>
          </a:p>
          <a:p>
            <a:pPr marL="596646" indent="-514350">
              <a:buNone/>
            </a:pPr>
            <a:r>
              <a:rPr lang="id-ID" dirty="0" smtClean="0"/>
              <a:t>       </a:t>
            </a:r>
            <a:r>
              <a:rPr lang="en-US" dirty="0" err="1" smtClean="0"/>
              <a:t>aktivitas</a:t>
            </a:r>
            <a:r>
              <a:rPr lang="en-US" dirty="0" smtClean="0"/>
              <a:t> </a:t>
            </a:r>
            <a:r>
              <a:rPr lang="en-US" dirty="0" err="1" smtClean="0"/>
              <a:t>perusahaan</a:t>
            </a:r>
            <a:r>
              <a:rPr lang="id-ID" dirty="0" smtClean="0"/>
              <a:t> </a:t>
            </a:r>
            <a:r>
              <a:rPr lang="en-US" dirty="0" err="1" smtClean="0"/>
              <a:t>terutama</a:t>
            </a:r>
            <a:r>
              <a:rPr lang="en-US" dirty="0" smtClean="0"/>
              <a:t> modal </a:t>
            </a:r>
            <a:r>
              <a:rPr lang="en-US" dirty="0" err="1" smtClean="0"/>
              <a:t>kerja</a:t>
            </a:r>
            <a:r>
              <a:rPr lang="en-US" dirty="0" smtClean="0"/>
              <a:t>.</a:t>
            </a:r>
          </a:p>
          <a:p>
            <a:pPr marL="596646" indent="-514350">
              <a:buNone/>
            </a:pPr>
            <a:r>
              <a:rPr lang="en-US" dirty="0" smtClean="0"/>
              <a:t>	- </a:t>
            </a:r>
            <a:r>
              <a:rPr lang="en-US" dirty="0" err="1" smtClean="0"/>
              <a:t>pendanaan</a:t>
            </a:r>
            <a:r>
              <a:rPr lang="en-US" dirty="0" smtClean="0"/>
              <a:t> </a:t>
            </a:r>
            <a:r>
              <a:rPr lang="en-US" dirty="0" err="1" smtClean="0"/>
              <a:t>bersifat</a:t>
            </a:r>
            <a:r>
              <a:rPr lang="en-US" dirty="0" smtClean="0"/>
              <a:t> </a:t>
            </a:r>
            <a:r>
              <a:rPr lang="en-US" dirty="0" err="1" smtClean="0"/>
              <a:t>spontan</a:t>
            </a:r>
            <a:r>
              <a:rPr lang="en-US" dirty="0" smtClean="0"/>
              <a:t> </a:t>
            </a:r>
            <a:r>
              <a:rPr lang="en-US" dirty="0" err="1" smtClean="0"/>
              <a:t>dan</a:t>
            </a:r>
            <a:r>
              <a:rPr lang="en-US" dirty="0" smtClean="0"/>
              <a:t> </a:t>
            </a:r>
            <a:r>
              <a:rPr lang="en-US" dirty="0" err="1" smtClean="0"/>
              <a:t>tidak</a:t>
            </a:r>
            <a:r>
              <a:rPr lang="en-US" dirty="0" smtClean="0"/>
              <a:t> </a:t>
            </a:r>
            <a:r>
              <a:rPr lang="id-ID" dirty="0" smtClean="0"/>
              <a:t> </a:t>
            </a:r>
          </a:p>
          <a:p>
            <a:pPr marL="596646" indent="-514350">
              <a:buNone/>
            </a:pPr>
            <a:r>
              <a:rPr lang="id-ID" dirty="0" smtClean="0"/>
              <a:t>       </a:t>
            </a:r>
            <a:r>
              <a:rPr lang="en-US" dirty="0" err="1" smtClean="0"/>
              <a:t>spontan</a:t>
            </a:r>
            <a:r>
              <a:rPr lang="en-US" dirty="0" smtClean="0"/>
              <a:t>.</a:t>
            </a:r>
          </a:p>
          <a:p>
            <a:pPr marL="596646" indent="-51435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111</a:t>
            </a:fld>
            <a:endParaRPr lang="en-US"/>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228600"/>
            <a:ext cx="7714488" cy="6477000"/>
          </a:xfrm>
        </p:spPr>
        <p:txBody>
          <a:bodyPr>
            <a:normAutofit fontScale="92500" lnSpcReduction="20000"/>
          </a:bodyPr>
          <a:lstStyle/>
          <a:p>
            <a:pPr marL="596646" indent="-514350">
              <a:buAutoNum type="alphaLcPeriod"/>
            </a:pPr>
            <a:r>
              <a:rPr lang="en-US" dirty="0" err="1" smtClean="0"/>
              <a:t>Spontan</a:t>
            </a:r>
            <a:r>
              <a:rPr lang="en-US" dirty="0" smtClean="0"/>
              <a:t> = </a:t>
            </a:r>
            <a:r>
              <a:rPr lang="en-US" dirty="0" err="1" smtClean="0"/>
              <a:t>dilakukan</a:t>
            </a:r>
            <a:r>
              <a:rPr lang="en-US" dirty="0" smtClean="0"/>
              <a:t> </a:t>
            </a:r>
            <a:r>
              <a:rPr lang="en-US" dirty="0" err="1" smtClean="0"/>
              <a:t>untuk</a:t>
            </a:r>
            <a:r>
              <a:rPr lang="en-US" dirty="0" smtClean="0"/>
              <a:t> </a:t>
            </a:r>
            <a:r>
              <a:rPr lang="en-US" dirty="0" err="1" smtClean="0"/>
              <a:t>jangka</a:t>
            </a:r>
            <a:r>
              <a:rPr lang="en-US" dirty="0" smtClean="0"/>
              <a:t> </a:t>
            </a:r>
            <a:r>
              <a:rPr lang="en-US" dirty="0" err="1" smtClean="0"/>
              <a:t>waktu</a:t>
            </a:r>
            <a:r>
              <a:rPr lang="en-US" dirty="0" smtClean="0"/>
              <a:t> yang</a:t>
            </a:r>
            <a:r>
              <a:rPr lang="id-ID" dirty="0" smtClean="0"/>
              <a:t> </a:t>
            </a:r>
            <a:r>
              <a:rPr lang="en-US" dirty="0" err="1" smtClean="0"/>
              <a:t>singkat</a:t>
            </a:r>
            <a:r>
              <a:rPr lang="en-US" dirty="0" smtClean="0"/>
              <a:t> </a:t>
            </a:r>
            <a:r>
              <a:rPr lang="en-US" dirty="0" err="1" smtClean="0"/>
              <a:t>dan</a:t>
            </a:r>
            <a:r>
              <a:rPr lang="en-US" dirty="0" smtClean="0"/>
              <a:t> </a:t>
            </a:r>
            <a:r>
              <a:rPr lang="en-US" dirty="0" err="1" smtClean="0"/>
              <a:t>harus</a:t>
            </a:r>
            <a:r>
              <a:rPr lang="en-US" dirty="0" smtClean="0"/>
              <a:t> </a:t>
            </a:r>
            <a:r>
              <a:rPr lang="en-US" dirty="0" err="1" smtClean="0"/>
              <a:t>segera</a:t>
            </a:r>
            <a:r>
              <a:rPr lang="en-US" dirty="0" smtClean="0"/>
              <a:t> </a:t>
            </a:r>
            <a:r>
              <a:rPr lang="en-US" dirty="0" err="1" smtClean="0"/>
              <a:t>dipenuhi</a:t>
            </a:r>
            <a:r>
              <a:rPr lang="en-US" dirty="0" smtClean="0"/>
              <a:t> </a:t>
            </a:r>
            <a:r>
              <a:rPr lang="en-US" dirty="0" err="1" smtClean="0"/>
              <a:t>serta</a:t>
            </a:r>
            <a:r>
              <a:rPr lang="en-US" dirty="0" smtClean="0"/>
              <a:t> </a:t>
            </a:r>
            <a:r>
              <a:rPr lang="en-US" dirty="0" err="1" smtClean="0"/>
              <a:t>tidak</a:t>
            </a:r>
            <a:r>
              <a:rPr lang="en-US" dirty="0" smtClean="0"/>
              <a:t> </a:t>
            </a:r>
            <a:r>
              <a:rPr lang="en-US" dirty="0" err="1" smtClean="0"/>
              <a:t>banyak</a:t>
            </a:r>
            <a:r>
              <a:rPr lang="en-US" dirty="0" smtClean="0"/>
              <a:t> </a:t>
            </a:r>
            <a:r>
              <a:rPr lang="en-US" dirty="0" err="1" smtClean="0"/>
              <a:t>pesyaratan</a:t>
            </a:r>
            <a:r>
              <a:rPr lang="en-US" dirty="0" smtClean="0"/>
              <a:t>.</a:t>
            </a:r>
          </a:p>
          <a:p>
            <a:pPr marL="596646" indent="-514350">
              <a:buNone/>
            </a:pPr>
            <a:r>
              <a:rPr lang="en-US" dirty="0" smtClean="0"/>
              <a:t>	</a:t>
            </a:r>
            <a:r>
              <a:rPr lang="en-US" dirty="0" err="1" smtClean="0"/>
              <a:t>Contoh</a:t>
            </a:r>
            <a:r>
              <a:rPr lang="en-US" dirty="0" smtClean="0"/>
              <a:t> : 1</a:t>
            </a:r>
            <a:r>
              <a:rPr lang="id-ID" dirty="0" smtClean="0"/>
              <a:t>)</a:t>
            </a:r>
            <a:r>
              <a:rPr lang="en-US" dirty="0" smtClean="0"/>
              <a:t>. </a:t>
            </a:r>
            <a:r>
              <a:rPr lang="en-US" dirty="0" err="1" smtClean="0"/>
              <a:t>utang</a:t>
            </a:r>
            <a:r>
              <a:rPr lang="en-US" dirty="0" smtClean="0"/>
              <a:t> </a:t>
            </a:r>
            <a:r>
              <a:rPr lang="en-US" dirty="0" err="1" smtClean="0"/>
              <a:t>dagang</a:t>
            </a:r>
            <a:r>
              <a:rPr lang="id-ID" dirty="0" smtClean="0"/>
              <a:t> (account payable)</a:t>
            </a:r>
            <a:endParaRPr lang="en-US" dirty="0" smtClean="0"/>
          </a:p>
          <a:p>
            <a:pPr marL="596646" indent="-514350">
              <a:buNone/>
            </a:pPr>
            <a:r>
              <a:rPr lang="en-US" dirty="0" smtClean="0"/>
              <a:t>		        </a:t>
            </a:r>
            <a:r>
              <a:rPr lang="id-ID" dirty="0" smtClean="0"/>
              <a:t>   </a:t>
            </a:r>
            <a:r>
              <a:rPr lang="en-US" dirty="0" smtClean="0"/>
              <a:t>2</a:t>
            </a:r>
            <a:r>
              <a:rPr lang="id-ID" dirty="0" smtClean="0"/>
              <a:t>)</a:t>
            </a:r>
            <a:r>
              <a:rPr lang="en-US" dirty="0" smtClean="0"/>
              <a:t>. </a:t>
            </a:r>
            <a:r>
              <a:rPr lang="en-US" dirty="0" err="1" smtClean="0"/>
              <a:t>kewajiban</a:t>
            </a:r>
            <a:r>
              <a:rPr lang="en-US" dirty="0" smtClean="0"/>
              <a:t> yang </a:t>
            </a:r>
            <a:r>
              <a:rPr lang="en-US" dirty="0" err="1" smtClean="0"/>
              <a:t>harus</a:t>
            </a:r>
            <a:r>
              <a:rPr lang="en-US" dirty="0" smtClean="0"/>
              <a:t> </a:t>
            </a:r>
            <a:r>
              <a:rPr lang="en-US" dirty="0" err="1" smtClean="0"/>
              <a:t>dibayar</a:t>
            </a:r>
            <a:endParaRPr lang="id-ID" dirty="0" smtClean="0"/>
          </a:p>
          <a:p>
            <a:pPr marL="596646" indent="-514350">
              <a:buFont typeface="+mj-lt"/>
              <a:buAutoNum type="alphaLcPeriod" startAt="2"/>
            </a:pPr>
            <a:r>
              <a:rPr lang="en-US" dirty="0" err="1" smtClean="0"/>
              <a:t>Tidak</a:t>
            </a:r>
            <a:r>
              <a:rPr lang="en-US" dirty="0" smtClean="0"/>
              <a:t> </a:t>
            </a:r>
            <a:r>
              <a:rPr lang="en-US" dirty="0" err="1" smtClean="0"/>
              <a:t>spontan</a:t>
            </a:r>
            <a:r>
              <a:rPr lang="en-US" dirty="0" smtClean="0"/>
              <a:t> = </a:t>
            </a:r>
            <a:r>
              <a:rPr lang="en-US" dirty="0" err="1" smtClean="0"/>
              <a:t>dilakukan</a:t>
            </a:r>
            <a:r>
              <a:rPr lang="en-US" dirty="0" smtClean="0"/>
              <a:t> </a:t>
            </a:r>
            <a:r>
              <a:rPr lang="en-US" dirty="0" err="1" smtClean="0"/>
              <a:t>jangka</a:t>
            </a:r>
            <a:r>
              <a:rPr lang="en-US" dirty="0" smtClean="0"/>
              <a:t> </a:t>
            </a:r>
            <a:r>
              <a:rPr lang="en-US" dirty="0" err="1" smtClean="0"/>
              <a:t>agak</a:t>
            </a:r>
            <a:r>
              <a:rPr lang="en-US" dirty="0" smtClean="0"/>
              <a:t> lama (</a:t>
            </a:r>
            <a:r>
              <a:rPr lang="en-US" dirty="0" err="1" smtClean="0"/>
              <a:t>lebih</a:t>
            </a:r>
            <a:r>
              <a:rPr lang="en-US" dirty="0" smtClean="0"/>
              <a:t> </a:t>
            </a:r>
            <a:r>
              <a:rPr lang="en-US" dirty="0" err="1" smtClean="0"/>
              <a:t>dari</a:t>
            </a:r>
            <a:r>
              <a:rPr lang="en-US" dirty="0" smtClean="0"/>
              <a:t> 1 </a:t>
            </a:r>
            <a:r>
              <a:rPr lang="en-US" dirty="0" err="1" smtClean="0"/>
              <a:t>tahun</a:t>
            </a:r>
            <a:r>
              <a:rPr lang="en-US" dirty="0" smtClean="0"/>
              <a:t>)</a:t>
            </a:r>
          </a:p>
          <a:p>
            <a:pPr marL="596646" indent="-514350">
              <a:buNone/>
            </a:pPr>
            <a:r>
              <a:rPr lang="en-US" dirty="0" smtClean="0"/>
              <a:t>	</a:t>
            </a:r>
            <a:r>
              <a:rPr lang="en-US" dirty="0" err="1" smtClean="0"/>
              <a:t>Contoh</a:t>
            </a:r>
            <a:r>
              <a:rPr lang="en-US" dirty="0" smtClean="0"/>
              <a:t> : </a:t>
            </a:r>
            <a:endParaRPr lang="id-ID" dirty="0" smtClean="0"/>
          </a:p>
          <a:p>
            <a:pPr marL="596646" indent="-514350">
              <a:buNone/>
            </a:pPr>
            <a:r>
              <a:rPr lang="id-ID" dirty="0" smtClean="0"/>
              <a:t>     </a:t>
            </a:r>
            <a:r>
              <a:rPr lang="en-US" dirty="0" smtClean="0"/>
              <a:t>1</a:t>
            </a:r>
            <a:r>
              <a:rPr lang="id-ID" dirty="0" smtClean="0"/>
              <a:t>)</a:t>
            </a:r>
            <a:r>
              <a:rPr lang="en-US" dirty="0" smtClean="0"/>
              <a:t>. </a:t>
            </a:r>
            <a:r>
              <a:rPr lang="en-US" dirty="0" err="1" smtClean="0"/>
              <a:t>Kredit</a:t>
            </a:r>
            <a:r>
              <a:rPr lang="en-US" dirty="0" smtClean="0"/>
              <a:t> </a:t>
            </a:r>
            <a:r>
              <a:rPr lang="en-US" dirty="0" err="1" smtClean="0"/>
              <a:t>perbankan</a:t>
            </a:r>
            <a:r>
              <a:rPr lang="en-US" dirty="0" smtClean="0"/>
              <a:t> – KUR</a:t>
            </a:r>
          </a:p>
          <a:p>
            <a:pPr marL="596646" indent="-514350">
              <a:buNone/>
            </a:pPr>
            <a:r>
              <a:rPr lang="id-ID" dirty="0" smtClean="0"/>
              <a:t>     </a:t>
            </a:r>
            <a:r>
              <a:rPr lang="en-US" dirty="0" smtClean="0"/>
              <a:t>2</a:t>
            </a:r>
            <a:r>
              <a:rPr lang="id-ID" dirty="0" smtClean="0"/>
              <a:t>)</a:t>
            </a:r>
            <a:r>
              <a:rPr lang="en-US" dirty="0" smtClean="0"/>
              <a:t>. </a:t>
            </a:r>
            <a:r>
              <a:rPr lang="en-US" dirty="0" err="1" smtClean="0"/>
              <a:t>Surat</a:t>
            </a:r>
            <a:r>
              <a:rPr lang="en-US" dirty="0" smtClean="0"/>
              <a:t> </a:t>
            </a:r>
            <a:r>
              <a:rPr lang="en-US" dirty="0" err="1" smtClean="0"/>
              <a:t>utang</a:t>
            </a:r>
            <a:r>
              <a:rPr lang="en-US" dirty="0" smtClean="0"/>
              <a:t> / </a:t>
            </a:r>
            <a:r>
              <a:rPr lang="en-US" dirty="0" err="1" smtClean="0"/>
              <a:t>promes</a:t>
            </a:r>
            <a:r>
              <a:rPr lang="id-ID" dirty="0" smtClean="0"/>
              <a:t> </a:t>
            </a:r>
            <a:r>
              <a:rPr lang="en-US" dirty="0" smtClean="0"/>
              <a:t>(</a:t>
            </a:r>
            <a:r>
              <a:rPr lang="en-US" dirty="0" err="1" smtClean="0"/>
              <a:t>Commersial</a:t>
            </a:r>
            <a:r>
              <a:rPr lang="en-US" dirty="0" smtClean="0"/>
              <a:t> paper) </a:t>
            </a:r>
            <a:r>
              <a:rPr lang="id-ID" dirty="0" smtClean="0"/>
              <a:t> </a:t>
            </a:r>
          </a:p>
          <a:p>
            <a:pPr marL="596646" indent="-514350">
              <a:buNone/>
            </a:pPr>
            <a:r>
              <a:rPr lang="id-ID" dirty="0" smtClean="0"/>
              <a:t>         </a:t>
            </a:r>
            <a:r>
              <a:rPr lang="en-US" dirty="0" smtClean="0"/>
              <a:t>(</a:t>
            </a:r>
            <a:r>
              <a:rPr lang="en-US" dirty="0" err="1" smtClean="0"/>
              <a:t>Tidak</a:t>
            </a:r>
            <a:r>
              <a:rPr lang="id-ID" dirty="0" smtClean="0"/>
              <a:t> </a:t>
            </a:r>
            <a:r>
              <a:rPr lang="en-US" dirty="0" err="1" smtClean="0"/>
              <a:t>memerlukan</a:t>
            </a:r>
            <a:r>
              <a:rPr lang="en-US" dirty="0" smtClean="0"/>
              <a:t> </a:t>
            </a:r>
            <a:r>
              <a:rPr lang="en-US" dirty="0" err="1" smtClean="0"/>
              <a:t>jaminan</a:t>
            </a:r>
            <a:r>
              <a:rPr lang="en-US" dirty="0" smtClean="0"/>
              <a:t> </a:t>
            </a:r>
            <a:r>
              <a:rPr lang="en-US" dirty="0" err="1" smtClean="0"/>
              <a:t>kecuali</a:t>
            </a:r>
            <a:r>
              <a:rPr lang="en-US" dirty="0" smtClean="0"/>
              <a:t> </a:t>
            </a:r>
            <a:r>
              <a:rPr lang="en-US" dirty="0" err="1" smtClean="0"/>
              <a:t>nama</a:t>
            </a:r>
            <a:r>
              <a:rPr lang="en-US" dirty="0" smtClean="0"/>
              <a:t> </a:t>
            </a:r>
            <a:r>
              <a:rPr lang="id-ID" dirty="0" smtClean="0"/>
              <a:t> </a:t>
            </a:r>
          </a:p>
          <a:p>
            <a:pPr marL="596646" indent="-514350">
              <a:buNone/>
            </a:pPr>
            <a:r>
              <a:rPr lang="id-ID" dirty="0" smtClean="0"/>
              <a:t>          </a:t>
            </a:r>
            <a:r>
              <a:rPr lang="en-US" dirty="0" smtClean="0"/>
              <a:t>bank) (</a:t>
            </a:r>
            <a:r>
              <a:rPr lang="en-US" dirty="0" err="1" smtClean="0"/>
              <a:t>Reputasi</a:t>
            </a:r>
            <a:r>
              <a:rPr lang="en-US" dirty="0" smtClean="0"/>
              <a:t>).</a:t>
            </a:r>
          </a:p>
          <a:p>
            <a:pPr marL="596646" indent="-514350">
              <a:buNone/>
            </a:pPr>
            <a:r>
              <a:rPr lang="id-ID" dirty="0" smtClean="0"/>
              <a:t>    </a:t>
            </a:r>
            <a:r>
              <a:rPr lang="en-US" dirty="0" smtClean="0"/>
              <a:t> 3</a:t>
            </a:r>
            <a:r>
              <a:rPr lang="id-ID" dirty="0" smtClean="0"/>
              <a:t>)</a:t>
            </a:r>
            <a:r>
              <a:rPr lang="en-US" dirty="0" smtClean="0"/>
              <a:t>. </a:t>
            </a:r>
            <a:r>
              <a:rPr lang="en-US" dirty="0" err="1" smtClean="0"/>
              <a:t>Dalam</a:t>
            </a:r>
            <a:r>
              <a:rPr lang="en-US" dirty="0" smtClean="0"/>
              <a:t> </a:t>
            </a:r>
            <a:r>
              <a:rPr lang="en-US" dirty="0" err="1" smtClean="0"/>
              <a:t>praktek</a:t>
            </a:r>
            <a:r>
              <a:rPr lang="en-US" dirty="0" smtClean="0"/>
              <a:t> </a:t>
            </a:r>
            <a:r>
              <a:rPr lang="en-US" dirty="0" err="1" smtClean="0"/>
              <a:t>pendanaan</a:t>
            </a:r>
            <a:r>
              <a:rPr lang="en-US" dirty="0" smtClean="0"/>
              <a:t> </a:t>
            </a:r>
            <a:r>
              <a:rPr lang="en-US" dirty="0" err="1" smtClean="0"/>
              <a:t>jangka</a:t>
            </a:r>
            <a:r>
              <a:rPr lang="en-US" dirty="0" smtClean="0"/>
              <a:t> </a:t>
            </a:r>
            <a:r>
              <a:rPr lang="en-US" dirty="0" err="1" smtClean="0"/>
              <a:t>pendek</a:t>
            </a:r>
            <a:r>
              <a:rPr lang="en-US" dirty="0" smtClean="0"/>
              <a:t> </a:t>
            </a:r>
            <a:r>
              <a:rPr lang="id-ID" dirty="0" smtClean="0"/>
              <a:t> </a:t>
            </a:r>
          </a:p>
          <a:p>
            <a:pPr marL="596646" indent="-514350">
              <a:buNone/>
            </a:pPr>
            <a:r>
              <a:rPr lang="id-ID" dirty="0" smtClean="0"/>
              <a:t>         </a:t>
            </a:r>
            <a:r>
              <a:rPr lang="en-US" dirty="0" err="1" smtClean="0"/>
              <a:t>berkaitan</a:t>
            </a:r>
            <a:r>
              <a:rPr lang="en-US" dirty="0" smtClean="0"/>
              <a:t> </a:t>
            </a:r>
            <a:r>
              <a:rPr lang="en-US" dirty="0" err="1" smtClean="0"/>
              <a:t>dengan</a:t>
            </a:r>
            <a:r>
              <a:rPr lang="en-US" dirty="0" smtClean="0"/>
              <a:t> </a:t>
            </a:r>
            <a:r>
              <a:rPr lang="en-US" dirty="0" err="1" smtClean="0"/>
              <a:t>pembiayaan</a:t>
            </a:r>
            <a:r>
              <a:rPr lang="id-ID" dirty="0" smtClean="0"/>
              <a:t> aktiva  </a:t>
            </a:r>
          </a:p>
          <a:p>
            <a:pPr marL="596646" indent="-514350">
              <a:buNone/>
            </a:pPr>
            <a:r>
              <a:rPr lang="id-ID" dirty="0" smtClean="0"/>
              <a:t>         lancar.</a:t>
            </a:r>
            <a:r>
              <a:rPr lang="en-US" dirty="0" smtClean="0"/>
              <a:t>		   </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112</a:t>
            </a:fld>
            <a:endParaRPr lang="en-US"/>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52400"/>
            <a:ext cx="7638288" cy="7086600"/>
          </a:xfrm>
        </p:spPr>
        <p:txBody>
          <a:bodyPr>
            <a:normAutofit fontScale="32500" lnSpcReduction="20000"/>
          </a:bodyPr>
          <a:lstStyle/>
          <a:p>
            <a:pPr marL="596646" indent="-514350">
              <a:buNone/>
            </a:pPr>
            <a:r>
              <a:rPr lang="en-US" sz="5500" dirty="0" smtClean="0"/>
              <a:t>Perusahaan </a:t>
            </a:r>
            <a:r>
              <a:rPr lang="en-US" sz="5500" dirty="0" err="1" smtClean="0"/>
              <a:t>dapat</a:t>
            </a:r>
            <a:r>
              <a:rPr lang="en-US" sz="5500" dirty="0" smtClean="0"/>
              <a:t> </a:t>
            </a:r>
            <a:r>
              <a:rPr lang="en-US" sz="5500" dirty="0" err="1" smtClean="0"/>
              <a:t>memiliki</a:t>
            </a:r>
            <a:r>
              <a:rPr lang="en-US" sz="5500" dirty="0" smtClean="0"/>
              <a:t> </a:t>
            </a:r>
            <a:r>
              <a:rPr lang="en-US" sz="5500" dirty="0" err="1" smtClean="0"/>
              <a:t>sumber</a:t>
            </a:r>
            <a:r>
              <a:rPr lang="en-US" sz="5500" dirty="0" smtClean="0"/>
              <a:t> yang paling men</a:t>
            </a:r>
            <a:r>
              <a:rPr lang="id-ID" sz="5500" dirty="0" smtClean="0"/>
              <a:t>g</a:t>
            </a:r>
            <a:r>
              <a:rPr lang="en-US" sz="5500" dirty="0" err="1" smtClean="0"/>
              <a:t>untungkan</a:t>
            </a:r>
            <a:r>
              <a:rPr lang="en-US" sz="5500" dirty="0" smtClean="0"/>
              <a:t> </a:t>
            </a:r>
            <a:r>
              <a:rPr lang="en-US" sz="5500" dirty="0" err="1" smtClean="0"/>
              <a:t>dan</a:t>
            </a:r>
            <a:r>
              <a:rPr lang="en-US" sz="5500" dirty="0" smtClean="0"/>
              <a:t> paling </a:t>
            </a:r>
            <a:r>
              <a:rPr lang="en-US" sz="5500" dirty="0" err="1" smtClean="0"/>
              <a:t>cepat</a:t>
            </a:r>
            <a:r>
              <a:rPr lang="en-US" sz="5500" dirty="0" smtClean="0"/>
              <a:t> </a:t>
            </a:r>
            <a:r>
              <a:rPr lang="en-US" sz="5500" dirty="0" err="1" smtClean="0"/>
              <a:t>memperolehnya</a:t>
            </a:r>
            <a:r>
              <a:rPr lang="en-US" sz="5500" dirty="0" smtClean="0"/>
              <a:t>.</a:t>
            </a:r>
          </a:p>
          <a:p>
            <a:pPr marL="596646" indent="-514350">
              <a:buNone/>
            </a:pPr>
            <a:r>
              <a:rPr lang="en-US" sz="5500" dirty="0" smtClean="0"/>
              <a:t>2.</a:t>
            </a:r>
            <a:r>
              <a:rPr lang="en-US" sz="3500" dirty="0" smtClean="0">
                <a:solidFill>
                  <a:schemeClr val="accent1"/>
                </a:solidFill>
              </a:rPr>
              <a:t>	</a:t>
            </a:r>
            <a:r>
              <a:rPr lang="en-US" sz="5500" dirty="0" err="1" smtClean="0"/>
              <a:t>Jenis</a:t>
            </a:r>
            <a:r>
              <a:rPr lang="en-US" sz="5500" dirty="0" smtClean="0"/>
              <a:t> </a:t>
            </a:r>
            <a:r>
              <a:rPr lang="en-US" sz="5500" dirty="0" err="1" smtClean="0"/>
              <a:t>sumber</a:t>
            </a:r>
            <a:r>
              <a:rPr lang="en-US" sz="5500" dirty="0" smtClean="0"/>
              <a:t> </a:t>
            </a:r>
            <a:r>
              <a:rPr lang="en-US" sz="5500" dirty="0" err="1" smtClean="0"/>
              <a:t>pendanaan</a:t>
            </a:r>
            <a:r>
              <a:rPr lang="en-US" sz="5500" dirty="0" smtClean="0"/>
              <a:t> </a:t>
            </a:r>
            <a:r>
              <a:rPr lang="en-US" sz="5500" dirty="0" err="1" smtClean="0"/>
              <a:t>jangka</a:t>
            </a:r>
            <a:r>
              <a:rPr lang="en-US" sz="5500" dirty="0" smtClean="0"/>
              <a:t> </a:t>
            </a:r>
            <a:r>
              <a:rPr lang="en-US" sz="5500" dirty="0" err="1" smtClean="0"/>
              <a:t>pendek</a:t>
            </a:r>
            <a:r>
              <a:rPr lang="en-US" sz="5500" dirty="0" smtClean="0"/>
              <a:t> :</a:t>
            </a:r>
          </a:p>
          <a:p>
            <a:pPr marL="596646" indent="-514350">
              <a:buNone/>
            </a:pPr>
            <a:r>
              <a:rPr lang="en-US" sz="5500" dirty="0" smtClean="0"/>
              <a:t>	a. </a:t>
            </a:r>
            <a:r>
              <a:rPr lang="en-US" sz="5500" dirty="0" err="1" smtClean="0"/>
              <a:t>Kredit</a:t>
            </a:r>
            <a:r>
              <a:rPr lang="en-US" sz="5500" dirty="0" smtClean="0"/>
              <a:t> </a:t>
            </a:r>
            <a:r>
              <a:rPr lang="en-US" sz="5500" dirty="0" err="1" smtClean="0"/>
              <a:t>perdagangan</a:t>
            </a:r>
            <a:r>
              <a:rPr lang="id-ID" sz="5500" dirty="0" smtClean="0"/>
              <a:t>     membantu perusahaan yang tidak  </a:t>
            </a:r>
          </a:p>
          <a:p>
            <a:pPr marL="596646" indent="-514350">
              <a:buNone/>
            </a:pPr>
            <a:r>
              <a:rPr lang="id-ID" sz="5500" dirty="0" smtClean="0"/>
              <a:t>                                           mempunyai dana tunai</a:t>
            </a:r>
            <a:endParaRPr lang="en-US" sz="5500" dirty="0" smtClean="0"/>
          </a:p>
          <a:p>
            <a:pPr marL="596646" indent="-514350">
              <a:buNone/>
            </a:pPr>
            <a:r>
              <a:rPr lang="en-US" sz="5500" dirty="0" smtClean="0"/>
              <a:t>	b. </a:t>
            </a:r>
            <a:r>
              <a:rPr lang="en-US" sz="5500" dirty="0" err="1" smtClean="0"/>
              <a:t>Beban</a:t>
            </a:r>
            <a:r>
              <a:rPr lang="en-US" sz="5500" dirty="0" smtClean="0"/>
              <a:t> yang </a:t>
            </a:r>
            <a:r>
              <a:rPr lang="en-US" sz="5500" dirty="0" err="1" smtClean="0"/>
              <a:t>masih</a:t>
            </a:r>
            <a:r>
              <a:rPr lang="en-US" sz="5500" dirty="0" smtClean="0"/>
              <a:t> </a:t>
            </a:r>
            <a:r>
              <a:rPr lang="en-US" sz="5500" dirty="0" err="1" smtClean="0"/>
              <a:t>harus</a:t>
            </a:r>
            <a:r>
              <a:rPr lang="en-US" sz="5500" dirty="0" smtClean="0"/>
              <a:t> </a:t>
            </a:r>
            <a:r>
              <a:rPr lang="en-US" sz="5500" dirty="0" err="1" smtClean="0"/>
              <a:t>dibayar</a:t>
            </a:r>
            <a:r>
              <a:rPr lang="en-US" sz="5500" dirty="0" smtClean="0"/>
              <a:t> (</a:t>
            </a:r>
            <a:r>
              <a:rPr lang="en-US" sz="5500" dirty="0" err="1" smtClean="0"/>
              <a:t>gaji</a:t>
            </a:r>
            <a:r>
              <a:rPr lang="en-US" sz="5500" dirty="0" smtClean="0"/>
              <a:t> &amp; </a:t>
            </a:r>
            <a:r>
              <a:rPr lang="en-US" sz="5500" dirty="0" err="1" smtClean="0"/>
              <a:t>pajak</a:t>
            </a:r>
            <a:r>
              <a:rPr lang="en-US" sz="5500" dirty="0" smtClean="0"/>
              <a:t>)</a:t>
            </a:r>
            <a:r>
              <a:rPr lang="id-ID" sz="5500" dirty="0" smtClean="0"/>
              <a:t>    tidak ada  </a:t>
            </a:r>
          </a:p>
          <a:p>
            <a:pPr marL="596646" indent="-514350">
              <a:buNone/>
            </a:pPr>
            <a:r>
              <a:rPr lang="id-ID" sz="5500" dirty="0" smtClean="0"/>
              <a:t>          beban bunga dan jumlah terbatas</a:t>
            </a:r>
            <a:endParaRPr lang="en-US" sz="5500" dirty="0" smtClean="0"/>
          </a:p>
          <a:p>
            <a:pPr marL="596646" indent="-514350">
              <a:buNone/>
            </a:pPr>
            <a:r>
              <a:rPr lang="en-US" sz="5500" dirty="0" smtClean="0"/>
              <a:t>	c. </a:t>
            </a:r>
            <a:r>
              <a:rPr lang="en-US" sz="5500" dirty="0" err="1" smtClean="0"/>
              <a:t>Kredit</a:t>
            </a:r>
            <a:r>
              <a:rPr lang="en-US" sz="5500" dirty="0" smtClean="0"/>
              <a:t> </a:t>
            </a:r>
            <a:r>
              <a:rPr lang="en-US" sz="5500" dirty="0" err="1" smtClean="0"/>
              <a:t>pasar</a:t>
            </a:r>
            <a:r>
              <a:rPr lang="en-US" sz="5500" dirty="0" smtClean="0"/>
              <a:t> </a:t>
            </a:r>
            <a:r>
              <a:rPr lang="en-US" sz="5500" dirty="0" err="1" smtClean="0"/>
              <a:t>uang</a:t>
            </a:r>
            <a:r>
              <a:rPr lang="id-ID" sz="5500" dirty="0" smtClean="0"/>
              <a:t>     jaminan surat berharga</a:t>
            </a:r>
            <a:endParaRPr lang="en-US" sz="5500" dirty="0" smtClean="0"/>
          </a:p>
          <a:p>
            <a:pPr marL="596646" indent="-514350">
              <a:buNone/>
            </a:pPr>
            <a:r>
              <a:rPr lang="en-US" sz="5500" dirty="0" smtClean="0"/>
              <a:t>	d. </a:t>
            </a:r>
            <a:r>
              <a:rPr lang="en-US" sz="5500" dirty="0" err="1" smtClean="0"/>
              <a:t>Pinjaman</a:t>
            </a:r>
            <a:r>
              <a:rPr lang="en-US" sz="5500" dirty="0" smtClean="0"/>
              <a:t> </a:t>
            </a:r>
            <a:r>
              <a:rPr lang="en-US" sz="5500" dirty="0" err="1" smtClean="0"/>
              <a:t>jangka</a:t>
            </a:r>
            <a:r>
              <a:rPr lang="en-US" sz="5500" dirty="0" smtClean="0"/>
              <a:t> </a:t>
            </a:r>
            <a:r>
              <a:rPr lang="en-US" sz="5500" dirty="0" err="1" smtClean="0"/>
              <a:t>pendek</a:t>
            </a:r>
            <a:r>
              <a:rPr lang="id-ID" sz="5500" dirty="0" smtClean="0"/>
              <a:t>      jaminan lebih tinggi</a:t>
            </a:r>
            <a:endParaRPr lang="en-US" sz="5500" dirty="0" smtClean="0"/>
          </a:p>
          <a:p>
            <a:pPr marL="596646" indent="-514350">
              <a:buNone/>
            </a:pPr>
            <a:r>
              <a:rPr lang="en-US" sz="5500" dirty="0" smtClean="0"/>
              <a:t>	e. Wesel (draft) : </a:t>
            </a:r>
            <a:r>
              <a:rPr lang="en-US" sz="5500" dirty="0" err="1" smtClean="0"/>
              <a:t>surat</a:t>
            </a:r>
            <a:r>
              <a:rPr lang="en-US" sz="5500" dirty="0" smtClean="0"/>
              <a:t> </a:t>
            </a:r>
            <a:r>
              <a:rPr lang="en-US" sz="5500" dirty="0" err="1" smtClean="0"/>
              <a:t>berharga</a:t>
            </a:r>
            <a:r>
              <a:rPr lang="en-US" sz="5500" dirty="0" smtClean="0"/>
              <a:t> yang </a:t>
            </a:r>
            <a:r>
              <a:rPr lang="en-US" sz="5500" dirty="0" err="1" smtClean="0"/>
              <a:t>diterbitkan</a:t>
            </a:r>
            <a:r>
              <a:rPr lang="en-US" sz="5500" dirty="0" smtClean="0"/>
              <a:t> </a:t>
            </a:r>
            <a:r>
              <a:rPr lang="en-US" sz="5500" dirty="0" err="1" smtClean="0"/>
              <a:t>perusahaan</a:t>
            </a:r>
            <a:r>
              <a:rPr lang="en-US" sz="5500" dirty="0" smtClean="0"/>
              <a:t> </a:t>
            </a:r>
            <a:r>
              <a:rPr lang="id-ID" sz="5500" dirty="0" smtClean="0"/>
              <a:t> </a:t>
            </a:r>
          </a:p>
          <a:p>
            <a:pPr marL="596646" indent="-514350">
              <a:buNone/>
            </a:pPr>
            <a:r>
              <a:rPr lang="id-ID" sz="5500" dirty="0" smtClean="0"/>
              <a:t>         </a:t>
            </a:r>
            <a:r>
              <a:rPr lang="en-US" sz="5500" dirty="0" err="1" smtClean="0"/>
              <a:t>dijaminkan</a:t>
            </a:r>
            <a:r>
              <a:rPr lang="en-US" sz="5500" dirty="0" smtClean="0"/>
              <a:t> </a:t>
            </a:r>
            <a:r>
              <a:rPr lang="en-US" sz="5500" dirty="0" err="1" smtClean="0"/>
              <a:t>atau</a:t>
            </a:r>
            <a:r>
              <a:rPr lang="en-US" sz="5500" dirty="0" smtClean="0"/>
              <a:t> </a:t>
            </a:r>
            <a:r>
              <a:rPr lang="en-US" sz="5500" dirty="0" err="1" smtClean="0"/>
              <a:t>dijual</a:t>
            </a:r>
            <a:r>
              <a:rPr lang="en-US" sz="5500" dirty="0" smtClean="0"/>
              <a:t> </a:t>
            </a:r>
            <a:r>
              <a:rPr lang="en-US" sz="5500" dirty="0" err="1" smtClean="0"/>
              <a:t>untuk</a:t>
            </a:r>
            <a:r>
              <a:rPr lang="en-US" sz="5500" dirty="0" smtClean="0"/>
              <a:t> </a:t>
            </a:r>
            <a:r>
              <a:rPr lang="en-US" sz="5500" dirty="0" err="1" smtClean="0"/>
              <a:t>mendapatkan</a:t>
            </a:r>
            <a:r>
              <a:rPr lang="en-US" sz="5500" dirty="0" smtClean="0"/>
              <a:t> </a:t>
            </a:r>
            <a:r>
              <a:rPr lang="en-US" sz="5500" dirty="0" err="1" smtClean="0"/>
              <a:t>uang</a:t>
            </a:r>
            <a:r>
              <a:rPr lang="en-US" sz="5500" dirty="0" smtClean="0"/>
              <a:t> </a:t>
            </a:r>
            <a:r>
              <a:rPr lang="en-US" sz="5500" dirty="0" err="1" smtClean="0"/>
              <a:t>dan</a:t>
            </a:r>
            <a:r>
              <a:rPr lang="en-US" sz="5500" dirty="0" smtClean="0"/>
              <a:t> </a:t>
            </a:r>
            <a:r>
              <a:rPr lang="en-US" sz="5500" dirty="0" err="1" smtClean="0"/>
              <a:t>barang</a:t>
            </a:r>
            <a:endParaRPr lang="en-US" sz="5500" dirty="0" smtClean="0"/>
          </a:p>
          <a:p>
            <a:pPr marL="596646" indent="-514350">
              <a:buNone/>
            </a:pPr>
            <a:r>
              <a:rPr lang="en-US" sz="5500" dirty="0" smtClean="0"/>
              <a:t>	f.  </a:t>
            </a:r>
            <a:r>
              <a:rPr lang="en-US" sz="5500" dirty="0" err="1" smtClean="0"/>
              <a:t>Akseptasi</a:t>
            </a:r>
            <a:r>
              <a:rPr lang="en-US" sz="5500" dirty="0" smtClean="0"/>
              <a:t> bank (bankers acceptances)</a:t>
            </a:r>
          </a:p>
          <a:p>
            <a:pPr marL="596646" indent="-514350">
              <a:buNone/>
            </a:pPr>
            <a:r>
              <a:rPr lang="en-US" sz="5500" dirty="0" smtClean="0"/>
              <a:t>	g. </a:t>
            </a:r>
            <a:r>
              <a:rPr lang="en-US" sz="5500" dirty="0" err="1" smtClean="0"/>
              <a:t>Surat</a:t>
            </a:r>
            <a:r>
              <a:rPr lang="en-US" sz="5500" dirty="0" smtClean="0"/>
              <a:t> </a:t>
            </a:r>
            <a:r>
              <a:rPr lang="en-US" sz="5500" dirty="0" err="1" smtClean="0"/>
              <a:t>utang</a:t>
            </a:r>
            <a:r>
              <a:rPr lang="en-US" sz="5500" dirty="0" smtClean="0"/>
              <a:t> (</a:t>
            </a:r>
            <a:r>
              <a:rPr lang="en-US" sz="5500" dirty="0" err="1" smtClean="0"/>
              <a:t>promes</a:t>
            </a:r>
            <a:r>
              <a:rPr lang="en-US" sz="5500" dirty="0" smtClean="0"/>
              <a:t>)</a:t>
            </a:r>
            <a:r>
              <a:rPr lang="id-ID" sz="5500" dirty="0" smtClean="0"/>
              <a:t>      </a:t>
            </a:r>
            <a:r>
              <a:rPr lang="id-ID" sz="5000" dirty="0" smtClean="0"/>
              <a:t>dapat diperjual belikan (commercial </a:t>
            </a:r>
          </a:p>
          <a:p>
            <a:pPr marL="596646" indent="-514350">
              <a:buNone/>
            </a:pPr>
            <a:r>
              <a:rPr lang="id-ID" sz="5000" dirty="0" smtClean="0"/>
              <a:t>            paper) promes dikeluarkan perusahaan besar yang dijual kepada </a:t>
            </a:r>
          </a:p>
          <a:p>
            <a:pPr marL="596646" indent="-514350">
              <a:buNone/>
            </a:pPr>
            <a:r>
              <a:rPr lang="id-ID" sz="5000" dirty="0" smtClean="0"/>
              <a:t>            asuransi, bank atau perusahaan dana pensiun</a:t>
            </a:r>
            <a:endParaRPr lang="en-US" sz="5000" dirty="0" smtClean="0"/>
          </a:p>
          <a:p>
            <a:pPr marL="596646" indent="-514350">
              <a:buNone/>
            </a:pPr>
            <a:r>
              <a:rPr lang="en-US" sz="5500" dirty="0" smtClean="0"/>
              <a:t>	h. </a:t>
            </a:r>
            <a:r>
              <a:rPr lang="en-US" sz="5500" dirty="0" err="1" smtClean="0"/>
              <a:t>Pinjaman</a:t>
            </a:r>
            <a:r>
              <a:rPr lang="en-US" sz="5500" dirty="0" smtClean="0"/>
              <a:t> </a:t>
            </a:r>
            <a:r>
              <a:rPr lang="en-US" sz="5500" dirty="0" err="1" smtClean="0"/>
              <a:t>jangka</a:t>
            </a:r>
            <a:r>
              <a:rPr lang="en-US" sz="5500" dirty="0" smtClean="0"/>
              <a:t> </a:t>
            </a:r>
            <a:r>
              <a:rPr lang="en-US" sz="5500" dirty="0" err="1" smtClean="0"/>
              <a:t>pendek</a:t>
            </a:r>
            <a:r>
              <a:rPr lang="en-US" sz="5500" dirty="0" smtClean="0"/>
              <a:t> </a:t>
            </a:r>
            <a:r>
              <a:rPr lang="en-US" sz="5500" dirty="0" err="1" smtClean="0"/>
              <a:t>tanpa</a:t>
            </a:r>
            <a:r>
              <a:rPr lang="en-US" sz="5500" dirty="0" smtClean="0"/>
              <a:t> </a:t>
            </a:r>
            <a:r>
              <a:rPr lang="en-US" sz="5500" dirty="0" err="1" smtClean="0"/>
              <a:t>jaminan</a:t>
            </a:r>
            <a:r>
              <a:rPr lang="id-ID" sz="5500" dirty="0" smtClean="0"/>
              <a:t>      prospek usaha</a:t>
            </a:r>
            <a:endParaRPr lang="en-US" sz="5500" dirty="0" smtClean="0"/>
          </a:p>
          <a:p>
            <a:pPr marL="596646" indent="-514350">
              <a:buNone/>
            </a:pPr>
            <a:r>
              <a:rPr lang="en-US" sz="5500" dirty="0" smtClean="0"/>
              <a:t>	</a:t>
            </a:r>
            <a:r>
              <a:rPr lang="en-US" sz="5500" dirty="0" err="1" smtClean="0"/>
              <a:t>i</a:t>
            </a:r>
            <a:r>
              <a:rPr lang="en-US" sz="5500" dirty="0" smtClean="0"/>
              <a:t>. </a:t>
            </a:r>
            <a:r>
              <a:rPr lang="id-ID" sz="5500" dirty="0" smtClean="0"/>
              <a:t> </a:t>
            </a:r>
            <a:r>
              <a:rPr lang="en-US" sz="5500" dirty="0" err="1" smtClean="0"/>
              <a:t>Menjaminkan</a:t>
            </a:r>
            <a:r>
              <a:rPr lang="en-US" sz="5500" dirty="0" smtClean="0"/>
              <a:t> </a:t>
            </a:r>
            <a:r>
              <a:rPr lang="en-US" sz="5500" dirty="0" err="1" smtClean="0"/>
              <a:t>piutangdan</a:t>
            </a:r>
            <a:r>
              <a:rPr lang="en-US" sz="5500" dirty="0" smtClean="0"/>
              <a:t> </a:t>
            </a:r>
            <a:r>
              <a:rPr lang="en-US" sz="5500" dirty="0" err="1" smtClean="0"/>
              <a:t>persediaan</a:t>
            </a:r>
            <a:r>
              <a:rPr lang="id-ID" sz="5500" dirty="0" smtClean="0"/>
              <a:t>        dapat ditebus</a:t>
            </a:r>
            <a:endParaRPr lang="en-US" sz="5500" dirty="0" smtClean="0"/>
          </a:p>
          <a:p>
            <a:pPr marL="596646" indent="-514350">
              <a:buNone/>
            </a:pPr>
            <a:r>
              <a:rPr lang="en-US" sz="5500" dirty="0" smtClean="0"/>
              <a:t>	j.</a:t>
            </a:r>
            <a:r>
              <a:rPr lang="id-ID" sz="5500" dirty="0" smtClean="0"/>
              <a:t> </a:t>
            </a:r>
            <a:r>
              <a:rPr lang="en-US" sz="5500" dirty="0" smtClean="0"/>
              <a:t> </a:t>
            </a:r>
            <a:r>
              <a:rPr lang="en-US" sz="5500" dirty="0" err="1" smtClean="0"/>
              <a:t>Anjak</a:t>
            </a:r>
            <a:r>
              <a:rPr lang="en-US" sz="5500" dirty="0" smtClean="0"/>
              <a:t> </a:t>
            </a:r>
            <a:r>
              <a:rPr lang="en-US" sz="5500" dirty="0" err="1" smtClean="0"/>
              <a:t>piutang</a:t>
            </a:r>
            <a:r>
              <a:rPr lang="en-US" sz="5500" dirty="0" smtClean="0"/>
              <a:t> (f</a:t>
            </a:r>
            <a:r>
              <a:rPr lang="id-ID" sz="5500" dirty="0" smtClean="0"/>
              <a:t>ac</a:t>
            </a:r>
            <a:r>
              <a:rPr lang="en-US" sz="5500" dirty="0" err="1" smtClean="0"/>
              <a:t>toring</a:t>
            </a:r>
            <a:r>
              <a:rPr lang="en-US" sz="5500" dirty="0" smtClean="0"/>
              <a:t>)</a:t>
            </a:r>
            <a:r>
              <a:rPr lang="id-ID" sz="5500" dirty="0" smtClean="0"/>
              <a:t>      menggadaikan piutang kepada perusahaan </a:t>
            </a:r>
          </a:p>
          <a:p>
            <a:pPr marL="596646" indent="-514350">
              <a:buNone/>
            </a:pPr>
            <a:r>
              <a:rPr lang="id-ID" sz="5500" dirty="0" smtClean="0"/>
              <a:t>           anjak piutang</a:t>
            </a:r>
            <a:endParaRPr lang="en-US" sz="5500" dirty="0" smtClean="0"/>
          </a:p>
          <a:p>
            <a:pPr marL="596646" indent="-514350">
              <a:buAutoNum type="arabicPeriod" startAt="3"/>
            </a:pPr>
            <a:endParaRPr lang="en-US" sz="5500" dirty="0" smtClean="0"/>
          </a:p>
          <a:p>
            <a:pPr marL="596646" indent="-514350">
              <a:buNone/>
            </a:pPr>
            <a:endParaRPr lang="en-US" dirty="0" smtClean="0"/>
          </a:p>
          <a:p>
            <a:pPr marL="596646" indent="-514350">
              <a:buNone/>
            </a:pPr>
            <a:endParaRPr lang="en-US" dirty="0" smtClean="0"/>
          </a:p>
          <a:p>
            <a:pPr marL="596646" indent="-514350">
              <a:buNone/>
            </a:pPr>
            <a:r>
              <a:rPr lang="en-US" dirty="0" smtClean="0"/>
              <a:t>	</a:t>
            </a:r>
          </a:p>
          <a:p>
            <a:pPr marL="596646" indent="-514350">
              <a:buNone/>
            </a:pPr>
            <a:endParaRPr lang="en-US" dirty="0" smtClean="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113</a:t>
            </a:fld>
            <a:endParaRPr lang="en-US"/>
          </a:p>
        </p:txBody>
      </p:sp>
      <p:cxnSp>
        <p:nvCxnSpPr>
          <p:cNvPr id="6" name="Straight Arrow Connector 5"/>
          <p:cNvCxnSpPr/>
          <p:nvPr/>
        </p:nvCxnSpPr>
        <p:spPr>
          <a:xfrm>
            <a:off x="4038600" y="1143000"/>
            <a:ext cx="1524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6400800" y="1752600"/>
            <a:ext cx="1524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3886200" y="2286000"/>
            <a:ext cx="1524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419600" y="2590800"/>
            <a:ext cx="2286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191000" y="3810000"/>
            <a:ext cx="2286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5791200" y="4648200"/>
            <a:ext cx="2286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638800" y="4876800"/>
            <a:ext cx="2286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495800" y="5181600"/>
            <a:ext cx="2286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52400"/>
            <a:ext cx="7638288" cy="7086600"/>
          </a:xfrm>
        </p:spPr>
        <p:txBody>
          <a:bodyPr>
            <a:normAutofit lnSpcReduction="10000"/>
          </a:bodyPr>
          <a:lstStyle/>
          <a:p>
            <a:pPr marL="596646" indent="-514350">
              <a:buAutoNum type="arabicPeriod" startAt="3"/>
            </a:pPr>
            <a:r>
              <a:rPr lang="en-US" sz="2400" dirty="0" err="1" smtClean="0"/>
              <a:t>Pembayaran</a:t>
            </a:r>
            <a:r>
              <a:rPr lang="en-US" sz="2400" dirty="0" smtClean="0"/>
              <a:t> </a:t>
            </a:r>
            <a:r>
              <a:rPr lang="en-US" sz="2400" dirty="0" err="1" smtClean="0"/>
              <a:t>dikemudian</a:t>
            </a:r>
            <a:r>
              <a:rPr lang="en-US" sz="2400" dirty="0" smtClean="0"/>
              <a:t> </a:t>
            </a:r>
            <a:r>
              <a:rPr lang="en-US" sz="2400" dirty="0" err="1" smtClean="0"/>
              <a:t>hari</a:t>
            </a:r>
            <a:r>
              <a:rPr lang="en-US" sz="2400" dirty="0" smtClean="0"/>
              <a:t> </a:t>
            </a:r>
            <a:r>
              <a:rPr lang="en-US" sz="2400" dirty="0" err="1" smtClean="0"/>
              <a:t>dan</a:t>
            </a:r>
            <a:r>
              <a:rPr lang="en-US" sz="2400" dirty="0" smtClean="0"/>
              <a:t> </a:t>
            </a:r>
            <a:r>
              <a:rPr lang="en-US" sz="2400" dirty="0" err="1" smtClean="0"/>
              <a:t>biaya</a:t>
            </a:r>
            <a:r>
              <a:rPr lang="en-US" sz="2400" dirty="0" smtClean="0"/>
              <a:t> </a:t>
            </a:r>
            <a:r>
              <a:rPr lang="en-US" sz="2400" dirty="0" err="1" smtClean="0"/>
              <a:t>pinjaman</a:t>
            </a:r>
            <a:r>
              <a:rPr lang="en-US" sz="2400" dirty="0" smtClean="0"/>
              <a:t> Bank </a:t>
            </a:r>
            <a:r>
              <a:rPr lang="en-US" sz="2400" dirty="0" err="1" smtClean="0"/>
              <a:t>antara</a:t>
            </a:r>
            <a:r>
              <a:rPr lang="en-US" sz="2400" dirty="0" smtClean="0"/>
              <a:t> lain :</a:t>
            </a:r>
          </a:p>
          <a:p>
            <a:pPr marL="596646" indent="-514350">
              <a:buNone/>
            </a:pPr>
            <a:r>
              <a:rPr lang="en-US" sz="2400" dirty="0" smtClean="0"/>
              <a:t>	1. </a:t>
            </a:r>
            <a:r>
              <a:rPr lang="en-US" sz="2400" dirty="0" err="1" smtClean="0"/>
              <a:t>Biaya</a:t>
            </a:r>
            <a:r>
              <a:rPr lang="en-US" sz="2400" dirty="0" smtClean="0"/>
              <a:t> </a:t>
            </a:r>
            <a:r>
              <a:rPr lang="en-US" sz="2400" dirty="0" err="1" smtClean="0"/>
              <a:t>bunga</a:t>
            </a:r>
            <a:endParaRPr lang="en-US" sz="2400" dirty="0" smtClean="0"/>
          </a:p>
          <a:p>
            <a:pPr marL="596646" indent="-514350">
              <a:buNone/>
            </a:pPr>
            <a:r>
              <a:rPr lang="en-US" sz="2400" dirty="0" smtClean="0"/>
              <a:t>	2. </a:t>
            </a:r>
            <a:r>
              <a:rPr lang="en-US" sz="2400" dirty="0" err="1" smtClean="0"/>
              <a:t>Biaya</a:t>
            </a:r>
            <a:r>
              <a:rPr lang="en-US" sz="2400" dirty="0" smtClean="0"/>
              <a:t> </a:t>
            </a:r>
            <a:r>
              <a:rPr lang="en-US" sz="2400" dirty="0" err="1" smtClean="0"/>
              <a:t>provisi</a:t>
            </a:r>
            <a:r>
              <a:rPr lang="en-US" sz="2400" dirty="0" smtClean="0"/>
              <a:t> </a:t>
            </a:r>
            <a:r>
              <a:rPr lang="en-US" sz="2400" dirty="0" err="1" smtClean="0"/>
              <a:t>dan</a:t>
            </a:r>
            <a:r>
              <a:rPr lang="en-US" sz="2400" dirty="0" smtClean="0"/>
              <a:t> </a:t>
            </a:r>
            <a:r>
              <a:rPr lang="en-US" sz="2400" dirty="0" err="1" smtClean="0"/>
              <a:t>komisi</a:t>
            </a:r>
            <a:endParaRPr lang="en-US" sz="2400" dirty="0" smtClean="0"/>
          </a:p>
          <a:p>
            <a:pPr marL="596646" indent="-514350">
              <a:buNone/>
            </a:pPr>
            <a:r>
              <a:rPr lang="en-US" sz="2400" dirty="0" smtClean="0"/>
              <a:t>	3. </a:t>
            </a:r>
            <a:r>
              <a:rPr lang="en-US" sz="2400" dirty="0" err="1" smtClean="0"/>
              <a:t>Biaya</a:t>
            </a:r>
            <a:r>
              <a:rPr lang="en-US" sz="2400" dirty="0" smtClean="0"/>
              <a:t> </a:t>
            </a:r>
            <a:r>
              <a:rPr lang="en-US" sz="2400" dirty="0" err="1" smtClean="0"/>
              <a:t>asuransi</a:t>
            </a:r>
            <a:endParaRPr lang="en-US" sz="2400" dirty="0" smtClean="0"/>
          </a:p>
          <a:p>
            <a:pPr marL="596646" indent="-514350">
              <a:buNone/>
            </a:pPr>
            <a:r>
              <a:rPr lang="en-US" sz="2400" dirty="0" smtClean="0"/>
              <a:t>	4. </a:t>
            </a:r>
            <a:r>
              <a:rPr lang="en-US" sz="2400" dirty="0" err="1" smtClean="0"/>
              <a:t>Biaya</a:t>
            </a:r>
            <a:r>
              <a:rPr lang="en-US" sz="2400" dirty="0" smtClean="0"/>
              <a:t> </a:t>
            </a:r>
            <a:r>
              <a:rPr lang="id-ID" sz="2400" dirty="0" smtClean="0"/>
              <a:t>materai</a:t>
            </a:r>
            <a:endParaRPr lang="en-US" sz="2400" dirty="0" smtClean="0"/>
          </a:p>
          <a:p>
            <a:pPr marL="596646" indent="-514350">
              <a:buNone/>
            </a:pPr>
            <a:r>
              <a:rPr lang="en-US" sz="2400" dirty="0" smtClean="0"/>
              <a:t>	5. </a:t>
            </a:r>
            <a:r>
              <a:rPr lang="en-US" sz="2400" dirty="0" err="1" smtClean="0"/>
              <a:t>Biaya</a:t>
            </a:r>
            <a:r>
              <a:rPr lang="en-US" sz="2400" dirty="0" smtClean="0"/>
              <a:t> </a:t>
            </a:r>
            <a:r>
              <a:rPr lang="en-US" sz="2400" dirty="0" err="1" smtClean="0"/>
              <a:t>Administrasi</a:t>
            </a:r>
            <a:endParaRPr lang="en-US" sz="2400" dirty="0" smtClean="0"/>
          </a:p>
          <a:p>
            <a:pPr marL="596646" indent="-514350">
              <a:buNone/>
            </a:pPr>
            <a:r>
              <a:rPr lang="id-ID" sz="2400" dirty="0" smtClean="0"/>
              <a:t>      </a:t>
            </a:r>
            <a:r>
              <a:rPr lang="en-US" sz="2400" dirty="0" err="1" smtClean="0"/>
              <a:t>Sumber</a:t>
            </a:r>
            <a:r>
              <a:rPr lang="en-US" sz="2400" dirty="0" smtClean="0"/>
              <a:t> </a:t>
            </a:r>
            <a:r>
              <a:rPr lang="en-US" sz="2400" dirty="0" err="1" smtClean="0"/>
              <a:t>dana</a:t>
            </a:r>
            <a:r>
              <a:rPr lang="en-US" sz="2400" dirty="0" smtClean="0"/>
              <a:t> </a:t>
            </a:r>
            <a:r>
              <a:rPr lang="en-US" sz="2400" dirty="0" err="1" smtClean="0"/>
              <a:t>jangka</a:t>
            </a:r>
            <a:r>
              <a:rPr lang="en-US" sz="2400" dirty="0" smtClean="0"/>
              <a:t> </a:t>
            </a:r>
            <a:r>
              <a:rPr lang="en-US" sz="2400" dirty="0" err="1" smtClean="0"/>
              <a:t>pendek</a:t>
            </a:r>
            <a:r>
              <a:rPr lang="en-US" sz="2400" dirty="0" smtClean="0"/>
              <a:t> </a:t>
            </a:r>
            <a:r>
              <a:rPr lang="en-US" sz="2400" dirty="0" err="1" smtClean="0"/>
              <a:t>pada</a:t>
            </a:r>
            <a:r>
              <a:rPr lang="en-US" sz="2400" dirty="0" smtClean="0"/>
              <a:t> </a:t>
            </a:r>
            <a:r>
              <a:rPr lang="en-US" sz="2400" dirty="0" err="1" smtClean="0"/>
              <a:t>prinsipnya</a:t>
            </a:r>
            <a:r>
              <a:rPr lang="en-US" sz="2400" dirty="0" smtClean="0"/>
              <a:t> </a:t>
            </a:r>
            <a:r>
              <a:rPr lang="en-US" sz="2400" dirty="0" err="1" smtClean="0"/>
              <a:t>adalah</a:t>
            </a:r>
            <a:r>
              <a:rPr lang="en-US" sz="2400" dirty="0" smtClean="0"/>
              <a:t> </a:t>
            </a:r>
            <a:r>
              <a:rPr lang="en-US" sz="2400" dirty="0" err="1" smtClean="0"/>
              <a:t>bentuk</a:t>
            </a:r>
            <a:r>
              <a:rPr lang="en-US" sz="2400" dirty="0" smtClean="0"/>
              <a:t> </a:t>
            </a:r>
            <a:r>
              <a:rPr lang="en-US" sz="2400" dirty="0" err="1" smtClean="0"/>
              <a:t>pembiayaan</a:t>
            </a:r>
            <a:r>
              <a:rPr lang="en-US" sz="2400" dirty="0" smtClean="0"/>
              <a:t> yang</a:t>
            </a:r>
            <a:endParaRPr lang="id-ID" sz="2400" dirty="0" smtClean="0"/>
          </a:p>
          <a:p>
            <a:pPr marL="596646" indent="-514350">
              <a:buNone/>
            </a:pPr>
            <a:r>
              <a:rPr lang="id-ID" sz="2400" dirty="0" smtClean="0"/>
              <a:t>      </a:t>
            </a:r>
            <a:r>
              <a:rPr lang="en-US" sz="2400" dirty="0" err="1" smtClean="0"/>
              <a:t>harus</a:t>
            </a:r>
            <a:r>
              <a:rPr lang="en-US" sz="2400" dirty="0" smtClean="0"/>
              <a:t> </a:t>
            </a:r>
            <a:r>
              <a:rPr lang="en-US" sz="2400" dirty="0" err="1" smtClean="0"/>
              <a:t>dilunasi</a:t>
            </a:r>
            <a:r>
              <a:rPr lang="en-US" sz="2400" dirty="0" smtClean="0"/>
              <a:t> </a:t>
            </a:r>
            <a:r>
              <a:rPr lang="en-US" sz="2400" dirty="0" err="1" smtClean="0"/>
              <a:t>dalam</a:t>
            </a:r>
            <a:r>
              <a:rPr lang="en-US" sz="2400" dirty="0" smtClean="0"/>
              <a:t> </a:t>
            </a:r>
            <a:r>
              <a:rPr lang="en-US" sz="2400" dirty="0" err="1" smtClean="0"/>
              <a:t>satu</a:t>
            </a:r>
            <a:r>
              <a:rPr lang="en-US" sz="2400" dirty="0" smtClean="0"/>
              <a:t> </a:t>
            </a:r>
            <a:r>
              <a:rPr lang="en-US" sz="2400" dirty="0" err="1" smtClean="0"/>
              <a:t>tahun</a:t>
            </a:r>
            <a:r>
              <a:rPr lang="en-US" sz="2400" dirty="0" smtClean="0"/>
              <a:t>.</a:t>
            </a:r>
            <a:r>
              <a:rPr lang="id-ID" sz="2400" dirty="0" smtClean="0"/>
              <a:t> Dalam prakteknya pendanaan jangka</a:t>
            </a:r>
          </a:p>
          <a:p>
            <a:pPr marL="596646" indent="-514350">
              <a:buNone/>
            </a:pPr>
            <a:r>
              <a:rPr lang="id-ID" sz="2400" dirty="0" smtClean="0"/>
              <a:t>      pendek berkaitan erat dengan pembiayaan aktiva lancar </a:t>
            </a:r>
          </a:p>
          <a:p>
            <a:pPr marL="596646" indent="-514350">
              <a:buNone/>
            </a:pPr>
            <a:r>
              <a:rPr lang="id-ID" sz="2400" dirty="0" smtClean="0"/>
              <a:t>      ( L. Lukman S ; 2009 : 321 – 323 ).</a:t>
            </a:r>
            <a:endParaRPr lang="en-US" sz="2400" dirty="0" smtClean="0"/>
          </a:p>
          <a:p>
            <a:pPr marL="596646" indent="-514350">
              <a:buNone/>
            </a:pPr>
            <a:endParaRPr lang="en-US" dirty="0" smtClean="0"/>
          </a:p>
          <a:p>
            <a:pPr marL="596646" indent="-514350">
              <a:buNone/>
            </a:pPr>
            <a:endParaRPr lang="en-US" dirty="0" smtClean="0"/>
          </a:p>
          <a:p>
            <a:pPr marL="596646" indent="-514350">
              <a:buNone/>
            </a:pPr>
            <a:r>
              <a:rPr lang="en-US" dirty="0" smtClean="0"/>
              <a:t>	</a:t>
            </a:r>
          </a:p>
          <a:p>
            <a:pPr marL="596646" indent="-514350">
              <a:buNone/>
            </a:pPr>
            <a:endParaRPr lang="en-US" dirty="0" smtClean="0"/>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114</a:t>
            </a:fld>
            <a:endParaRPr lang="en-US"/>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0"/>
            <a:ext cx="7467600" cy="6858000"/>
          </a:xfrm>
        </p:spPr>
        <p:txBody>
          <a:bodyPr>
            <a:noAutofit/>
          </a:bodyPr>
          <a:lstStyle/>
          <a:p>
            <a:pPr marL="596646" indent="-514350">
              <a:buNone/>
            </a:pPr>
            <a:r>
              <a:rPr lang="en-US" sz="2000" dirty="0" err="1" smtClean="0"/>
              <a:t>Masalah</a:t>
            </a:r>
            <a:r>
              <a:rPr lang="en-US" sz="2000" dirty="0" smtClean="0"/>
              <a:t> </a:t>
            </a:r>
            <a:r>
              <a:rPr lang="en-US" sz="2000" dirty="0" err="1" smtClean="0"/>
              <a:t>utama</a:t>
            </a:r>
            <a:r>
              <a:rPr lang="en-US" sz="2000" dirty="0" smtClean="0"/>
              <a:t> yang </a:t>
            </a:r>
            <a:r>
              <a:rPr lang="en-US" sz="2000" dirty="0" err="1" smtClean="0"/>
              <a:t>diperhitungkan</a:t>
            </a:r>
            <a:r>
              <a:rPr lang="en-US" sz="2000" dirty="0" smtClean="0"/>
              <a:t> </a:t>
            </a:r>
            <a:r>
              <a:rPr lang="en-US" sz="2000" dirty="0" err="1" smtClean="0"/>
              <a:t>dalam</a:t>
            </a:r>
            <a:r>
              <a:rPr lang="en-US" sz="2000" dirty="0" smtClean="0"/>
              <a:t> </a:t>
            </a:r>
            <a:r>
              <a:rPr lang="en-US" sz="2000" dirty="0" err="1" smtClean="0"/>
              <a:t>menentukan</a:t>
            </a:r>
            <a:r>
              <a:rPr lang="en-US" sz="2000" dirty="0" smtClean="0"/>
              <a:t> </a:t>
            </a:r>
            <a:r>
              <a:rPr lang="en-US" sz="2000" dirty="0" err="1" smtClean="0"/>
              <a:t>pilihan</a:t>
            </a:r>
            <a:r>
              <a:rPr lang="en-US" sz="2000" dirty="0" smtClean="0"/>
              <a:t> </a:t>
            </a:r>
            <a:r>
              <a:rPr lang="en-US" sz="2000" dirty="0" err="1" smtClean="0"/>
              <a:t>sumber</a:t>
            </a:r>
            <a:r>
              <a:rPr lang="en-US" sz="2000" dirty="0" smtClean="0"/>
              <a:t> </a:t>
            </a:r>
            <a:r>
              <a:rPr lang="en-US" sz="2000" dirty="0" err="1" smtClean="0"/>
              <a:t>dana</a:t>
            </a:r>
            <a:r>
              <a:rPr lang="en-US" sz="2000" dirty="0" smtClean="0"/>
              <a:t> </a:t>
            </a:r>
            <a:r>
              <a:rPr lang="en-US" sz="2000" dirty="0" err="1" smtClean="0"/>
              <a:t>jangka</a:t>
            </a:r>
            <a:r>
              <a:rPr lang="en-US" sz="2000" dirty="0" smtClean="0"/>
              <a:t> </a:t>
            </a:r>
            <a:r>
              <a:rPr lang="en-US" sz="2000" dirty="0" err="1" smtClean="0"/>
              <a:t>pendek</a:t>
            </a:r>
            <a:r>
              <a:rPr lang="en-US" sz="2000" dirty="0" smtClean="0"/>
              <a:t> </a:t>
            </a:r>
            <a:r>
              <a:rPr lang="en-US" sz="2000" dirty="0" err="1" smtClean="0"/>
              <a:t>adalah</a:t>
            </a:r>
            <a:r>
              <a:rPr lang="en-US" sz="2000" dirty="0" smtClean="0"/>
              <a:t> :</a:t>
            </a:r>
          </a:p>
          <a:p>
            <a:pPr marL="596646" indent="-514350">
              <a:buFont typeface="+mj-lt"/>
              <a:buAutoNum type="alphaLcPeriod"/>
            </a:pPr>
            <a:r>
              <a:rPr lang="en-US" sz="2000" dirty="0" err="1" smtClean="0"/>
              <a:t>Tersedianya</a:t>
            </a:r>
            <a:r>
              <a:rPr lang="en-US" sz="2000" dirty="0" smtClean="0"/>
              <a:t> </a:t>
            </a:r>
            <a:r>
              <a:rPr lang="en-US" sz="2000" dirty="0" err="1" smtClean="0"/>
              <a:t>dana</a:t>
            </a:r>
            <a:r>
              <a:rPr lang="en-US" sz="2000" dirty="0" smtClean="0"/>
              <a:t> </a:t>
            </a:r>
            <a:r>
              <a:rPr lang="en-US" sz="2000" dirty="0" err="1" smtClean="0"/>
              <a:t>pada</a:t>
            </a:r>
            <a:r>
              <a:rPr lang="en-US" sz="2000" dirty="0" smtClean="0"/>
              <a:t> </a:t>
            </a:r>
            <a:r>
              <a:rPr lang="en-US" sz="2000" dirty="0" err="1" smtClean="0"/>
              <a:t>saat</a:t>
            </a:r>
            <a:r>
              <a:rPr lang="en-US" sz="2000" dirty="0" smtClean="0"/>
              <a:t> </a:t>
            </a:r>
            <a:r>
              <a:rPr lang="en-US" sz="2000" dirty="0" err="1" smtClean="0"/>
              <a:t>diperlukan</a:t>
            </a:r>
            <a:r>
              <a:rPr lang="en-US" sz="2000" dirty="0" smtClean="0"/>
              <a:t>.</a:t>
            </a:r>
          </a:p>
          <a:p>
            <a:pPr marL="596646" indent="-514350">
              <a:buAutoNum type="alphaLcPeriod"/>
            </a:pPr>
            <a:r>
              <a:rPr lang="en-US" sz="2000" dirty="0" err="1" smtClean="0"/>
              <a:t>Biaya</a:t>
            </a:r>
            <a:r>
              <a:rPr lang="en-US" sz="2000" dirty="0" smtClean="0"/>
              <a:t> </a:t>
            </a:r>
            <a:r>
              <a:rPr lang="en-US" sz="2000" dirty="0" err="1" smtClean="0"/>
              <a:t>dana</a:t>
            </a:r>
            <a:r>
              <a:rPr lang="en-US" sz="2000" dirty="0" smtClean="0"/>
              <a:t> </a:t>
            </a:r>
            <a:r>
              <a:rPr lang="en-US" sz="2000" dirty="0" err="1" smtClean="0"/>
              <a:t>efektif</a:t>
            </a:r>
            <a:r>
              <a:rPr lang="en-US" sz="2000" dirty="0" smtClean="0"/>
              <a:t>.</a:t>
            </a:r>
          </a:p>
          <a:p>
            <a:pPr marL="596646" indent="-514350">
              <a:buNone/>
            </a:pPr>
            <a:r>
              <a:rPr lang="en-US" sz="2000" dirty="0" err="1" smtClean="0"/>
              <a:t>Sumber</a:t>
            </a:r>
            <a:r>
              <a:rPr lang="en-US" sz="2000" dirty="0" smtClean="0"/>
              <a:t> </a:t>
            </a:r>
            <a:r>
              <a:rPr lang="en-US" sz="2000" dirty="0" err="1" smtClean="0"/>
              <a:t>dana</a:t>
            </a:r>
            <a:r>
              <a:rPr lang="en-US" sz="2000" dirty="0" smtClean="0"/>
              <a:t> </a:t>
            </a:r>
            <a:r>
              <a:rPr lang="en-US" sz="2000" dirty="0" err="1" smtClean="0"/>
              <a:t>jangka</a:t>
            </a:r>
            <a:r>
              <a:rPr lang="en-US" sz="2000" dirty="0" smtClean="0"/>
              <a:t> </a:t>
            </a:r>
            <a:r>
              <a:rPr lang="en-US" sz="2000" dirty="0" err="1" smtClean="0"/>
              <a:t>pendek</a:t>
            </a:r>
            <a:r>
              <a:rPr lang="en-US" sz="2000" dirty="0" smtClean="0"/>
              <a:t> </a:t>
            </a:r>
            <a:r>
              <a:rPr lang="en-US" sz="2000" dirty="0" err="1" smtClean="0"/>
              <a:t>ada</a:t>
            </a:r>
            <a:r>
              <a:rPr lang="en-US" sz="2000" dirty="0" smtClean="0"/>
              <a:t> 2 :</a:t>
            </a:r>
          </a:p>
          <a:p>
            <a:pPr marL="596646" indent="-514350">
              <a:buFont typeface="+mj-lt"/>
              <a:buAutoNum type="alphaLcPeriod"/>
            </a:pPr>
            <a:r>
              <a:rPr lang="en-US" sz="2000" dirty="0" err="1" smtClean="0"/>
              <a:t>Pinjaman</a:t>
            </a:r>
            <a:r>
              <a:rPr lang="en-US" sz="2000" dirty="0" smtClean="0"/>
              <a:t> </a:t>
            </a:r>
            <a:r>
              <a:rPr lang="en-US" sz="2000" dirty="0" err="1" smtClean="0"/>
              <a:t>dengan</a:t>
            </a:r>
            <a:r>
              <a:rPr lang="en-US" sz="2000" dirty="0" smtClean="0"/>
              <a:t> </a:t>
            </a:r>
            <a:r>
              <a:rPr lang="en-US" sz="2000" dirty="0" err="1" smtClean="0"/>
              <a:t>jaminan</a:t>
            </a:r>
            <a:endParaRPr lang="en-US" sz="2000" dirty="0" smtClean="0"/>
          </a:p>
          <a:p>
            <a:pPr marL="596646" indent="-514350">
              <a:buNone/>
            </a:pPr>
            <a:r>
              <a:rPr lang="en-US" sz="2000" dirty="0" smtClean="0"/>
              <a:t>	</a:t>
            </a:r>
            <a:r>
              <a:rPr lang="id-ID" sz="2000" dirty="0" smtClean="0"/>
              <a:t>1)</a:t>
            </a:r>
            <a:r>
              <a:rPr lang="en-US" sz="2000" dirty="0" smtClean="0"/>
              <a:t>. </a:t>
            </a:r>
            <a:r>
              <a:rPr lang="en-US" sz="2000" dirty="0" err="1" smtClean="0"/>
              <a:t>kredit</a:t>
            </a:r>
            <a:r>
              <a:rPr lang="en-US" sz="2000" dirty="0" smtClean="0"/>
              <a:t> Bank</a:t>
            </a:r>
          </a:p>
          <a:p>
            <a:pPr marL="596646" indent="-514350">
              <a:buNone/>
            </a:pPr>
            <a:r>
              <a:rPr lang="en-US" sz="2000" dirty="0" smtClean="0"/>
              <a:t>	</a:t>
            </a:r>
            <a:r>
              <a:rPr lang="id-ID" sz="2000" dirty="0" smtClean="0"/>
              <a:t>2)</a:t>
            </a:r>
            <a:r>
              <a:rPr lang="en-US" sz="2000" dirty="0" smtClean="0"/>
              <a:t>. </a:t>
            </a:r>
            <a:r>
              <a:rPr lang="en-US" sz="2000" dirty="0" err="1" smtClean="0"/>
              <a:t>anjak</a:t>
            </a:r>
            <a:r>
              <a:rPr lang="en-US" sz="2000" dirty="0" smtClean="0"/>
              <a:t> </a:t>
            </a:r>
            <a:r>
              <a:rPr lang="en-US" sz="2000" dirty="0" err="1" smtClean="0"/>
              <a:t>piutang</a:t>
            </a:r>
            <a:r>
              <a:rPr lang="en-US" sz="2000" dirty="0" smtClean="0"/>
              <a:t> (factoring)</a:t>
            </a:r>
          </a:p>
          <a:p>
            <a:pPr marL="596646" indent="-514350">
              <a:buNone/>
            </a:pPr>
            <a:r>
              <a:rPr lang="en-US" sz="2000" dirty="0" smtClean="0"/>
              <a:t>	</a:t>
            </a:r>
            <a:r>
              <a:rPr lang="id-ID" sz="2000" dirty="0" smtClean="0"/>
              <a:t>3)</a:t>
            </a:r>
            <a:r>
              <a:rPr lang="en-US" sz="2000" dirty="0" smtClean="0"/>
              <a:t>. </a:t>
            </a:r>
            <a:r>
              <a:rPr lang="en-US" sz="2000" dirty="0" err="1" smtClean="0"/>
              <a:t>jaminan</a:t>
            </a:r>
            <a:r>
              <a:rPr lang="en-US" sz="2000" dirty="0" smtClean="0"/>
              <a:t> </a:t>
            </a:r>
            <a:r>
              <a:rPr lang="en-US" sz="2000" dirty="0" err="1" smtClean="0"/>
              <a:t>pinjaman</a:t>
            </a:r>
            <a:r>
              <a:rPr lang="en-US" sz="2000" dirty="0" smtClean="0"/>
              <a:t> (pledging receivable) (yang </a:t>
            </a:r>
            <a:r>
              <a:rPr lang="en-US" sz="2000" dirty="0" err="1" smtClean="0"/>
              <a:t>dijamin</a:t>
            </a:r>
            <a:r>
              <a:rPr lang="en-US" sz="2000" dirty="0" smtClean="0"/>
              <a:t> </a:t>
            </a:r>
            <a:r>
              <a:rPr lang="en-US" sz="2000" dirty="0" err="1" smtClean="0"/>
              <a:t>keberadaan</a:t>
            </a:r>
            <a:r>
              <a:rPr lang="en-US" sz="2000" dirty="0" smtClean="0"/>
              <a:t> / </a:t>
            </a:r>
            <a:r>
              <a:rPr lang="en-US" sz="2000" dirty="0" err="1" smtClean="0"/>
              <a:t>tagihan</a:t>
            </a:r>
            <a:r>
              <a:rPr lang="en-US" sz="2000" dirty="0" smtClean="0"/>
              <a:t> yang </a:t>
            </a:r>
            <a:r>
              <a:rPr lang="en-US" sz="2000" dirty="0" err="1" smtClean="0"/>
              <a:t>menutupi</a:t>
            </a:r>
            <a:r>
              <a:rPr lang="en-US" sz="2000" dirty="0" smtClean="0"/>
              <a:t> </a:t>
            </a:r>
            <a:r>
              <a:rPr lang="en-US" sz="2000" dirty="0" err="1" smtClean="0"/>
              <a:t>kerugian</a:t>
            </a:r>
            <a:r>
              <a:rPr lang="en-US" sz="2000" dirty="0" smtClean="0"/>
              <a:t>)</a:t>
            </a:r>
          </a:p>
          <a:p>
            <a:pPr marL="596646" indent="-514350">
              <a:buFont typeface="+mj-lt"/>
              <a:buAutoNum type="alphaLcPeriod" startAt="2"/>
            </a:pPr>
            <a:r>
              <a:rPr lang="en-US" sz="2000" dirty="0" err="1" smtClean="0"/>
              <a:t>Pinjaman</a:t>
            </a:r>
            <a:r>
              <a:rPr lang="en-US" sz="2000" dirty="0" smtClean="0"/>
              <a:t> </a:t>
            </a:r>
            <a:r>
              <a:rPr lang="en-US" sz="2000" dirty="0" err="1" smtClean="0"/>
              <a:t>tanpa</a:t>
            </a:r>
            <a:r>
              <a:rPr lang="en-US" sz="2000" dirty="0" smtClean="0"/>
              <a:t> </a:t>
            </a:r>
            <a:r>
              <a:rPr lang="en-US" sz="2000" dirty="0" err="1" smtClean="0"/>
              <a:t>jaminan</a:t>
            </a:r>
            <a:r>
              <a:rPr lang="en-US" sz="2000" dirty="0" smtClean="0"/>
              <a:t> (</a:t>
            </a:r>
            <a:r>
              <a:rPr lang="en-US" sz="2000" dirty="0" err="1" smtClean="0"/>
              <a:t>di</a:t>
            </a:r>
            <a:r>
              <a:rPr lang="en-US" sz="2000" dirty="0" smtClean="0"/>
              <a:t> </a:t>
            </a:r>
            <a:r>
              <a:rPr lang="en-US" sz="2000" dirty="0" err="1" smtClean="0"/>
              <a:t>berikan</a:t>
            </a:r>
            <a:r>
              <a:rPr lang="en-US" sz="2000" dirty="0" smtClean="0"/>
              <a:t> </a:t>
            </a:r>
            <a:r>
              <a:rPr lang="en-US" sz="2000" dirty="0" err="1" smtClean="0"/>
              <a:t>atas</a:t>
            </a:r>
            <a:r>
              <a:rPr lang="en-US" sz="2000" dirty="0" smtClean="0"/>
              <a:t> </a:t>
            </a:r>
            <a:r>
              <a:rPr lang="en-US" sz="2000" dirty="0" err="1" smtClean="0"/>
              <a:t>kepercayaan</a:t>
            </a:r>
            <a:r>
              <a:rPr lang="en-US" sz="2000" dirty="0" smtClean="0"/>
              <a:t> </a:t>
            </a:r>
            <a:r>
              <a:rPr lang="en-US" sz="2000" dirty="0" err="1" smtClean="0"/>
              <a:t>dan</a:t>
            </a:r>
            <a:r>
              <a:rPr lang="en-US" sz="2000" dirty="0" smtClean="0"/>
              <a:t> </a:t>
            </a:r>
            <a:r>
              <a:rPr lang="en-US" sz="2000" dirty="0" err="1" smtClean="0"/>
              <a:t>kemampuan</a:t>
            </a:r>
            <a:r>
              <a:rPr lang="en-US" sz="2000" dirty="0" smtClean="0"/>
              <a:t> </a:t>
            </a:r>
            <a:r>
              <a:rPr lang="en-US" sz="2000" dirty="0" err="1" smtClean="0"/>
              <a:t>membayar</a:t>
            </a:r>
            <a:r>
              <a:rPr lang="en-US" sz="2000" dirty="0" smtClean="0"/>
              <a:t> </a:t>
            </a:r>
            <a:r>
              <a:rPr lang="en-US" sz="2000" dirty="0" err="1" smtClean="0"/>
              <a:t>pinjaman</a:t>
            </a:r>
            <a:r>
              <a:rPr lang="en-US" sz="2000" dirty="0" smtClean="0"/>
              <a:t>)</a:t>
            </a:r>
          </a:p>
          <a:p>
            <a:pPr marL="596646" indent="-514350">
              <a:buNone/>
            </a:pPr>
            <a:r>
              <a:rPr lang="en-US" sz="2000" dirty="0" smtClean="0"/>
              <a:t>	</a:t>
            </a:r>
            <a:r>
              <a:rPr lang="id-ID" sz="2000" dirty="0" smtClean="0"/>
              <a:t>1)</a:t>
            </a:r>
            <a:r>
              <a:rPr lang="en-US" sz="2000" dirty="0" smtClean="0"/>
              <a:t>. </a:t>
            </a:r>
            <a:r>
              <a:rPr lang="en-US" sz="2000" dirty="0" err="1" smtClean="0"/>
              <a:t>Utang</a:t>
            </a:r>
            <a:r>
              <a:rPr lang="en-US" sz="2000" dirty="0" smtClean="0"/>
              <a:t> </a:t>
            </a:r>
            <a:r>
              <a:rPr lang="en-US" sz="2000" dirty="0" err="1" smtClean="0"/>
              <a:t>dagang</a:t>
            </a:r>
            <a:r>
              <a:rPr lang="id-ID" sz="2000" dirty="0" smtClean="0"/>
              <a:t>    timbul karena adanya operasi perusahaan </a:t>
            </a:r>
          </a:p>
          <a:p>
            <a:pPr marL="596646" indent="-514350">
              <a:buNone/>
            </a:pPr>
            <a:r>
              <a:rPr lang="id-ID" sz="2000" dirty="0" smtClean="0"/>
              <a:t>                                    normal</a:t>
            </a:r>
            <a:endParaRPr lang="en-US" sz="2000" dirty="0" smtClean="0"/>
          </a:p>
          <a:p>
            <a:pPr marL="596646" indent="-514350">
              <a:buNone/>
            </a:pPr>
            <a:r>
              <a:rPr lang="en-US" sz="2000" dirty="0" smtClean="0"/>
              <a:t>	</a:t>
            </a:r>
            <a:r>
              <a:rPr lang="id-ID" sz="2000" dirty="0" smtClean="0"/>
              <a:t>2)</a:t>
            </a:r>
            <a:r>
              <a:rPr lang="en-US" sz="2000" dirty="0" smtClean="0"/>
              <a:t>. commercial paper (</a:t>
            </a:r>
            <a:r>
              <a:rPr lang="en-US" sz="2000" dirty="0" err="1" smtClean="0"/>
              <a:t>proses</a:t>
            </a:r>
            <a:r>
              <a:rPr lang="en-US" sz="2000" dirty="0" smtClean="0"/>
              <a:t> </a:t>
            </a:r>
            <a:r>
              <a:rPr lang="en-US" sz="2000" dirty="0" err="1" smtClean="0"/>
              <a:t>surat</a:t>
            </a:r>
            <a:r>
              <a:rPr lang="en-US" sz="2000" dirty="0" smtClean="0"/>
              <a:t> </a:t>
            </a:r>
            <a:r>
              <a:rPr lang="en-US" sz="2000" dirty="0" err="1" smtClean="0"/>
              <a:t>utang</a:t>
            </a:r>
            <a:r>
              <a:rPr lang="en-US" sz="2000" dirty="0" smtClean="0"/>
              <a:t> yang </a:t>
            </a:r>
            <a:r>
              <a:rPr lang="en-US" sz="2000" dirty="0" err="1" smtClean="0"/>
              <a:t>dapat</a:t>
            </a:r>
            <a:r>
              <a:rPr lang="en-US" sz="2000" dirty="0" smtClean="0"/>
              <a:t> </a:t>
            </a:r>
            <a:r>
              <a:rPr lang="en-US" sz="2000" dirty="0" err="1" smtClean="0"/>
              <a:t>diperjualbelikan</a:t>
            </a:r>
            <a:r>
              <a:rPr lang="en-US" sz="2000" dirty="0" smtClean="0"/>
              <a:t>)</a:t>
            </a:r>
          </a:p>
          <a:p>
            <a:pPr marL="596646" indent="-514350">
              <a:buNone/>
            </a:pPr>
            <a:r>
              <a:rPr lang="en-US" sz="2000" dirty="0" smtClean="0"/>
              <a:t>	</a:t>
            </a:r>
            <a:r>
              <a:rPr lang="id-ID" sz="2000" dirty="0" smtClean="0"/>
              <a:t>3).</a:t>
            </a:r>
            <a:r>
              <a:rPr lang="en-US" sz="2000" dirty="0" smtClean="0"/>
              <a:t> </a:t>
            </a:r>
            <a:r>
              <a:rPr lang="en-US" sz="2000" dirty="0" err="1" smtClean="0"/>
              <a:t>kredit</a:t>
            </a:r>
            <a:r>
              <a:rPr lang="en-US" sz="2000" dirty="0" smtClean="0"/>
              <a:t> bank (</a:t>
            </a:r>
            <a:r>
              <a:rPr lang="en-US" sz="2000" dirty="0" err="1" smtClean="0"/>
              <a:t>tanpa</a:t>
            </a:r>
            <a:r>
              <a:rPr lang="en-US" sz="2000" dirty="0" smtClean="0"/>
              <a:t> </a:t>
            </a:r>
            <a:r>
              <a:rPr lang="en-US" sz="2000" dirty="0" err="1" smtClean="0"/>
              <a:t>jaminan</a:t>
            </a:r>
            <a:r>
              <a:rPr lang="en-US" sz="2000" dirty="0" smtClean="0"/>
              <a:t>)</a:t>
            </a:r>
          </a:p>
          <a:p>
            <a:pPr marL="596646" indent="-514350">
              <a:buNone/>
            </a:pPr>
            <a:endParaRPr lang="en-US" sz="2500" dirty="0" smtClean="0"/>
          </a:p>
          <a:p>
            <a:pPr marL="596646" indent="-514350">
              <a:buNone/>
            </a:pPr>
            <a:endParaRPr lang="en-US" sz="2500" dirty="0" smtClean="0"/>
          </a:p>
          <a:p>
            <a:pPr marL="596646" indent="-514350">
              <a:buNone/>
            </a:pPr>
            <a:r>
              <a:rPr lang="en-US" sz="2500" dirty="0" smtClean="0"/>
              <a:t>	</a:t>
            </a:r>
          </a:p>
          <a:p>
            <a:pPr marL="596646" indent="-514350">
              <a:buNone/>
            </a:pPr>
            <a:endParaRPr lang="en-US" sz="2500" dirty="0" smtClean="0"/>
          </a:p>
          <a:p>
            <a:pPr>
              <a:buNone/>
            </a:pPr>
            <a:endParaRPr lang="en-US" sz="2500" dirty="0" smtClean="0"/>
          </a:p>
          <a:p>
            <a:pPr>
              <a:buNone/>
            </a:pPr>
            <a:endParaRPr lang="en-US" sz="25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115</a:t>
            </a:fld>
            <a:endParaRPr lang="en-US"/>
          </a:p>
        </p:txBody>
      </p:sp>
      <p:cxnSp>
        <p:nvCxnSpPr>
          <p:cNvPr id="6" name="Straight Arrow Connector 5"/>
          <p:cNvCxnSpPr/>
          <p:nvPr/>
        </p:nvCxnSpPr>
        <p:spPr>
          <a:xfrm>
            <a:off x="3657600" y="4572000"/>
            <a:ext cx="1524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9"/>
            <a:ext cx="7498080" cy="106363"/>
          </a:xfrm>
        </p:spPr>
        <p:txBody>
          <a:bodyPr>
            <a:normAutofit fontScale="90000"/>
          </a:bodyPr>
          <a:lstStyle/>
          <a:p>
            <a:r>
              <a:rPr lang="en-US" dirty="0" smtClean="0"/>
              <a:t>4.	</a:t>
            </a:r>
            <a:r>
              <a:rPr lang="en-US" dirty="0" err="1" smtClean="0"/>
              <a:t>Beberapa</a:t>
            </a:r>
            <a:r>
              <a:rPr lang="en-US" dirty="0" smtClean="0"/>
              <a:t> </a:t>
            </a:r>
            <a:r>
              <a:rPr lang="en-US" dirty="0" err="1" smtClean="0"/>
              <a:t>struktur</a:t>
            </a:r>
            <a:endParaRPr lang="en-US" dirty="0"/>
          </a:p>
        </p:txBody>
      </p:sp>
      <p:sp>
        <p:nvSpPr>
          <p:cNvPr id="3" name="Content Placeholder 2"/>
          <p:cNvSpPr>
            <a:spLocks noGrp="1"/>
          </p:cNvSpPr>
          <p:nvPr>
            <p:ph idx="1"/>
          </p:nvPr>
        </p:nvSpPr>
        <p:spPr>
          <a:xfrm>
            <a:off x="990600" y="609600"/>
            <a:ext cx="7943088" cy="5943600"/>
          </a:xfrm>
        </p:spPr>
        <p:txBody>
          <a:bodyPr>
            <a:normAutofit fontScale="77500" lnSpcReduction="20000"/>
          </a:bodyPr>
          <a:lstStyle/>
          <a:p>
            <a:pPr marL="596646" indent="-514350">
              <a:buNone/>
            </a:pPr>
            <a:r>
              <a:rPr lang="en-US" dirty="0" smtClean="0"/>
              <a:t>a.	</a:t>
            </a:r>
            <a:r>
              <a:rPr lang="en-US" dirty="0" err="1" smtClean="0"/>
              <a:t>Struktur</a:t>
            </a:r>
            <a:r>
              <a:rPr lang="en-US" dirty="0" smtClean="0"/>
              <a:t> modal </a:t>
            </a:r>
          </a:p>
          <a:p>
            <a:pPr marL="596646" indent="-514350">
              <a:buNone/>
            </a:pPr>
            <a:r>
              <a:rPr lang="en-US" dirty="0" smtClean="0"/>
              <a:t>	</a:t>
            </a:r>
            <a:r>
              <a:rPr lang="en-US" dirty="0" err="1" smtClean="0"/>
              <a:t>Perbandingan</a:t>
            </a:r>
            <a:r>
              <a:rPr lang="en-US" dirty="0" smtClean="0"/>
              <a:t> </a:t>
            </a:r>
            <a:r>
              <a:rPr lang="en-US" dirty="0" err="1" smtClean="0"/>
              <a:t>utang</a:t>
            </a:r>
            <a:r>
              <a:rPr lang="en-US" dirty="0" smtClean="0"/>
              <a:t> </a:t>
            </a:r>
            <a:r>
              <a:rPr lang="en-US" dirty="0" err="1" smtClean="0"/>
              <a:t>jangka</a:t>
            </a:r>
            <a:r>
              <a:rPr lang="en-US" dirty="0" smtClean="0"/>
              <a:t> </a:t>
            </a:r>
            <a:r>
              <a:rPr lang="en-US" dirty="0" err="1" smtClean="0"/>
              <a:t>panjang</a:t>
            </a:r>
            <a:r>
              <a:rPr lang="en-US" dirty="0" smtClean="0"/>
              <a:t> </a:t>
            </a:r>
            <a:r>
              <a:rPr lang="en-US" dirty="0" err="1" smtClean="0"/>
              <a:t>dengan</a:t>
            </a:r>
            <a:r>
              <a:rPr lang="en-US" dirty="0" smtClean="0"/>
              <a:t> modal </a:t>
            </a:r>
            <a:r>
              <a:rPr lang="en-US" dirty="0" err="1" smtClean="0"/>
              <a:t>sendiri</a:t>
            </a:r>
            <a:r>
              <a:rPr lang="en-US" dirty="0" smtClean="0"/>
              <a:t>.</a:t>
            </a:r>
          </a:p>
          <a:p>
            <a:pPr marL="596646" indent="-514350">
              <a:buNone/>
            </a:pPr>
            <a:endParaRPr lang="en-US" dirty="0" smtClean="0"/>
          </a:p>
          <a:p>
            <a:pPr marL="596646" indent="-514350">
              <a:buNone/>
            </a:pPr>
            <a:endParaRPr lang="en-US" dirty="0" smtClean="0"/>
          </a:p>
          <a:p>
            <a:pPr marL="596646" indent="-514350">
              <a:buNone/>
            </a:pPr>
            <a:endParaRPr lang="en-US" dirty="0" smtClean="0"/>
          </a:p>
          <a:p>
            <a:pPr marL="596646" indent="-514350">
              <a:buNone/>
            </a:pPr>
            <a:r>
              <a:rPr lang="en-US" dirty="0" smtClean="0"/>
              <a:t>b.	</a:t>
            </a:r>
            <a:r>
              <a:rPr lang="en-US" dirty="0" err="1" smtClean="0"/>
              <a:t>Struktur</a:t>
            </a:r>
            <a:r>
              <a:rPr lang="en-US" dirty="0" smtClean="0"/>
              <a:t> </a:t>
            </a:r>
            <a:r>
              <a:rPr lang="en-US" dirty="0" err="1" smtClean="0"/>
              <a:t>keuangan</a:t>
            </a:r>
            <a:r>
              <a:rPr lang="en-US" dirty="0" smtClean="0"/>
              <a:t> (</a:t>
            </a:r>
            <a:r>
              <a:rPr lang="en-US" dirty="0" err="1" smtClean="0"/>
              <a:t>struktur</a:t>
            </a:r>
            <a:r>
              <a:rPr lang="en-US" dirty="0" smtClean="0"/>
              <a:t> </a:t>
            </a:r>
            <a:r>
              <a:rPr lang="en-US" dirty="0" err="1" smtClean="0"/>
              <a:t>finansial</a:t>
            </a:r>
            <a:r>
              <a:rPr lang="en-US" dirty="0" smtClean="0"/>
              <a:t>)</a:t>
            </a:r>
          </a:p>
          <a:p>
            <a:pPr marL="596646" indent="-514350">
              <a:buNone/>
            </a:pPr>
            <a:r>
              <a:rPr lang="en-US" dirty="0" smtClean="0"/>
              <a:t>	</a:t>
            </a:r>
            <a:r>
              <a:rPr lang="en-US" dirty="0" err="1" smtClean="0"/>
              <a:t>Perbandingan</a:t>
            </a:r>
            <a:r>
              <a:rPr lang="en-US" dirty="0" smtClean="0"/>
              <a:t> </a:t>
            </a:r>
            <a:r>
              <a:rPr lang="en-US" dirty="0" err="1" smtClean="0"/>
              <a:t>keseluruhan</a:t>
            </a:r>
            <a:r>
              <a:rPr lang="en-US" dirty="0" smtClean="0"/>
              <a:t> </a:t>
            </a:r>
            <a:r>
              <a:rPr lang="en-US" dirty="0" err="1" smtClean="0"/>
              <a:t>utang</a:t>
            </a:r>
            <a:r>
              <a:rPr lang="en-US" dirty="0" smtClean="0"/>
              <a:t> </a:t>
            </a:r>
            <a:r>
              <a:rPr lang="en-US" dirty="0" err="1" smtClean="0"/>
              <a:t>dengan</a:t>
            </a:r>
            <a:r>
              <a:rPr lang="en-US" dirty="0" smtClean="0"/>
              <a:t> modal </a:t>
            </a:r>
            <a:r>
              <a:rPr lang="en-US" dirty="0" err="1" smtClean="0"/>
              <a:t>sendiri</a:t>
            </a:r>
            <a:r>
              <a:rPr lang="en-US" dirty="0" smtClean="0"/>
              <a:t>.</a:t>
            </a:r>
          </a:p>
          <a:p>
            <a:pPr marL="596646" indent="-514350">
              <a:buNone/>
            </a:pPr>
            <a:endParaRPr lang="en-US" dirty="0" smtClean="0"/>
          </a:p>
          <a:p>
            <a:pPr marL="596646" indent="-514350">
              <a:buNone/>
            </a:pPr>
            <a:endParaRPr lang="en-US" dirty="0" smtClean="0"/>
          </a:p>
          <a:p>
            <a:pPr marL="596646" indent="-514350">
              <a:buNone/>
            </a:pPr>
            <a:endParaRPr lang="en-US" dirty="0" smtClean="0"/>
          </a:p>
          <a:p>
            <a:pPr marL="596646" indent="-514350">
              <a:buNone/>
            </a:pPr>
            <a:r>
              <a:rPr lang="en-US" dirty="0" smtClean="0"/>
              <a:t>c.	</a:t>
            </a:r>
            <a:r>
              <a:rPr lang="en-US" dirty="0" err="1" smtClean="0"/>
              <a:t>Struktur</a:t>
            </a:r>
            <a:r>
              <a:rPr lang="en-US" dirty="0" smtClean="0"/>
              <a:t> </a:t>
            </a:r>
            <a:r>
              <a:rPr lang="en-US" dirty="0" err="1" smtClean="0"/>
              <a:t>kekayaan</a:t>
            </a:r>
            <a:endParaRPr lang="en-US" dirty="0" smtClean="0"/>
          </a:p>
          <a:p>
            <a:pPr marL="596646" indent="-514350">
              <a:buNone/>
            </a:pPr>
            <a:r>
              <a:rPr lang="en-US" dirty="0" smtClean="0"/>
              <a:t>	</a:t>
            </a:r>
            <a:r>
              <a:rPr lang="en-US" dirty="0" err="1" smtClean="0"/>
              <a:t>Perbandingan</a:t>
            </a:r>
            <a:r>
              <a:rPr lang="en-US" dirty="0" smtClean="0"/>
              <a:t> </a:t>
            </a:r>
            <a:r>
              <a:rPr lang="en-US" dirty="0" err="1" smtClean="0"/>
              <a:t>aktiva</a:t>
            </a:r>
            <a:r>
              <a:rPr lang="en-US" dirty="0" smtClean="0"/>
              <a:t> </a:t>
            </a:r>
            <a:r>
              <a:rPr lang="en-US" dirty="0" err="1" smtClean="0"/>
              <a:t>lancar</a:t>
            </a:r>
            <a:r>
              <a:rPr lang="en-US" dirty="0" smtClean="0"/>
              <a:t> </a:t>
            </a:r>
            <a:r>
              <a:rPr lang="en-US" dirty="0" err="1" smtClean="0"/>
              <a:t>dengan</a:t>
            </a:r>
            <a:r>
              <a:rPr lang="en-US" dirty="0" smtClean="0"/>
              <a:t> </a:t>
            </a:r>
            <a:r>
              <a:rPr lang="en-US" dirty="0" err="1" smtClean="0"/>
              <a:t>aktiva</a:t>
            </a:r>
            <a:r>
              <a:rPr lang="en-US" dirty="0" smtClean="0"/>
              <a:t> </a:t>
            </a:r>
            <a:r>
              <a:rPr lang="en-US" dirty="0" err="1" smtClean="0"/>
              <a:t>tetap</a:t>
            </a:r>
            <a:r>
              <a:rPr lang="en-US" dirty="0" smtClean="0"/>
              <a:t>.</a:t>
            </a:r>
          </a:p>
          <a:p>
            <a:pPr marL="596646" indent="-514350">
              <a:buNone/>
            </a:pPr>
            <a:endParaRPr lang="en-US" dirty="0" smtClean="0"/>
          </a:p>
          <a:p>
            <a:pPr marL="596646" indent="-514350">
              <a:buNone/>
            </a:pPr>
            <a:r>
              <a:rPr lang="en-US" dirty="0" smtClean="0"/>
              <a:t>.</a:t>
            </a:r>
          </a:p>
          <a:p>
            <a:pPr marL="596646" indent="-514350">
              <a:buNone/>
            </a:pPr>
            <a:endParaRPr lang="en-US" dirty="0" smtClean="0"/>
          </a:p>
          <a:p>
            <a:pPr marL="596646" indent="-514350">
              <a:buNone/>
            </a:pPr>
            <a:endParaRPr lang="en-US" dirty="0"/>
          </a:p>
        </p:txBody>
      </p:sp>
      <p:sp>
        <p:nvSpPr>
          <p:cNvPr id="32770" name="Rectangle 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276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28800" y="1676400"/>
            <a:ext cx="1981200" cy="533400"/>
          </a:xfrm>
          <a:prstGeom prst="rect">
            <a:avLst/>
          </a:prstGeom>
          <a:noFill/>
        </p:spPr>
      </p:pic>
      <p:sp>
        <p:nvSpPr>
          <p:cNvPr id="32771" name="Rectangle 3"/>
          <p:cNvSpPr>
            <a:spLocks noChangeArrowheads="1"/>
          </p:cNvSpPr>
          <p:nvPr/>
        </p:nvSpPr>
        <p:spPr bwMode="auto">
          <a:xfrm>
            <a:off x="2" y="8286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2773" name="Rectangle 5"/>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2772"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828800" y="2286000"/>
            <a:ext cx="1752600" cy="533400"/>
          </a:xfrm>
          <a:prstGeom prst="rect">
            <a:avLst/>
          </a:prstGeom>
          <a:noFill/>
        </p:spPr>
      </p:pic>
      <p:sp>
        <p:nvSpPr>
          <p:cNvPr id="32774" name="Rectangle 6"/>
          <p:cNvSpPr>
            <a:spLocks noChangeArrowheads="1"/>
          </p:cNvSpPr>
          <p:nvPr/>
        </p:nvSpPr>
        <p:spPr bwMode="auto">
          <a:xfrm>
            <a:off x="2" y="85724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2776" name="Rectangle 8"/>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2775"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752600" y="3581400"/>
            <a:ext cx="2667000" cy="533400"/>
          </a:xfrm>
          <a:prstGeom prst="rect">
            <a:avLst/>
          </a:prstGeom>
          <a:noFill/>
        </p:spPr>
      </p:pic>
      <p:sp>
        <p:nvSpPr>
          <p:cNvPr id="32777" name="Rectangle 9"/>
          <p:cNvSpPr>
            <a:spLocks noChangeArrowheads="1"/>
          </p:cNvSpPr>
          <p:nvPr/>
        </p:nvSpPr>
        <p:spPr bwMode="auto">
          <a:xfrm>
            <a:off x="2" y="8382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2779" name="Rectangle 11"/>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2778" name="Picture 10"/>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752600" y="4191000"/>
            <a:ext cx="1828800" cy="533400"/>
          </a:xfrm>
          <a:prstGeom prst="rect">
            <a:avLst/>
          </a:prstGeom>
          <a:noFill/>
        </p:spPr>
      </p:pic>
      <p:sp>
        <p:nvSpPr>
          <p:cNvPr id="32780" name="Rectangle 12"/>
          <p:cNvSpPr>
            <a:spLocks noChangeArrowheads="1"/>
          </p:cNvSpPr>
          <p:nvPr/>
        </p:nvSpPr>
        <p:spPr bwMode="auto">
          <a:xfrm>
            <a:off x="2" y="8667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2782" name="Rectangle 14"/>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2781" name="Picture 13"/>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752600" y="5486400"/>
            <a:ext cx="1752600" cy="485776"/>
          </a:xfrm>
          <a:prstGeom prst="rect">
            <a:avLst/>
          </a:prstGeom>
          <a:noFill/>
        </p:spPr>
      </p:pic>
      <p:sp>
        <p:nvSpPr>
          <p:cNvPr id="32783" name="Rectangle 15"/>
          <p:cNvSpPr>
            <a:spLocks noChangeArrowheads="1"/>
          </p:cNvSpPr>
          <p:nvPr/>
        </p:nvSpPr>
        <p:spPr bwMode="auto">
          <a:xfrm>
            <a:off x="2" y="8667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2785" name="Rectangle 17"/>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2784" name="Picture 1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752600" y="6019800"/>
            <a:ext cx="1752600" cy="381000"/>
          </a:xfrm>
          <a:prstGeom prst="rect">
            <a:avLst/>
          </a:prstGeom>
          <a:noFill/>
        </p:spPr>
      </p:pic>
      <p:sp>
        <p:nvSpPr>
          <p:cNvPr id="32786" name="Rectangle 18"/>
          <p:cNvSpPr>
            <a:spLocks noChangeArrowheads="1"/>
          </p:cNvSpPr>
          <p:nvPr/>
        </p:nvSpPr>
        <p:spPr bwMode="auto">
          <a:xfrm>
            <a:off x="2" y="8667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26" name="Slide Number Placeholder 25"/>
          <p:cNvSpPr>
            <a:spLocks noGrp="1"/>
          </p:cNvSpPr>
          <p:nvPr>
            <p:ph type="sldNum" sz="quarter" idx="12"/>
          </p:nvPr>
        </p:nvSpPr>
        <p:spPr/>
        <p:txBody>
          <a:bodyPr/>
          <a:lstStyle/>
          <a:p>
            <a:fld id="{3F20941A-713C-429C-BAFF-469BDD0C5BC4}" type="slidenum">
              <a:rPr lang="en-US" smtClean="0"/>
              <a:pPr/>
              <a:t>116</a:t>
            </a:fld>
            <a:endParaRPr lang="en-US"/>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850" y="188913"/>
            <a:ext cx="8569325" cy="5937250"/>
          </a:xfrm>
        </p:spPr>
        <p:txBody>
          <a:bodyPr>
            <a:normAutofit fontScale="85000" lnSpcReduction="20000"/>
          </a:bodyPr>
          <a:lstStyle/>
          <a:p>
            <a:pPr algn="just">
              <a:buFont typeface="Arial" charset="0"/>
              <a:buNone/>
              <a:defRPr/>
            </a:pPr>
            <a:r>
              <a:rPr lang="en-US" sz="2800" dirty="0" smtClean="0">
                <a:latin typeface="Times New Roman" pitchFamily="18" charset="0"/>
                <a:cs typeface="Times New Roman" pitchFamily="18" charset="0"/>
              </a:rPr>
              <a:t>K</a:t>
            </a:r>
            <a:r>
              <a:rPr lang="id-ID" sz="2800" dirty="0" smtClean="0">
                <a:latin typeface="Times New Roman" pitchFamily="18" charset="0"/>
                <a:cs typeface="Times New Roman" pitchFamily="18" charset="0"/>
              </a:rPr>
              <a:t>. Pengertian Pasar Modal</a:t>
            </a:r>
          </a:p>
          <a:p>
            <a:pPr algn="just">
              <a:buFont typeface="Arial" charset="0"/>
              <a:buNone/>
              <a:defRPr/>
            </a:pPr>
            <a:r>
              <a:rPr lang="id-ID" sz="2800" dirty="0" smtClean="0">
                <a:latin typeface="Times New Roman" pitchFamily="18" charset="0"/>
                <a:cs typeface="Times New Roman" pitchFamily="18" charset="0"/>
              </a:rPr>
              <a:t>1. Dalam arti sempit:</a:t>
            </a:r>
          </a:p>
          <a:p>
            <a:pPr marL="355600" indent="-355600" algn="just">
              <a:buFont typeface="Arial" charset="0"/>
              <a:buNone/>
              <a:defRPr/>
            </a:pPr>
            <a:r>
              <a:rPr lang="id-ID" sz="2800" dirty="0" smtClean="0">
                <a:latin typeface="Times New Roman" pitchFamily="18" charset="0"/>
                <a:cs typeface="Times New Roman" pitchFamily="18" charset="0"/>
              </a:rPr>
              <a:t>	Pasar modal merupakan kegiatan yang mempertemukan penjual dan pembeli dana jangka panjang.</a:t>
            </a:r>
          </a:p>
          <a:p>
            <a:pPr marL="804863" indent="-804863" algn="just">
              <a:buFont typeface="Arial" charset="0"/>
              <a:buNone/>
              <a:defRPr/>
            </a:pPr>
            <a:r>
              <a:rPr lang="id-ID" sz="2800" dirty="0" smtClean="0">
                <a:latin typeface="Times New Roman" pitchFamily="18" charset="0"/>
                <a:cs typeface="Times New Roman" pitchFamily="18" charset="0"/>
              </a:rPr>
              <a:t>2. Dalam arti luas:</a:t>
            </a:r>
          </a:p>
          <a:p>
            <a:pPr marL="450850" indent="0" algn="just">
              <a:buFont typeface="+mj-lt"/>
              <a:buAutoNum type="alphaLcPeriod"/>
              <a:defRPr/>
            </a:pPr>
            <a:r>
              <a:rPr lang="id-ID" sz="2800" dirty="0" smtClean="0">
                <a:latin typeface="Times New Roman" pitchFamily="18" charset="0"/>
                <a:cs typeface="Times New Roman" pitchFamily="18" charset="0"/>
              </a:rPr>
              <a:t> Pasar modal adalah keseluruhan sistem keuangan yang terorganisasi termasuk bank-bank komersial dan semua perantara dibidang keuangan serta surat-surat berharga jangka panjang dan pendek.</a:t>
            </a:r>
          </a:p>
          <a:p>
            <a:pPr marL="450850" indent="0" algn="just">
              <a:buFont typeface="+mj-lt"/>
              <a:buAutoNum type="alphaLcPeriod"/>
              <a:defRPr/>
            </a:pPr>
            <a:r>
              <a:rPr lang="id-ID" sz="2800" dirty="0" smtClean="0">
                <a:latin typeface="Times New Roman" pitchFamily="18" charset="0"/>
                <a:cs typeface="Times New Roman" pitchFamily="18" charset="0"/>
              </a:rPr>
              <a:t>Pasar modal adalah semua pasar yang terorganisasi dan lembaga-lembaga yang memperdagangkan warkat-warkat kredit (biasanya yang berjangka waktu lebih dari satu tahun) termasuk saham-saham, obligasi, hipotek dan tabungan serta deposito berjangka.</a:t>
            </a:r>
          </a:p>
          <a:p>
            <a:pPr marL="804863" indent="95250" algn="just">
              <a:buFont typeface="+mj-lt"/>
              <a:buAutoNum type="alphaLcPeriod"/>
              <a:defRPr/>
            </a:pPr>
            <a:endParaRPr lang="id-ID" sz="2800" dirty="0" smtClean="0">
              <a:latin typeface="Times New Roman" pitchFamily="18" charset="0"/>
              <a:cs typeface="Times New Roman" pitchFamily="18" charset="0"/>
            </a:endParaRPr>
          </a:p>
          <a:p>
            <a:pPr marL="804863" indent="95250" algn="just">
              <a:buFont typeface="+mj-lt"/>
              <a:buAutoNum type="alphaLcPeriod"/>
              <a:defRPr/>
            </a:pPr>
            <a:endParaRPr lang="id-ID" sz="2800" dirty="0" smtClean="0">
              <a:latin typeface="Times New Roman" pitchFamily="18" charset="0"/>
              <a:cs typeface="Times New Roman" pitchFamily="18" charset="0"/>
            </a:endParaRPr>
          </a:p>
          <a:p>
            <a:pPr algn="just">
              <a:buFont typeface="Arial" charset="0"/>
              <a:buNone/>
              <a:defRPr/>
            </a:pPr>
            <a:r>
              <a:rPr lang="id-ID" sz="2800" dirty="0" smtClean="0">
                <a:latin typeface="Times New Roman" pitchFamily="18" charset="0"/>
                <a:cs typeface="Times New Roman" pitchFamily="18" charset="0"/>
              </a:rPr>
              <a:t>		</a:t>
            </a:r>
            <a:endParaRPr lang="id-ID"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60350"/>
            <a:ext cx="7772400" cy="5865813"/>
          </a:xfrm>
        </p:spPr>
        <p:txBody>
          <a:bodyPr>
            <a:normAutofit fontScale="92500" lnSpcReduction="10000"/>
          </a:bodyPr>
          <a:lstStyle/>
          <a:p>
            <a:pPr algn="just">
              <a:buFont typeface="Arial" charset="0"/>
              <a:buNone/>
              <a:defRPr/>
            </a:pPr>
            <a:r>
              <a:rPr lang="id-ID" sz="2800" dirty="0" smtClean="0">
                <a:latin typeface="Times New Roman" pitchFamily="18" charset="0"/>
                <a:cs typeface="Times New Roman" pitchFamily="18" charset="0"/>
              </a:rPr>
              <a:t>3. Keuntungan dan kerugian berinvestasi di Pasar Modal </a:t>
            </a:r>
          </a:p>
          <a:p>
            <a:pPr algn="just">
              <a:buFont typeface="Arial" charset="0"/>
              <a:buNone/>
              <a:defRPr/>
            </a:pPr>
            <a:r>
              <a:rPr lang="id-ID" sz="2800" dirty="0" smtClean="0">
                <a:latin typeface="Times New Roman" pitchFamily="18" charset="0"/>
                <a:cs typeface="Times New Roman" pitchFamily="18" charset="0"/>
              </a:rPr>
              <a:t>	Keuntungannya:</a:t>
            </a:r>
          </a:p>
          <a:p>
            <a:pPr marL="514350" indent="-514350" algn="just">
              <a:buFont typeface="+mj-lt"/>
              <a:buAutoNum type="alphaLcPeriod"/>
              <a:defRPr/>
            </a:pPr>
            <a:r>
              <a:rPr lang="id-ID" sz="2800" dirty="0" smtClean="0">
                <a:latin typeface="Times New Roman" pitchFamily="18" charset="0"/>
                <a:cs typeface="Times New Roman" pitchFamily="18" charset="0"/>
              </a:rPr>
              <a:t>Memperoleh Dividen yaitu bagian keuntungan perusahaan yang dibagikan kepada pemegang saham.</a:t>
            </a:r>
          </a:p>
          <a:p>
            <a:pPr marL="514350" indent="-514350" algn="just">
              <a:buFont typeface="+mj-lt"/>
              <a:buAutoNum type="alphaLcPeriod"/>
              <a:defRPr/>
            </a:pPr>
            <a:r>
              <a:rPr lang="id-ID" sz="2800" dirty="0" smtClean="0">
                <a:latin typeface="Times New Roman" pitchFamily="18" charset="0"/>
                <a:cs typeface="Times New Roman" pitchFamily="18" charset="0"/>
              </a:rPr>
              <a:t>Memperoleh </a:t>
            </a:r>
            <a:r>
              <a:rPr lang="id-ID" sz="2800" i="1" dirty="0" smtClean="0">
                <a:latin typeface="Times New Roman" pitchFamily="18" charset="0"/>
                <a:cs typeface="Times New Roman" pitchFamily="18" charset="0"/>
              </a:rPr>
              <a:t>Capital Gain </a:t>
            </a:r>
            <a:r>
              <a:rPr lang="id-ID" sz="2800" dirty="0" smtClean="0">
                <a:latin typeface="Times New Roman" pitchFamily="18" charset="0"/>
                <a:cs typeface="Times New Roman" pitchFamily="18" charset="0"/>
              </a:rPr>
              <a:t>yaitu keuntungan yang diperoleh dari hasil jual beli saham, berupa selisih antara nilai jual yang lebih tinggi daripada nilai beli saham.</a:t>
            </a:r>
          </a:p>
          <a:p>
            <a:pPr marL="514350" indent="-514350" algn="just">
              <a:buFont typeface="+mj-lt"/>
              <a:buAutoNum type="alphaLcPeriod"/>
              <a:defRPr/>
            </a:pPr>
            <a:r>
              <a:rPr lang="id-ID" sz="2800" dirty="0" smtClean="0">
                <a:latin typeface="Times New Roman" pitchFamily="18" charset="0"/>
                <a:cs typeface="Times New Roman" pitchFamily="18" charset="0"/>
              </a:rPr>
              <a:t>Nilai atau harga saham meningkat sejalan dengan waktu dan sejalan dengan perkembangan atau kinerja perusahaan.</a:t>
            </a:r>
          </a:p>
          <a:p>
            <a:pPr marL="514350" indent="-514350" algn="just">
              <a:buFont typeface="+mj-lt"/>
              <a:buAutoNum type="alphaLcPeriod"/>
              <a:defRPr/>
            </a:pPr>
            <a:r>
              <a:rPr lang="id-ID" sz="2800" dirty="0" smtClean="0">
                <a:latin typeface="Times New Roman" pitchFamily="18" charset="0"/>
                <a:cs typeface="Times New Roman" pitchFamily="18" charset="0"/>
              </a:rPr>
              <a:t>Saham, dapat dijadikan (agunan) ke bank untuk memperoleh kredit, bank agunan pokok atau agunan tambahan.</a:t>
            </a:r>
          </a:p>
          <a:p>
            <a:pPr marL="514350" indent="-514350" algn="just">
              <a:buFont typeface="Arial" charset="0"/>
              <a:buNone/>
              <a:defRPr/>
            </a:pPr>
            <a:endParaRPr lang="id-ID"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825" y="0"/>
            <a:ext cx="8642350" cy="6126163"/>
          </a:xfrm>
        </p:spPr>
        <p:txBody>
          <a:bodyPr>
            <a:normAutofit lnSpcReduction="10000"/>
          </a:bodyPr>
          <a:lstStyle/>
          <a:p>
            <a:pPr algn="just">
              <a:buFont typeface="Arial" charset="0"/>
              <a:buNone/>
              <a:defRPr/>
            </a:pPr>
            <a:r>
              <a:rPr lang="id-ID" dirty="0" smtClean="0">
                <a:latin typeface="Times New Roman" pitchFamily="18" charset="0"/>
                <a:cs typeface="Times New Roman" pitchFamily="18" charset="0"/>
              </a:rPr>
              <a:t>4. Kerugian</a:t>
            </a:r>
          </a:p>
          <a:p>
            <a:pPr marL="514350" indent="-158750" algn="just">
              <a:buFont typeface="+mj-lt"/>
              <a:buAutoNum type="alphaLcPeriod"/>
              <a:defRPr/>
            </a:pPr>
            <a:r>
              <a:rPr lang="id-ID" dirty="0" smtClean="0">
                <a:latin typeface="Times New Roman" pitchFamily="18" charset="0"/>
                <a:cs typeface="Times New Roman" pitchFamily="18" charset="0"/>
              </a:rPr>
              <a:t> Memperoleh </a:t>
            </a:r>
            <a:r>
              <a:rPr lang="id-ID" i="1" dirty="0" smtClean="0">
                <a:latin typeface="Times New Roman" pitchFamily="18" charset="0"/>
                <a:cs typeface="Times New Roman" pitchFamily="18" charset="0"/>
              </a:rPr>
              <a:t>Capital Loss</a:t>
            </a:r>
            <a:r>
              <a:rPr lang="id-ID" dirty="0" smtClean="0">
                <a:latin typeface="Times New Roman" pitchFamily="18" charset="0"/>
                <a:cs typeface="Times New Roman" pitchFamily="18" charset="0"/>
              </a:rPr>
              <a:t> yaitu kerugian yang didesrita dari jual beli saham, berupa selisih antara nilai jual yang lebih rendah daripada nilai beli saham.</a:t>
            </a:r>
          </a:p>
          <a:p>
            <a:pPr marL="514350" indent="-158750" algn="just">
              <a:buFont typeface="+mj-lt"/>
              <a:buAutoNum type="alphaLcPeriod"/>
              <a:defRPr/>
            </a:pPr>
            <a:r>
              <a:rPr lang="id-ID" dirty="0" smtClean="0">
                <a:latin typeface="Times New Roman" pitchFamily="18" charset="0"/>
                <a:cs typeface="Times New Roman" pitchFamily="18" charset="0"/>
              </a:rPr>
              <a:t>Menghadapi </a:t>
            </a:r>
            <a:r>
              <a:rPr lang="id-ID" i="1" dirty="0" smtClean="0">
                <a:latin typeface="Times New Roman" pitchFamily="18" charset="0"/>
                <a:cs typeface="Times New Roman" pitchFamily="18" charset="0"/>
              </a:rPr>
              <a:t>Opportunity Loss</a:t>
            </a:r>
            <a:r>
              <a:rPr lang="id-ID" dirty="0" smtClean="0">
                <a:latin typeface="Times New Roman" pitchFamily="18" charset="0"/>
                <a:cs typeface="Times New Roman" pitchFamily="18" charset="0"/>
              </a:rPr>
              <a:t>, kerugian karena memilih alternatif berinvestasi di Pasar Modal bila dibandingkan menanamkan dananya dalam deposito.</a:t>
            </a:r>
          </a:p>
          <a:p>
            <a:pPr marL="514350" indent="-158750" algn="just">
              <a:buFont typeface="+mj-lt"/>
              <a:buAutoNum type="alphaLcPeriod"/>
              <a:defRPr/>
            </a:pPr>
            <a:r>
              <a:rPr lang="id-ID" dirty="0" smtClean="0">
                <a:latin typeface="Times New Roman" pitchFamily="18" charset="0"/>
                <a:cs typeface="Times New Roman" pitchFamily="18" charset="0"/>
              </a:rPr>
              <a:t>Kerugian yang timbul apabila perusahaan dilikwidasi, namun nilai likwidasinya lebih rendah dari harga beli saham. ( Darmawan Sjahrial; 2006: 15-16).</a:t>
            </a:r>
            <a:endParaRPr lang="id-ID"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04800"/>
            <a:ext cx="7498080" cy="5943600"/>
          </a:xfrm>
        </p:spPr>
        <p:txBody>
          <a:bodyPr>
            <a:normAutofit/>
          </a:bodyPr>
          <a:lstStyle/>
          <a:p>
            <a:pPr algn="just">
              <a:buNone/>
            </a:pPr>
            <a:r>
              <a:rPr lang="en-US" sz="2800" dirty="0" smtClean="0"/>
              <a:t>	Dari </a:t>
            </a:r>
            <a:r>
              <a:rPr lang="en-US" sz="2800" dirty="0" err="1" smtClean="0"/>
              <a:t>gambar</a:t>
            </a:r>
            <a:r>
              <a:rPr lang="en-US" sz="2800" dirty="0" smtClean="0"/>
              <a:t> 1 </a:t>
            </a:r>
            <a:r>
              <a:rPr lang="en-US" sz="2800" dirty="0" err="1" smtClean="0"/>
              <a:t>di</a:t>
            </a:r>
            <a:r>
              <a:rPr lang="en-US" sz="2800" dirty="0" smtClean="0"/>
              <a:t> </a:t>
            </a:r>
            <a:r>
              <a:rPr lang="en-US" sz="2800" dirty="0" err="1" smtClean="0"/>
              <a:t>atas</a:t>
            </a:r>
            <a:r>
              <a:rPr lang="en-US" sz="2800" dirty="0" smtClean="0"/>
              <a:t>, </a:t>
            </a:r>
            <a:r>
              <a:rPr lang="en-US" sz="2800" dirty="0" err="1" smtClean="0"/>
              <a:t>terlihat</a:t>
            </a:r>
            <a:r>
              <a:rPr lang="en-US" sz="2800" dirty="0" smtClean="0"/>
              <a:t> </a:t>
            </a:r>
            <a:r>
              <a:rPr lang="en-US" sz="2800" dirty="0" err="1" smtClean="0"/>
              <a:t>manajer</a:t>
            </a:r>
            <a:r>
              <a:rPr lang="en-US" sz="2800" dirty="0" smtClean="0"/>
              <a:t> </a:t>
            </a:r>
            <a:r>
              <a:rPr lang="en-US" sz="2800" dirty="0" err="1" smtClean="0"/>
              <a:t>keuangan</a:t>
            </a:r>
            <a:r>
              <a:rPr lang="en-US" sz="2800" dirty="0" smtClean="0"/>
              <a:t> </a:t>
            </a:r>
            <a:r>
              <a:rPr lang="en-US" sz="2800" dirty="0" err="1" smtClean="0"/>
              <a:t>sebagai</a:t>
            </a:r>
            <a:r>
              <a:rPr lang="en-US" sz="2800" dirty="0" smtClean="0"/>
              <a:t> </a:t>
            </a:r>
            <a:r>
              <a:rPr lang="en-US" sz="2800" dirty="0" err="1" smtClean="0"/>
              <a:t>sumber</a:t>
            </a:r>
            <a:r>
              <a:rPr lang="en-US" sz="2800" dirty="0" smtClean="0"/>
              <a:t> </a:t>
            </a:r>
            <a:r>
              <a:rPr lang="en-US" sz="2800" dirty="0" err="1" smtClean="0"/>
              <a:t>pendanaan</a:t>
            </a:r>
            <a:r>
              <a:rPr lang="en-US" sz="2800" dirty="0" smtClean="0"/>
              <a:t> </a:t>
            </a:r>
            <a:r>
              <a:rPr lang="en-US" sz="2800" dirty="0" err="1" smtClean="0"/>
              <a:t>bagi</a:t>
            </a:r>
            <a:r>
              <a:rPr lang="en-US" sz="2800" dirty="0" smtClean="0"/>
              <a:t> </a:t>
            </a:r>
            <a:r>
              <a:rPr lang="en-US" sz="2800" dirty="0" err="1" smtClean="0"/>
              <a:t>perusahaan</a:t>
            </a:r>
            <a:r>
              <a:rPr lang="en-US" sz="2800" dirty="0" smtClean="0"/>
              <a:t>, </a:t>
            </a:r>
            <a:r>
              <a:rPr lang="en-US" sz="2800" dirty="0" err="1" smtClean="0"/>
              <a:t>ada</a:t>
            </a:r>
            <a:r>
              <a:rPr lang="en-US" sz="2800" dirty="0" smtClean="0"/>
              <a:t> yang </a:t>
            </a:r>
            <a:r>
              <a:rPr lang="en-US" sz="2800" dirty="0" err="1" smtClean="0"/>
              <a:t>bersifat</a:t>
            </a:r>
            <a:r>
              <a:rPr lang="en-US" sz="2800" dirty="0" smtClean="0"/>
              <a:t> formal </a:t>
            </a:r>
            <a:r>
              <a:rPr lang="en-US" sz="2800" dirty="0" err="1" smtClean="0"/>
              <a:t>dan</a:t>
            </a:r>
            <a:r>
              <a:rPr lang="en-US" sz="2800" dirty="0" smtClean="0"/>
              <a:t> informal. </a:t>
            </a:r>
            <a:r>
              <a:rPr lang="en-US" sz="2800" dirty="0" err="1" smtClean="0"/>
              <a:t>Pasar</a:t>
            </a:r>
            <a:r>
              <a:rPr lang="en-US" sz="2800" dirty="0" smtClean="0"/>
              <a:t> </a:t>
            </a:r>
            <a:r>
              <a:rPr lang="en-US" sz="2800" dirty="0" err="1" smtClean="0"/>
              <a:t>keuangan</a:t>
            </a:r>
            <a:r>
              <a:rPr lang="en-US" sz="2800" dirty="0" smtClean="0"/>
              <a:t> yang </a:t>
            </a:r>
            <a:r>
              <a:rPr lang="en-US" sz="2800" dirty="0" err="1" smtClean="0"/>
              <a:t>bersifat</a:t>
            </a:r>
            <a:r>
              <a:rPr lang="en-US" sz="2800" dirty="0" smtClean="0"/>
              <a:t> formal </a:t>
            </a:r>
            <a:r>
              <a:rPr lang="en-US" sz="2800" dirty="0" err="1" smtClean="0"/>
              <a:t>seperti</a:t>
            </a:r>
            <a:r>
              <a:rPr lang="en-US" sz="2800" dirty="0" smtClean="0"/>
              <a:t> bank, </a:t>
            </a:r>
            <a:r>
              <a:rPr lang="en-US" sz="2800" dirty="0" err="1" smtClean="0"/>
              <a:t>pasar</a:t>
            </a:r>
            <a:r>
              <a:rPr lang="en-US" sz="2800" dirty="0" smtClean="0"/>
              <a:t> modal, </a:t>
            </a:r>
            <a:r>
              <a:rPr lang="en-US" sz="2800" dirty="0" err="1" smtClean="0"/>
              <a:t>lembaga</a:t>
            </a:r>
            <a:r>
              <a:rPr lang="en-US" sz="2800" dirty="0" smtClean="0"/>
              <a:t> </a:t>
            </a:r>
            <a:r>
              <a:rPr lang="en-US" sz="2800" dirty="0" err="1" smtClean="0"/>
              <a:t>keuangan</a:t>
            </a:r>
            <a:r>
              <a:rPr lang="en-US" sz="2800" dirty="0" smtClean="0"/>
              <a:t>, bank </a:t>
            </a:r>
            <a:r>
              <a:rPr lang="en-US" sz="2800" dirty="0" err="1" smtClean="0"/>
              <a:t>perkreditan</a:t>
            </a:r>
            <a:r>
              <a:rPr lang="en-US" sz="2800" dirty="0" smtClean="0"/>
              <a:t> </a:t>
            </a:r>
            <a:r>
              <a:rPr lang="en-US" sz="2800" dirty="0" err="1" smtClean="0"/>
              <a:t>rakyat</a:t>
            </a:r>
            <a:r>
              <a:rPr lang="en-US" sz="2800" dirty="0" smtClean="0"/>
              <a:t>, </a:t>
            </a:r>
            <a:r>
              <a:rPr lang="en-US" sz="2800" dirty="0" err="1" smtClean="0"/>
              <a:t>maupun</a:t>
            </a:r>
            <a:r>
              <a:rPr lang="en-US" sz="2800" dirty="0" smtClean="0"/>
              <a:t> </a:t>
            </a:r>
            <a:r>
              <a:rPr lang="en-US" sz="2800" dirty="0" err="1" smtClean="0"/>
              <a:t>pegadaian</a:t>
            </a:r>
            <a:r>
              <a:rPr lang="en-US" sz="2800" dirty="0" smtClean="0"/>
              <a:t>. </a:t>
            </a:r>
            <a:r>
              <a:rPr lang="en-US" sz="2800" dirty="0" err="1" smtClean="0"/>
              <a:t>Sedangkan</a:t>
            </a:r>
            <a:r>
              <a:rPr lang="en-US" sz="2800" dirty="0" smtClean="0"/>
              <a:t> </a:t>
            </a:r>
            <a:r>
              <a:rPr lang="en-US" sz="2800" dirty="0" err="1" smtClean="0"/>
              <a:t>pasar</a:t>
            </a:r>
            <a:r>
              <a:rPr lang="en-US" sz="2800" dirty="0" smtClean="0"/>
              <a:t> </a:t>
            </a:r>
            <a:r>
              <a:rPr lang="en-US" sz="2800" dirty="0" err="1" smtClean="0"/>
              <a:t>keuangan</a:t>
            </a:r>
            <a:r>
              <a:rPr lang="en-US" sz="2800" dirty="0" smtClean="0"/>
              <a:t> yang </a:t>
            </a:r>
            <a:r>
              <a:rPr lang="en-US" sz="2800" dirty="0" err="1" smtClean="0"/>
              <a:t>bersifat</a:t>
            </a:r>
            <a:r>
              <a:rPr lang="en-US" sz="2800" dirty="0" smtClean="0"/>
              <a:t> informal </a:t>
            </a:r>
            <a:r>
              <a:rPr lang="en-US" sz="2800" dirty="0" err="1" smtClean="0"/>
              <a:t>misalnya</a:t>
            </a:r>
            <a:r>
              <a:rPr lang="en-US" sz="2800" dirty="0" smtClean="0"/>
              <a:t> </a:t>
            </a:r>
            <a:r>
              <a:rPr lang="en-US" sz="2800" dirty="0" err="1" smtClean="0"/>
              <a:t>rentenir</a:t>
            </a:r>
            <a:r>
              <a:rPr lang="en-US" sz="2800" dirty="0" smtClean="0"/>
              <a:t>, </a:t>
            </a:r>
            <a:r>
              <a:rPr lang="en-US" sz="2800" dirty="0" err="1" smtClean="0"/>
              <a:t>pengijon</a:t>
            </a:r>
            <a:r>
              <a:rPr lang="en-US" sz="2800" dirty="0" smtClean="0"/>
              <a:t>, </a:t>
            </a:r>
            <a:r>
              <a:rPr lang="en-US" sz="2800" dirty="0" err="1" smtClean="0"/>
              <a:t>baitul</a:t>
            </a:r>
            <a:r>
              <a:rPr lang="en-US" sz="2800" dirty="0" smtClean="0"/>
              <a:t> mal </a:t>
            </a:r>
            <a:r>
              <a:rPr lang="en-US" sz="2800" dirty="0" err="1" smtClean="0"/>
              <a:t>wattamwil</a:t>
            </a:r>
            <a:r>
              <a:rPr lang="en-US" sz="2800" dirty="0" smtClean="0"/>
              <a:t>, </a:t>
            </a:r>
            <a:r>
              <a:rPr lang="en-US" sz="2800" dirty="0" err="1" smtClean="0"/>
              <a:t>atau</a:t>
            </a:r>
            <a:r>
              <a:rPr lang="en-US" sz="2800" dirty="0" smtClean="0"/>
              <a:t> </a:t>
            </a:r>
            <a:r>
              <a:rPr lang="en-US" sz="2800" dirty="0" err="1" smtClean="0"/>
              <a:t>lembaga</a:t>
            </a:r>
            <a:r>
              <a:rPr lang="en-US" sz="2800" dirty="0" smtClean="0"/>
              <a:t> </a:t>
            </a:r>
            <a:r>
              <a:rPr lang="en-US" sz="2800" dirty="0" err="1" smtClean="0"/>
              <a:t>keuangan</a:t>
            </a:r>
            <a:r>
              <a:rPr lang="en-US" sz="2800" dirty="0" smtClean="0"/>
              <a:t> yang </a:t>
            </a:r>
            <a:r>
              <a:rPr lang="en-US" sz="2800" dirty="0" err="1" smtClean="0"/>
              <a:t>tidak</a:t>
            </a:r>
            <a:r>
              <a:rPr lang="en-US" sz="2800" dirty="0" smtClean="0"/>
              <a:t> </a:t>
            </a:r>
            <a:r>
              <a:rPr lang="en-US" sz="2800" dirty="0" err="1" smtClean="0"/>
              <a:t>mempunyai</a:t>
            </a:r>
            <a:r>
              <a:rPr lang="en-US" sz="2800" dirty="0" smtClean="0"/>
              <a:t> </a:t>
            </a:r>
            <a:r>
              <a:rPr lang="en-US" sz="2800" dirty="0" err="1" smtClean="0"/>
              <a:t>badan</a:t>
            </a:r>
            <a:r>
              <a:rPr lang="en-US" sz="2800" dirty="0" smtClean="0"/>
              <a:t> </a:t>
            </a:r>
            <a:r>
              <a:rPr lang="en-US" sz="2800" dirty="0" err="1" smtClean="0"/>
              <a:t>hukum</a:t>
            </a:r>
            <a:r>
              <a:rPr lang="en-US" sz="2800" dirty="0" smtClean="0"/>
              <a:t>. </a:t>
            </a:r>
            <a:r>
              <a:rPr lang="en-US" sz="2800" dirty="0" err="1" smtClean="0"/>
              <a:t>Pasar</a:t>
            </a:r>
            <a:r>
              <a:rPr lang="en-US" sz="2800" dirty="0" smtClean="0"/>
              <a:t> </a:t>
            </a:r>
            <a:r>
              <a:rPr lang="en-US" sz="2800" dirty="0" err="1" smtClean="0"/>
              <a:t>keuangan</a:t>
            </a:r>
            <a:r>
              <a:rPr lang="en-US" sz="2800" dirty="0" smtClean="0"/>
              <a:t> </a:t>
            </a:r>
            <a:r>
              <a:rPr lang="en-US" sz="2800" dirty="0" err="1" smtClean="0"/>
              <a:t>ada</a:t>
            </a:r>
            <a:r>
              <a:rPr lang="en-US" sz="2800" dirty="0" smtClean="0"/>
              <a:t> yang </a:t>
            </a:r>
            <a:r>
              <a:rPr lang="en-US" sz="2800" dirty="0" err="1" smtClean="0"/>
              <a:t>menyediakan</a:t>
            </a:r>
            <a:r>
              <a:rPr lang="en-US" sz="2800" dirty="0" smtClean="0"/>
              <a:t> </a:t>
            </a:r>
            <a:r>
              <a:rPr lang="en-US" sz="2800" dirty="0" err="1" smtClean="0"/>
              <a:t>sumber</a:t>
            </a:r>
            <a:r>
              <a:rPr lang="en-US" sz="2800" dirty="0" smtClean="0"/>
              <a:t> </a:t>
            </a:r>
            <a:r>
              <a:rPr lang="en-US" sz="2800" dirty="0" err="1" smtClean="0"/>
              <a:t>dana</a:t>
            </a:r>
            <a:r>
              <a:rPr lang="en-US" sz="2800" dirty="0" smtClean="0"/>
              <a:t> </a:t>
            </a:r>
            <a:r>
              <a:rPr lang="en-US" sz="2800" dirty="0" err="1" smtClean="0"/>
              <a:t>jangka</a:t>
            </a:r>
            <a:r>
              <a:rPr lang="en-US" sz="2800" dirty="0" smtClean="0"/>
              <a:t> </a:t>
            </a:r>
            <a:r>
              <a:rPr lang="en-US" sz="2800" dirty="0" err="1" smtClean="0"/>
              <a:t>pendek</a:t>
            </a:r>
            <a:r>
              <a:rPr lang="en-US" sz="2800" dirty="0" smtClean="0"/>
              <a:t> (</a:t>
            </a:r>
            <a:r>
              <a:rPr lang="en-US" sz="2800" dirty="0" err="1" smtClean="0"/>
              <a:t>pasar</a:t>
            </a:r>
            <a:r>
              <a:rPr lang="en-US" sz="2800" dirty="0" smtClean="0"/>
              <a:t> </a:t>
            </a:r>
            <a:r>
              <a:rPr lang="en-US" sz="2800" dirty="0" err="1" smtClean="0"/>
              <a:t>uang</a:t>
            </a:r>
            <a:r>
              <a:rPr lang="en-US" sz="2800" dirty="0" smtClean="0"/>
              <a:t>) </a:t>
            </a:r>
            <a:r>
              <a:rPr lang="en-US" sz="2800" dirty="0" err="1" smtClean="0"/>
              <a:t>dan</a:t>
            </a:r>
            <a:r>
              <a:rPr lang="en-US" sz="2800" dirty="0" smtClean="0"/>
              <a:t> </a:t>
            </a:r>
            <a:r>
              <a:rPr lang="en-US" sz="2800" dirty="0" err="1" smtClean="0"/>
              <a:t>sumber</a:t>
            </a:r>
            <a:r>
              <a:rPr lang="en-US" sz="2800" dirty="0" smtClean="0"/>
              <a:t> </a:t>
            </a:r>
            <a:r>
              <a:rPr lang="en-US" sz="2800" dirty="0" err="1" smtClean="0"/>
              <a:t>dana</a:t>
            </a:r>
            <a:r>
              <a:rPr lang="en-US" sz="2800" dirty="0" smtClean="0"/>
              <a:t> </a:t>
            </a:r>
            <a:r>
              <a:rPr lang="en-US" sz="2800" dirty="0" err="1" smtClean="0"/>
              <a:t>jangka</a:t>
            </a:r>
            <a:r>
              <a:rPr lang="en-US" sz="2800" dirty="0" smtClean="0"/>
              <a:t> </a:t>
            </a:r>
            <a:r>
              <a:rPr lang="en-US" sz="2800" dirty="0" err="1" smtClean="0"/>
              <a:t>panjang</a:t>
            </a:r>
            <a:r>
              <a:rPr lang="en-US" sz="2800" dirty="0" smtClean="0"/>
              <a:t> (</a:t>
            </a:r>
            <a:r>
              <a:rPr lang="en-US" sz="2800" dirty="0" err="1" smtClean="0"/>
              <a:t>pasar</a:t>
            </a:r>
            <a:r>
              <a:rPr lang="en-US" sz="2800" dirty="0" smtClean="0"/>
              <a:t> modal).</a:t>
            </a:r>
            <a:endParaRPr lang="en-US" sz="28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12</a:t>
            </a:fld>
            <a:endParaRPr lang="en-US"/>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142875"/>
            <a:ext cx="8229600" cy="285750"/>
          </a:xfrm>
        </p:spPr>
        <p:txBody>
          <a:bodyPr>
            <a:normAutofit fontScale="90000"/>
          </a:bodyPr>
          <a:lstStyle/>
          <a:p>
            <a:r>
              <a:rPr lang="en-US" sz="2800" dirty="0" smtClean="0">
                <a:latin typeface="Times New Roman" pitchFamily="18" charset="0"/>
                <a:cs typeface="Times New Roman" pitchFamily="18" charset="0"/>
              </a:rPr>
              <a:t>5</a:t>
            </a:r>
            <a:r>
              <a:rPr lang="id-ID" sz="2800" dirty="0" smtClean="0">
                <a:latin typeface="Times New Roman" pitchFamily="18" charset="0"/>
                <a:cs typeface="Times New Roman" pitchFamily="18" charset="0"/>
              </a:rPr>
              <a:t>. Pasar Modal (Capital Market)</a:t>
            </a:r>
          </a:p>
        </p:txBody>
      </p:sp>
      <p:sp>
        <p:nvSpPr>
          <p:cNvPr id="16387" name="Content Placeholder 2"/>
          <p:cNvSpPr>
            <a:spLocks noGrp="1"/>
          </p:cNvSpPr>
          <p:nvPr>
            <p:ph idx="1"/>
          </p:nvPr>
        </p:nvSpPr>
        <p:spPr>
          <a:xfrm>
            <a:off x="142875" y="428625"/>
            <a:ext cx="8858250" cy="6215063"/>
          </a:xfrm>
        </p:spPr>
        <p:txBody>
          <a:bodyPr/>
          <a:lstStyle/>
          <a:p>
            <a:pPr marL="0" indent="0" algn="just">
              <a:buFont typeface="Arial" charset="0"/>
              <a:buNone/>
              <a:defRPr/>
            </a:pPr>
            <a:r>
              <a:rPr lang="id-ID" dirty="0" smtClean="0"/>
              <a:t>	</a:t>
            </a:r>
            <a:r>
              <a:rPr lang="id-ID" sz="2700" dirty="0" smtClean="0">
                <a:latin typeface="Times New Roman" pitchFamily="18" charset="0"/>
                <a:cs typeface="Times New Roman" pitchFamily="18" charset="0"/>
              </a:rPr>
              <a:t>Pasar modal adalah suatu pengertian abstrak yang mempertemukan dua kelompok yang saling berhadapan tetapi yang kepentingannya saling mengisi, yaitu calon pemodal (investor/pembeli) disuatu pihak dengan emiten (penjual) yang membutuhkan dana jangka menengah atau dana jangka panjang dilain pihak, atau dengan kata lain adalah tempat (dalam artian abstrak) bertemunya penawaran dan permintaan dana jangka menengah atau dana jangka panjang.</a:t>
            </a:r>
          </a:p>
          <a:p>
            <a:pPr marL="266700" indent="-266700" algn="just">
              <a:buFont typeface="Wingdings" pitchFamily="2" charset="2"/>
              <a:buChar char="Ø"/>
              <a:defRPr/>
            </a:pPr>
            <a:r>
              <a:rPr lang="id-ID" sz="2700" dirty="0" smtClean="0">
                <a:latin typeface="Times New Roman" pitchFamily="18" charset="0"/>
                <a:cs typeface="Times New Roman" pitchFamily="18" charset="0"/>
              </a:rPr>
              <a:t>Pemodal adalah perorangan atau lembaga yang menanamkan dananya dalam efek.</a:t>
            </a:r>
          </a:p>
          <a:p>
            <a:pPr marL="266700" indent="-266700" algn="just">
              <a:buFont typeface="Wingdings" pitchFamily="2" charset="2"/>
              <a:buChar char="Ø"/>
              <a:defRPr/>
            </a:pPr>
            <a:r>
              <a:rPr lang="id-ID" sz="2700" dirty="0" smtClean="0">
                <a:latin typeface="Times New Roman" pitchFamily="18" charset="0"/>
                <a:cs typeface="Times New Roman" pitchFamily="18" charset="0"/>
              </a:rPr>
              <a:t>Emiten adalah perusahaan yang menerbitkan (menjual) efek untuk ditawarkan kepada masyarakat (biasanya sebagian efek atau sahamnya),  (Bambang Riyanto ; 1995 : 219).</a:t>
            </a:r>
          </a:p>
          <a:p>
            <a:pPr marL="0" indent="0" algn="just">
              <a:buFont typeface="Arial" charset="0"/>
              <a:buNone/>
              <a:defRPr/>
            </a:pPr>
            <a:endParaRPr lang="id-ID" dirty="0" smtClean="0"/>
          </a:p>
          <a:p>
            <a:pPr marL="0" indent="0">
              <a:buFont typeface="Arial" charset="0"/>
              <a:buNone/>
              <a:defRPr/>
            </a:pPr>
            <a:endParaRPr lang="id-ID" dirty="0" smtClean="0"/>
          </a:p>
          <a:p>
            <a:pPr marL="0" indent="0">
              <a:buFont typeface="Arial" charset="0"/>
              <a:buNone/>
              <a:defRPr/>
            </a:pPr>
            <a:endParaRPr lang="id-ID" dirty="0" smtClean="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a:t>
            </a:r>
            <a:r>
              <a:rPr lang="en-US" dirty="0" err="1" smtClean="0"/>
              <a:t>Apakah</a:t>
            </a:r>
            <a:r>
              <a:rPr lang="en-US" dirty="0" smtClean="0"/>
              <a:t> Bursa </a:t>
            </a:r>
            <a:r>
              <a:rPr lang="en-US" dirty="0" err="1" smtClean="0"/>
              <a:t>Efek</a:t>
            </a:r>
            <a:r>
              <a:rPr lang="en-US" dirty="0" smtClean="0"/>
              <a:t> </a:t>
            </a:r>
            <a:r>
              <a:rPr lang="en-US" dirty="0" err="1" smtClean="0"/>
              <a:t>Itu</a:t>
            </a:r>
            <a:r>
              <a:rPr lang="en-US" dirty="0" smtClean="0"/>
              <a:t>?</a:t>
            </a:r>
            <a:endParaRPr lang="en-US" dirty="0"/>
          </a:p>
        </p:txBody>
      </p:sp>
      <p:sp>
        <p:nvSpPr>
          <p:cNvPr id="3" name="Content Placeholder 2"/>
          <p:cNvSpPr>
            <a:spLocks noGrp="1"/>
          </p:cNvSpPr>
          <p:nvPr>
            <p:ph idx="1"/>
          </p:nvPr>
        </p:nvSpPr>
        <p:spPr/>
        <p:txBody>
          <a:bodyPr/>
          <a:lstStyle/>
          <a:p>
            <a:pPr>
              <a:buNone/>
            </a:pPr>
            <a:r>
              <a:rPr lang="en-US" dirty="0" smtClean="0"/>
              <a:t>Bursa </a:t>
            </a:r>
            <a:r>
              <a:rPr lang="en-US" dirty="0" err="1" smtClean="0"/>
              <a:t>Efek</a:t>
            </a:r>
            <a:r>
              <a:rPr lang="en-US" dirty="0" smtClean="0"/>
              <a:t> (Stock Exchange)</a:t>
            </a:r>
          </a:p>
          <a:p>
            <a:pPr>
              <a:buFont typeface="Arial" pitchFamily="34" charset="0"/>
              <a:buChar char="•"/>
            </a:pPr>
            <a:r>
              <a:rPr lang="en-US" dirty="0" smtClean="0"/>
              <a:t>Bursa </a:t>
            </a:r>
            <a:r>
              <a:rPr lang="en-US" dirty="0" err="1" smtClean="0"/>
              <a:t>Efek</a:t>
            </a:r>
            <a:r>
              <a:rPr lang="en-US" dirty="0" smtClean="0"/>
              <a:t> </a:t>
            </a:r>
            <a:r>
              <a:rPr lang="en-US" dirty="0" err="1" smtClean="0"/>
              <a:t>adalah</a:t>
            </a:r>
            <a:r>
              <a:rPr lang="en-US" dirty="0" smtClean="0"/>
              <a:t> ‘</a:t>
            </a:r>
            <a:r>
              <a:rPr lang="en-US" dirty="0" err="1" smtClean="0"/>
              <a:t>pasar</a:t>
            </a:r>
            <a:r>
              <a:rPr lang="en-US" dirty="0" smtClean="0"/>
              <a:t>’ </a:t>
            </a:r>
            <a:r>
              <a:rPr lang="en-US" dirty="0" err="1" smtClean="0"/>
              <a:t>tempat</a:t>
            </a:r>
            <a:r>
              <a:rPr lang="en-US" dirty="0" smtClean="0"/>
              <a:t> </a:t>
            </a:r>
            <a:r>
              <a:rPr lang="en-US" dirty="0" err="1" smtClean="0"/>
              <a:t>bertemunya</a:t>
            </a:r>
            <a:r>
              <a:rPr lang="en-US" dirty="0" smtClean="0"/>
              <a:t> </a:t>
            </a:r>
            <a:r>
              <a:rPr lang="en-US" dirty="0" err="1" smtClean="0"/>
              <a:t>penjual</a:t>
            </a:r>
            <a:r>
              <a:rPr lang="en-US" dirty="0" smtClean="0"/>
              <a:t> </a:t>
            </a:r>
            <a:r>
              <a:rPr lang="en-US" dirty="0" err="1" smtClean="0"/>
              <a:t>dan</a:t>
            </a:r>
            <a:r>
              <a:rPr lang="en-US" dirty="0" smtClean="0"/>
              <a:t> </a:t>
            </a:r>
            <a:r>
              <a:rPr lang="en-US" dirty="0" err="1" smtClean="0"/>
              <a:t>pembeli</a:t>
            </a:r>
            <a:r>
              <a:rPr lang="en-US" dirty="0" smtClean="0"/>
              <a:t> </a:t>
            </a:r>
            <a:r>
              <a:rPr lang="en-US" dirty="0" err="1" smtClean="0"/>
              <a:t>surat-surat</a:t>
            </a:r>
            <a:r>
              <a:rPr lang="en-US" dirty="0" smtClean="0"/>
              <a:t> </a:t>
            </a:r>
            <a:r>
              <a:rPr lang="en-US" dirty="0" err="1" smtClean="0"/>
              <a:t>berharga</a:t>
            </a:r>
            <a:r>
              <a:rPr lang="en-US" dirty="0" smtClean="0"/>
              <a:t> </a:t>
            </a:r>
            <a:r>
              <a:rPr lang="en-US" dirty="0" err="1" smtClean="0"/>
              <a:t>atau</a:t>
            </a:r>
            <a:r>
              <a:rPr lang="en-US" dirty="0" smtClean="0"/>
              <a:t> </a:t>
            </a:r>
            <a:r>
              <a:rPr lang="en-US" dirty="0" err="1" smtClean="0"/>
              <a:t>efeknya</a:t>
            </a:r>
            <a:r>
              <a:rPr lang="en-US" dirty="0" smtClean="0"/>
              <a:t> (</a:t>
            </a:r>
            <a:r>
              <a:rPr lang="en-US" dirty="0" err="1" smtClean="0"/>
              <a:t>bentuk</a:t>
            </a:r>
            <a:r>
              <a:rPr lang="en-US" dirty="0" smtClean="0"/>
              <a:t> </a:t>
            </a:r>
            <a:r>
              <a:rPr lang="en-US" dirty="0" err="1" smtClean="0"/>
              <a:t>konkrit</a:t>
            </a:r>
            <a:r>
              <a:rPr lang="en-US" dirty="0" smtClean="0"/>
              <a:t>).</a:t>
            </a:r>
          </a:p>
          <a:p>
            <a:pPr>
              <a:buFont typeface="Arial" pitchFamily="34" charset="0"/>
              <a:buChar char="•"/>
            </a:pPr>
            <a:r>
              <a:rPr lang="en-US" dirty="0" err="1" smtClean="0"/>
              <a:t>Sebagai</a:t>
            </a:r>
            <a:r>
              <a:rPr lang="en-US" dirty="0" smtClean="0"/>
              <a:t> </a:t>
            </a:r>
            <a:r>
              <a:rPr lang="en-US" dirty="0" err="1" smtClean="0"/>
              <a:t>fasilisator</a:t>
            </a:r>
            <a:r>
              <a:rPr lang="en-US" dirty="0" smtClean="0"/>
              <a:t>, Bursa </a:t>
            </a:r>
            <a:r>
              <a:rPr lang="en-US" dirty="0" err="1" smtClean="0"/>
              <a:t>Efek</a:t>
            </a:r>
            <a:r>
              <a:rPr lang="en-US" dirty="0" smtClean="0"/>
              <a:t> </a:t>
            </a:r>
            <a:r>
              <a:rPr lang="en-US" dirty="0" err="1" smtClean="0"/>
              <a:t>dapat</a:t>
            </a:r>
            <a:r>
              <a:rPr lang="en-US" dirty="0" smtClean="0"/>
              <a:t> </a:t>
            </a:r>
            <a:r>
              <a:rPr lang="en-US" dirty="0" err="1" smtClean="0"/>
              <a:t>diibaratkan</a:t>
            </a:r>
            <a:r>
              <a:rPr lang="en-US" dirty="0" smtClean="0"/>
              <a:t> </a:t>
            </a:r>
            <a:r>
              <a:rPr lang="en-US" dirty="0" err="1" smtClean="0"/>
              <a:t>sebagai</a:t>
            </a:r>
            <a:r>
              <a:rPr lang="en-US" dirty="0" smtClean="0"/>
              <a:t> ‘Man</a:t>
            </a:r>
            <a:r>
              <a:rPr lang="id-ID" dirty="0" smtClean="0"/>
              <a:t>d</a:t>
            </a:r>
            <a:r>
              <a:rPr lang="en-US" dirty="0" smtClean="0"/>
              <a:t>or </a:t>
            </a:r>
            <a:r>
              <a:rPr lang="en-US" dirty="0" err="1" smtClean="0"/>
              <a:t>Pasar</a:t>
            </a:r>
            <a:r>
              <a:rPr lang="en-US" dirty="0" smtClean="0"/>
              <a:t>’ yang </a:t>
            </a:r>
            <a:r>
              <a:rPr lang="en-US" dirty="0" err="1" smtClean="0"/>
              <a:t>mengurus</a:t>
            </a:r>
            <a:r>
              <a:rPr lang="en-US" dirty="0" smtClean="0"/>
              <a:t> </a:t>
            </a:r>
            <a:r>
              <a:rPr lang="en-US" dirty="0" err="1" smtClean="0"/>
              <a:t>segala</a:t>
            </a:r>
            <a:r>
              <a:rPr lang="en-US" dirty="0" smtClean="0"/>
              <a:t> </a:t>
            </a:r>
            <a:r>
              <a:rPr lang="en-US" dirty="0" err="1" smtClean="0"/>
              <a:t>keperluan</a:t>
            </a:r>
            <a:r>
              <a:rPr lang="en-US" dirty="0" smtClean="0"/>
              <a:t> </a:t>
            </a:r>
            <a:r>
              <a:rPr lang="en-US" dirty="0" err="1" smtClean="0"/>
              <a:t>para</a:t>
            </a:r>
            <a:r>
              <a:rPr lang="en-US" dirty="0" smtClean="0"/>
              <a:t> </a:t>
            </a:r>
            <a:r>
              <a:rPr lang="en-US" dirty="0" err="1" smtClean="0"/>
              <a:t>pedagang</a:t>
            </a:r>
            <a:r>
              <a:rPr lang="en-US" dirty="0" smtClean="0"/>
              <a:t> </a:t>
            </a:r>
            <a:r>
              <a:rPr lang="en-US" dirty="0" err="1" smtClean="0"/>
              <a:t>di</a:t>
            </a:r>
            <a:r>
              <a:rPr lang="en-US" dirty="0" smtClean="0"/>
              <a:t> </a:t>
            </a:r>
            <a:r>
              <a:rPr lang="en-US" dirty="0" err="1" smtClean="0"/>
              <a:t>pasarnya</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121</a:t>
            </a:fld>
            <a:endParaRPr lang="en-US"/>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7. Bursa </a:t>
            </a:r>
            <a:r>
              <a:rPr lang="en-US" dirty="0" err="1" smtClean="0"/>
              <a:t>Efek</a:t>
            </a:r>
            <a:r>
              <a:rPr lang="en-US" dirty="0" smtClean="0"/>
              <a:t> </a:t>
            </a:r>
            <a:r>
              <a:rPr lang="en-US" dirty="0" err="1" smtClean="0"/>
              <a:t>dan</a:t>
            </a:r>
            <a:r>
              <a:rPr lang="en-US" dirty="0" smtClean="0"/>
              <a:t> </a:t>
            </a:r>
            <a:r>
              <a:rPr lang="en-US" dirty="0" err="1" smtClean="0"/>
              <a:t>Pasar</a:t>
            </a:r>
            <a:r>
              <a:rPr lang="en-US" dirty="0" smtClean="0"/>
              <a:t> </a:t>
            </a:r>
            <a:r>
              <a:rPr lang="en-US" dirty="0" err="1" smtClean="0"/>
              <a:t>Barang</a:t>
            </a:r>
            <a:r>
              <a:rPr lang="en-US" dirty="0" smtClean="0"/>
              <a:t>: </a:t>
            </a:r>
            <a:r>
              <a:rPr lang="en-US" dirty="0" err="1" smtClean="0"/>
              <a:t>Suatu</a:t>
            </a:r>
            <a:r>
              <a:rPr lang="en-US" dirty="0" smtClean="0"/>
              <a:t> </a:t>
            </a:r>
            <a:r>
              <a:rPr lang="en-US" dirty="0" err="1" smtClean="0"/>
              <a:t>Analogi</a:t>
            </a:r>
            <a:endParaRPr lang="en-US" dirty="0"/>
          </a:p>
        </p:txBody>
      </p:sp>
      <p:sp>
        <p:nvSpPr>
          <p:cNvPr id="3" name="Content Placeholder 2"/>
          <p:cNvSpPr>
            <a:spLocks noGrp="1"/>
          </p:cNvSpPr>
          <p:nvPr>
            <p:ph idx="1"/>
          </p:nvPr>
        </p:nvSpPr>
        <p:spPr>
          <a:xfrm>
            <a:off x="1435608" y="1447800"/>
            <a:ext cx="3745992" cy="4419600"/>
          </a:xfrm>
        </p:spPr>
        <p:txBody>
          <a:bodyPr>
            <a:normAutofit fontScale="92500"/>
          </a:bodyPr>
          <a:lstStyle/>
          <a:p>
            <a:pPr>
              <a:buNone/>
            </a:pPr>
            <a:r>
              <a:rPr lang="en-US" dirty="0" smtClean="0"/>
              <a:t>Bursa </a:t>
            </a:r>
            <a:r>
              <a:rPr lang="en-US" dirty="0" err="1" smtClean="0"/>
              <a:t>Efek</a:t>
            </a:r>
            <a:endParaRPr lang="en-US" dirty="0" smtClean="0"/>
          </a:p>
          <a:p>
            <a:pPr>
              <a:buFont typeface="Arial" pitchFamily="34" charset="0"/>
              <a:buChar char="•"/>
            </a:pPr>
            <a:r>
              <a:rPr lang="en-US" dirty="0" err="1" smtClean="0"/>
              <a:t>Bapepam</a:t>
            </a:r>
            <a:endParaRPr lang="en-US" dirty="0" smtClean="0"/>
          </a:p>
          <a:p>
            <a:pPr>
              <a:buFont typeface="Arial" pitchFamily="34" charset="0"/>
              <a:buChar char="•"/>
            </a:pPr>
            <a:r>
              <a:rPr lang="en-US" dirty="0" err="1" smtClean="0"/>
              <a:t>Emiten</a:t>
            </a:r>
            <a:endParaRPr lang="en-US" dirty="0" smtClean="0"/>
          </a:p>
          <a:p>
            <a:pPr>
              <a:buNone/>
            </a:pPr>
            <a:endParaRPr lang="en-US" dirty="0" smtClean="0"/>
          </a:p>
          <a:p>
            <a:pPr>
              <a:buFont typeface="Arial" pitchFamily="34" charset="0"/>
              <a:buChar char="•"/>
            </a:pPr>
            <a:r>
              <a:rPr lang="en-US" dirty="0" err="1" smtClean="0"/>
              <a:t>Surat</a:t>
            </a:r>
            <a:r>
              <a:rPr lang="en-US" dirty="0" smtClean="0"/>
              <a:t> </a:t>
            </a:r>
            <a:r>
              <a:rPr lang="en-US" dirty="0" err="1" smtClean="0"/>
              <a:t>berharga</a:t>
            </a:r>
            <a:r>
              <a:rPr lang="en-US" dirty="0" smtClean="0"/>
              <a:t>/</a:t>
            </a:r>
            <a:r>
              <a:rPr lang="en-US" dirty="0" err="1" smtClean="0"/>
              <a:t>Efek</a:t>
            </a:r>
            <a:r>
              <a:rPr lang="en-US" dirty="0" smtClean="0"/>
              <a:t>: </a:t>
            </a:r>
            <a:r>
              <a:rPr lang="en-US" dirty="0" err="1" smtClean="0"/>
              <a:t>Saham</a:t>
            </a:r>
            <a:r>
              <a:rPr lang="en-US" dirty="0" smtClean="0"/>
              <a:t>, </a:t>
            </a:r>
            <a:r>
              <a:rPr lang="en-US" dirty="0" err="1" smtClean="0"/>
              <a:t>Obligasi</a:t>
            </a:r>
            <a:r>
              <a:rPr lang="en-US" dirty="0" smtClean="0"/>
              <a:t>, </a:t>
            </a:r>
            <a:r>
              <a:rPr lang="en-US" dirty="0" err="1" smtClean="0"/>
              <a:t>dll</a:t>
            </a:r>
            <a:r>
              <a:rPr lang="en-US" dirty="0" smtClean="0"/>
              <a:t>.</a:t>
            </a:r>
          </a:p>
          <a:p>
            <a:pPr>
              <a:buFont typeface="Arial" pitchFamily="34" charset="0"/>
              <a:buChar char="•"/>
            </a:pPr>
            <a:r>
              <a:rPr lang="en-US" dirty="0" err="1" smtClean="0"/>
              <a:t>Pialang</a:t>
            </a:r>
            <a:endParaRPr lang="en-US" dirty="0" smtClean="0"/>
          </a:p>
          <a:p>
            <a:pPr>
              <a:buFont typeface="Arial" pitchFamily="34" charset="0"/>
              <a:buChar char="•"/>
            </a:pPr>
            <a:r>
              <a:rPr lang="en-US" dirty="0" smtClean="0"/>
              <a:t>PT BEJ</a:t>
            </a:r>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122</a:t>
            </a:fld>
            <a:endParaRPr lang="en-US"/>
          </a:p>
        </p:txBody>
      </p:sp>
      <p:sp>
        <p:nvSpPr>
          <p:cNvPr id="5" name="Content Placeholder 2"/>
          <p:cNvSpPr txBox="1">
            <a:spLocks/>
          </p:cNvSpPr>
          <p:nvPr/>
        </p:nvSpPr>
        <p:spPr>
          <a:xfrm>
            <a:off x="5334000" y="1600200"/>
            <a:ext cx="3136392" cy="4800600"/>
          </a:xfrm>
          <a:prstGeom prst="rect">
            <a:avLst/>
          </a:prstGeom>
        </p:spPr>
        <p:txBody>
          <a:bodyPr>
            <a:normAutofit fontScale="85000" lnSpcReduction="10000"/>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3200" dirty="0" err="1" smtClean="0"/>
              <a:t>Pasar</a:t>
            </a:r>
            <a:r>
              <a:rPr lang="en-US" sz="3200" dirty="0" smtClean="0"/>
              <a:t> </a:t>
            </a:r>
            <a:r>
              <a:rPr lang="en-US" sz="3200" dirty="0" err="1" smtClean="0"/>
              <a:t>Barang</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Arial" pitchFamily="34" charset="0"/>
              <a:buChar char="•"/>
              <a:tabLst/>
              <a:defRPr/>
            </a:pPr>
            <a:r>
              <a:rPr lang="en-US" sz="3200" dirty="0" err="1" smtClean="0"/>
              <a:t>Pemda</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Arial" pitchFamily="34" charset="0"/>
              <a:buChar char="•"/>
              <a:tabLst/>
              <a:defRPr/>
            </a:pPr>
            <a:r>
              <a:rPr lang="en-US" sz="3200" dirty="0" err="1" smtClean="0"/>
              <a:t>Pemasok</a:t>
            </a:r>
            <a:r>
              <a:rPr lang="en-US" sz="3200" dirty="0" smtClean="0"/>
              <a:t> </a:t>
            </a:r>
            <a:r>
              <a:rPr lang="en-US" sz="3200" dirty="0" err="1" smtClean="0"/>
              <a:t>Barang</a:t>
            </a:r>
            <a:r>
              <a:rPr lang="en-US" sz="3200" dirty="0" smtClean="0"/>
              <a:t> supplier </a:t>
            </a:r>
            <a:r>
              <a:rPr lang="en-US" sz="3200" dirty="0" err="1" smtClean="0"/>
              <a:t>atau</a:t>
            </a:r>
            <a:r>
              <a:rPr lang="en-US" sz="3200" dirty="0" smtClean="0"/>
              <a:t> </a:t>
            </a:r>
            <a:r>
              <a:rPr lang="en-US" sz="3200" dirty="0" err="1" smtClean="0"/>
              <a:t>produsen</a:t>
            </a:r>
            <a:endParaRPr lang="en-US" sz="3200" dirty="0" smtClean="0"/>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Arial" pitchFamily="34" charset="0"/>
              <a:buChar char="•"/>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Barang</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noProof="0" dirty="0" err="1" smtClean="0">
                <a:ln>
                  <a:noFill/>
                </a:ln>
                <a:solidFill>
                  <a:schemeClr val="tx1"/>
                </a:solidFill>
                <a:effectLst/>
                <a:uLnTx/>
                <a:uFillTx/>
                <a:latin typeface="+mn-lt"/>
                <a:ea typeface="+mn-ea"/>
                <a:cs typeface="+mn-cs"/>
              </a:rPr>
              <a:t>dagangan</a:t>
            </a:r>
            <a:r>
              <a:rPr kumimoji="0" lang="en-US" sz="3200" b="0" i="0" u="none" strike="noStrike" kern="1200" cap="none" spc="0" normalizeH="0" noProof="0" dirty="0" smtClean="0">
                <a:ln>
                  <a:noFill/>
                </a:ln>
                <a:solidFill>
                  <a:schemeClr val="tx1"/>
                </a:solidFill>
                <a:effectLst/>
                <a:uLnTx/>
                <a:uFillTx/>
                <a:latin typeface="+mn-lt"/>
                <a:ea typeface="+mn-ea"/>
                <a:cs typeface="+mn-cs"/>
              </a:rPr>
              <a:t> : </a:t>
            </a:r>
            <a:r>
              <a:rPr kumimoji="0" lang="en-US" sz="3200" b="0" i="0" u="none" strike="noStrike" kern="1200" cap="none" spc="0" normalizeH="0" noProof="0" dirty="0" err="1" smtClean="0">
                <a:ln>
                  <a:noFill/>
                </a:ln>
                <a:solidFill>
                  <a:schemeClr val="tx1"/>
                </a:solidFill>
                <a:effectLst/>
                <a:uLnTx/>
                <a:uFillTx/>
                <a:latin typeface="+mn-lt"/>
                <a:ea typeface="+mn-ea"/>
                <a:cs typeface="+mn-cs"/>
              </a:rPr>
              <a:t>tas</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noProof="0" dirty="0" err="1" smtClean="0">
                <a:ln>
                  <a:noFill/>
                </a:ln>
                <a:solidFill>
                  <a:schemeClr val="tx1"/>
                </a:solidFill>
                <a:effectLst/>
                <a:uLnTx/>
                <a:uFillTx/>
                <a:latin typeface="+mn-lt"/>
                <a:ea typeface="+mn-ea"/>
                <a:cs typeface="+mn-cs"/>
              </a:rPr>
              <a:t>baju</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noProof="0" dirty="0" err="1" smtClean="0">
                <a:ln>
                  <a:noFill/>
                </a:ln>
                <a:solidFill>
                  <a:schemeClr val="tx1"/>
                </a:solidFill>
                <a:effectLst/>
                <a:uLnTx/>
                <a:uFillTx/>
                <a:latin typeface="+mn-lt"/>
                <a:ea typeface="+mn-ea"/>
                <a:cs typeface="+mn-cs"/>
              </a:rPr>
              <a:t>buku</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noProof="0" dirty="0" err="1" smtClean="0">
                <a:ln>
                  <a:noFill/>
                </a:ln>
                <a:solidFill>
                  <a:schemeClr val="tx1"/>
                </a:solidFill>
                <a:effectLst/>
                <a:uLnTx/>
                <a:uFillTx/>
                <a:latin typeface="+mn-lt"/>
                <a:ea typeface="+mn-ea"/>
                <a:cs typeface="+mn-cs"/>
              </a:rPr>
              <a:t>dll</a:t>
            </a:r>
            <a:r>
              <a:rPr kumimoji="0" lang="en-US" sz="3200" b="0" i="0" u="none" strike="noStrike" kern="1200" cap="none" spc="0" normalizeH="0" noProof="0" dirty="0" smtClean="0">
                <a:ln>
                  <a:noFill/>
                </a:ln>
                <a:solidFill>
                  <a:schemeClr val="tx1"/>
                </a:solidFill>
                <a:effectLst/>
                <a:uLnTx/>
                <a:uFillTx/>
                <a:latin typeface="+mn-lt"/>
                <a:ea typeface="+mn-ea"/>
                <a:cs typeface="+mn-cs"/>
              </a:rPr>
              <a:t>.</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Arial" pitchFamily="34" charset="0"/>
              <a:buChar char="•"/>
              <a:tabLst/>
              <a:defRPr/>
            </a:pPr>
            <a:r>
              <a:rPr lang="en-US" sz="3200" baseline="0" dirty="0" err="1" smtClean="0"/>
              <a:t>Pedagang</a:t>
            </a:r>
            <a:r>
              <a:rPr lang="en-US" sz="3200" baseline="0" dirty="0" smtClean="0"/>
              <a:t> </a:t>
            </a:r>
            <a:r>
              <a:rPr lang="en-US" sz="3200" baseline="0" dirty="0" err="1" smtClean="0"/>
              <a:t>di</a:t>
            </a:r>
            <a:r>
              <a:rPr lang="en-US" sz="3200" dirty="0" smtClean="0"/>
              <a:t> </a:t>
            </a:r>
            <a:r>
              <a:rPr lang="en-US" sz="3200" dirty="0" err="1" smtClean="0"/>
              <a:t>Pasar</a:t>
            </a:r>
            <a:r>
              <a:rPr lang="en-US" sz="3200" dirty="0" smtClean="0"/>
              <a:t>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Arial" pitchFamily="34" charset="0"/>
              <a:buChar char="•"/>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Pengelola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Pasar</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Mandor</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8. </a:t>
            </a:r>
            <a:r>
              <a:rPr lang="en-US" dirty="0" err="1" smtClean="0"/>
              <a:t>Instrumen</a:t>
            </a:r>
            <a:r>
              <a:rPr lang="en-US" dirty="0" smtClean="0"/>
              <a:t> </a:t>
            </a:r>
            <a:r>
              <a:rPr lang="en-US" dirty="0" err="1" smtClean="0"/>
              <a:t>Efek</a:t>
            </a:r>
            <a:r>
              <a:rPr lang="en-US" dirty="0" smtClean="0"/>
              <a:t> </a:t>
            </a:r>
            <a:r>
              <a:rPr lang="en-US" dirty="0" err="1" smtClean="0"/>
              <a:t>di</a:t>
            </a:r>
            <a:r>
              <a:rPr lang="en-US" dirty="0" smtClean="0"/>
              <a:t> BEJ</a:t>
            </a:r>
            <a:endParaRPr lang="en-US" dirty="0"/>
          </a:p>
        </p:txBody>
      </p:sp>
      <p:sp>
        <p:nvSpPr>
          <p:cNvPr id="3" name="Content Placeholder 2"/>
          <p:cNvSpPr>
            <a:spLocks noGrp="1"/>
          </p:cNvSpPr>
          <p:nvPr>
            <p:ph idx="1"/>
          </p:nvPr>
        </p:nvSpPr>
        <p:spPr/>
        <p:txBody>
          <a:bodyPr>
            <a:normAutofit fontScale="77500" lnSpcReduction="20000"/>
          </a:bodyPr>
          <a:lstStyle/>
          <a:p>
            <a:pPr marL="596646" indent="-514350">
              <a:buFont typeface="+mj-lt"/>
              <a:buAutoNum type="arabicPeriod"/>
            </a:pPr>
            <a:r>
              <a:rPr lang="en-US" dirty="0" err="1" smtClean="0"/>
              <a:t>Saham</a:t>
            </a:r>
            <a:r>
              <a:rPr lang="en-US" dirty="0" smtClean="0"/>
              <a:t> : </a:t>
            </a:r>
            <a:r>
              <a:rPr lang="en-US" dirty="0" err="1" smtClean="0"/>
              <a:t>surat</a:t>
            </a:r>
            <a:r>
              <a:rPr lang="en-US" dirty="0" smtClean="0"/>
              <a:t> </a:t>
            </a:r>
            <a:r>
              <a:rPr lang="en-US" dirty="0" err="1" smtClean="0"/>
              <a:t>berharga</a:t>
            </a:r>
            <a:r>
              <a:rPr lang="en-US" dirty="0" smtClean="0"/>
              <a:t> yang </a:t>
            </a:r>
            <a:r>
              <a:rPr lang="en-US" dirty="0" err="1" smtClean="0"/>
              <a:t>diterbitkan</a:t>
            </a:r>
            <a:r>
              <a:rPr lang="en-US" dirty="0" smtClean="0"/>
              <a:t> </a:t>
            </a:r>
            <a:r>
              <a:rPr lang="en-US" dirty="0" err="1" smtClean="0"/>
              <a:t>perusahaan</a:t>
            </a:r>
            <a:r>
              <a:rPr lang="en-US" dirty="0" smtClean="0"/>
              <a:t> (PT) </a:t>
            </a:r>
            <a:r>
              <a:rPr lang="en-US" dirty="0" err="1" smtClean="0"/>
              <a:t>sebagai</a:t>
            </a:r>
            <a:r>
              <a:rPr lang="en-US" dirty="0" smtClean="0"/>
              <a:t> </a:t>
            </a:r>
            <a:r>
              <a:rPr lang="en-US" dirty="0" err="1" smtClean="0"/>
              <a:t>bukti</a:t>
            </a:r>
            <a:r>
              <a:rPr lang="en-US" dirty="0" smtClean="0"/>
              <a:t> </a:t>
            </a:r>
            <a:r>
              <a:rPr lang="en-US" dirty="0" err="1" smtClean="0"/>
              <a:t>kepemilikan</a:t>
            </a:r>
            <a:r>
              <a:rPr lang="en-US" dirty="0" smtClean="0"/>
              <a:t> </a:t>
            </a:r>
            <a:r>
              <a:rPr lang="en-US" dirty="0" err="1" smtClean="0"/>
              <a:t>perusahaan</a:t>
            </a:r>
            <a:r>
              <a:rPr lang="en-US" dirty="0" smtClean="0"/>
              <a:t>.</a:t>
            </a:r>
          </a:p>
          <a:p>
            <a:pPr marL="596646" indent="-514350">
              <a:buFont typeface="+mj-lt"/>
              <a:buAutoNum type="arabicPeriod"/>
            </a:pPr>
            <a:r>
              <a:rPr lang="en-US" dirty="0" smtClean="0"/>
              <a:t>Rights : </a:t>
            </a:r>
            <a:r>
              <a:rPr lang="en-US" dirty="0" err="1" smtClean="0"/>
              <a:t>Hak</a:t>
            </a:r>
            <a:r>
              <a:rPr lang="en-US" dirty="0" smtClean="0"/>
              <a:t> </a:t>
            </a:r>
            <a:r>
              <a:rPr lang="en-US" dirty="0" err="1" smtClean="0"/>
              <a:t>pemegang</a:t>
            </a:r>
            <a:r>
              <a:rPr lang="en-US" dirty="0" smtClean="0"/>
              <a:t> </a:t>
            </a:r>
            <a:r>
              <a:rPr lang="en-US" dirty="0" err="1" smtClean="0"/>
              <a:t>saam</a:t>
            </a:r>
            <a:r>
              <a:rPr lang="en-US" dirty="0" smtClean="0"/>
              <a:t> </a:t>
            </a:r>
            <a:r>
              <a:rPr lang="en-US" dirty="0" err="1" smtClean="0"/>
              <a:t>untuk</a:t>
            </a:r>
            <a:r>
              <a:rPr lang="en-US" dirty="0" smtClean="0"/>
              <a:t> </a:t>
            </a:r>
            <a:r>
              <a:rPr lang="en-US" dirty="0" err="1" smtClean="0"/>
              <a:t>membeli</a:t>
            </a:r>
            <a:r>
              <a:rPr lang="en-US" dirty="0" smtClean="0"/>
              <a:t> </a:t>
            </a:r>
            <a:r>
              <a:rPr lang="en-US" dirty="0" err="1" smtClean="0"/>
              <a:t>saham</a:t>
            </a:r>
            <a:r>
              <a:rPr lang="en-US" dirty="0" smtClean="0"/>
              <a:t> </a:t>
            </a:r>
            <a:r>
              <a:rPr lang="en-US" dirty="0" err="1" smtClean="0"/>
              <a:t>harus</a:t>
            </a:r>
            <a:r>
              <a:rPr lang="en-US" dirty="0" smtClean="0"/>
              <a:t> </a:t>
            </a:r>
            <a:r>
              <a:rPr lang="en-US" dirty="0" err="1" smtClean="0"/>
              <a:t>sebelum</a:t>
            </a:r>
            <a:r>
              <a:rPr lang="en-US" dirty="0" smtClean="0"/>
              <a:t> </a:t>
            </a:r>
            <a:r>
              <a:rPr lang="en-US" dirty="0" err="1" smtClean="0"/>
              <a:t>ditawarkan</a:t>
            </a:r>
            <a:r>
              <a:rPr lang="en-US" dirty="0" smtClean="0"/>
              <a:t> </a:t>
            </a:r>
            <a:r>
              <a:rPr lang="en-US" dirty="0" err="1" smtClean="0"/>
              <a:t>kepada</a:t>
            </a:r>
            <a:r>
              <a:rPr lang="en-US" dirty="0" smtClean="0"/>
              <a:t> </a:t>
            </a:r>
            <a:r>
              <a:rPr lang="en-US" dirty="0" err="1" smtClean="0"/>
              <a:t>pihak</a:t>
            </a:r>
            <a:r>
              <a:rPr lang="en-US" dirty="0" smtClean="0"/>
              <a:t> lain.</a:t>
            </a:r>
          </a:p>
          <a:p>
            <a:pPr marL="596646" indent="-514350">
              <a:buFont typeface="+mj-lt"/>
              <a:buAutoNum type="arabicPeriod"/>
            </a:pPr>
            <a:r>
              <a:rPr lang="en-US" dirty="0" err="1" smtClean="0"/>
              <a:t>Waran</a:t>
            </a:r>
            <a:r>
              <a:rPr lang="en-US" dirty="0" smtClean="0"/>
              <a:t> : </a:t>
            </a:r>
            <a:r>
              <a:rPr lang="en-US" dirty="0" err="1" smtClean="0"/>
              <a:t>Hak</a:t>
            </a:r>
            <a:r>
              <a:rPr lang="en-US" dirty="0" smtClean="0"/>
              <a:t> </a:t>
            </a:r>
            <a:r>
              <a:rPr lang="en-US" dirty="0" err="1" smtClean="0"/>
              <a:t>pemegang</a:t>
            </a:r>
            <a:r>
              <a:rPr lang="en-US" dirty="0" smtClean="0"/>
              <a:t> </a:t>
            </a:r>
            <a:r>
              <a:rPr lang="en-US" dirty="0" err="1" smtClean="0"/>
              <a:t>saham</a:t>
            </a:r>
            <a:r>
              <a:rPr lang="en-US" dirty="0" smtClean="0"/>
              <a:t> </a:t>
            </a:r>
            <a:r>
              <a:rPr lang="en-US" dirty="0" err="1" smtClean="0"/>
              <a:t>membeli</a:t>
            </a:r>
            <a:r>
              <a:rPr lang="en-US" dirty="0" smtClean="0"/>
              <a:t> </a:t>
            </a:r>
            <a:r>
              <a:rPr lang="en-US" dirty="0" err="1" smtClean="0"/>
              <a:t>saham</a:t>
            </a:r>
            <a:r>
              <a:rPr lang="en-US" dirty="0" smtClean="0"/>
              <a:t> </a:t>
            </a:r>
            <a:r>
              <a:rPr lang="en-US" dirty="0" err="1" smtClean="0"/>
              <a:t>pada</a:t>
            </a:r>
            <a:r>
              <a:rPr lang="en-US" dirty="0" smtClean="0"/>
              <a:t> </a:t>
            </a:r>
            <a:r>
              <a:rPr lang="en-US" dirty="0" err="1" smtClean="0"/>
              <a:t>harga</a:t>
            </a:r>
            <a:r>
              <a:rPr lang="en-US" dirty="0" smtClean="0"/>
              <a:t> </a:t>
            </a:r>
            <a:r>
              <a:rPr lang="en-US" dirty="0" err="1" smtClean="0"/>
              <a:t>tertentu</a:t>
            </a:r>
            <a:r>
              <a:rPr lang="en-US" dirty="0" smtClean="0"/>
              <a:t> </a:t>
            </a:r>
            <a:r>
              <a:rPr lang="en-US" dirty="0" err="1" smtClean="0"/>
              <a:t>selama</a:t>
            </a:r>
            <a:r>
              <a:rPr lang="en-US" dirty="0" smtClean="0"/>
              <a:t> </a:t>
            </a:r>
            <a:r>
              <a:rPr lang="en-US" dirty="0" err="1" smtClean="0"/>
              <a:t>jangka</a:t>
            </a:r>
            <a:r>
              <a:rPr lang="en-US" dirty="0" smtClean="0"/>
              <a:t> </a:t>
            </a:r>
            <a:r>
              <a:rPr lang="en-US" dirty="0" err="1" smtClean="0"/>
              <a:t>waktu</a:t>
            </a:r>
            <a:r>
              <a:rPr lang="en-US" dirty="0" smtClean="0"/>
              <a:t> </a:t>
            </a:r>
            <a:r>
              <a:rPr lang="en-US" dirty="0" err="1" smtClean="0"/>
              <a:t>tertentu</a:t>
            </a:r>
            <a:r>
              <a:rPr lang="en-US" dirty="0" smtClean="0"/>
              <a:t> (</a:t>
            </a:r>
            <a:r>
              <a:rPr lang="en-US" dirty="0" err="1" smtClean="0"/>
              <a:t>setelah</a:t>
            </a:r>
            <a:r>
              <a:rPr lang="en-US" dirty="0" smtClean="0"/>
              <a:t> 6 </a:t>
            </a:r>
            <a:r>
              <a:rPr lang="en-US" dirty="0" err="1" smtClean="0"/>
              <a:t>bulan</a:t>
            </a:r>
            <a:r>
              <a:rPr lang="en-US" dirty="0" smtClean="0"/>
              <a:t> </a:t>
            </a:r>
            <a:r>
              <a:rPr lang="en-US" dirty="0" err="1" smtClean="0"/>
              <a:t>sampai</a:t>
            </a:r>
            <a:r>
              <a:rPr lang="en-US" dirty="0" smtClean="0"/>
              <a:t> 5 </a:t>
            </a:r>
            <a:r>
              <a:rPr lang="en-US" dirty="0" err="1" smtClean="0"/>
              <a:t>tahun</a:t>
            </a:r>
            <a:r>
              <a:rPr lang="en-US" dirty="0" smtClean="0"/>
              <a:t>)</a:t>
            </a:r>
          </a:p>
          <a:p>
            <a:pPr marL="596646" indent="-514350">
              <a:buFont typeface="+mj-lt"/>
              <a:buAutoNum type="arabicPeriod"/>
            </a:pPr>
            <a:r>
              <a:rPr lang="en-US" dirty="0" err="1" smtClean="0"/>
              <a:t>Obligasi</a:t>
            </a:r>
            <a:r>
              <a:rPr lang="en-US" dirty="0" smtClean="0"/>
              <a:t> : </a:t>
            </a:r>
            <a:r>
              <a:rPr lang="en-US" dirty="0" err="1" smtClean="0"/>
              <a:t>Surat</a:t>
            </a:r>
            <a:r>
              <a:rPr lang="en-US" dirty="0" smtClean="0"/>
              <a:t> </a:t>
            </a:r>
            <a:r>
              <a:rPr lang="en-US" dirty="0" err="1" smtClean="0"/>
              <a:t>pengakuan</a:t>
            </a:r>
            <a:r>
              <a:rPr lang="en-US" dirty="0" smtClean="0"/>
              <a:t> </a:t>
            </a:r>
            <a:r>
              <a:rPr lang="en-US" dirty="0" err="1" smtClean="0"/>
              <a:t>hutang</a:t>
            </a:r>
            <a:r>
              <a:rPr lang="en-US" dirty="0" smtClean="0"/>
              <a:t> </a:t>
            </a:r>
            <a:r>
              <a:rPr lang="en-US" dirty="0" err="1" smtClean="0"/>
              <a:t>atas</a:t>
            </a:r>
            <a:r>
              <a:rPr lang="en-US" dirty="0" smtClean="0"/>
              <a:t> </a:t>
            </a:r>
            <a:r>
              <a:rPr lang="en-US" dirty="0" err="1" smtClean="0"/>
              <a:t>pinjaman</a:t>
            </a:r>
            <a:r>
              <a:rPr lang="en-US" dirty="0" smtClean="0"/>
              <a:t> yang </a:t>
            </a:r>
            <a:r>
              <a:rPr lang="en-US" dirty="0" err="1" smtClean="0"/>
              <a:t>diterima</a:t>
            </a:r>
            <a:r>
              <a:rPr lang="en-US" dirty="0" smtClean="0"/>
              <a:t> </a:t>
            </a:r>
            <a:r>
              <a:rPr lang="en-US" dirty="0" err="1" smtClean="0"/>
              <a:t>perusahaan</a:t>
            </a:r>
            <a:r>
              <a:rPr lang="en-US" dirty="0" smtClean="0"/>
              <a:t> </a:t>
            </a:r>
            <a:r>
              <a:rPr lang="en-US" dirty="0" err="1" smtClean="0"/>
              <a:t>dari</a:t>
            </a:r>
            <a:r>
              <a:rPr lang="en-US" dirty="0" smtClean="0"/>
              <a:t> </a:t>
            </a:r>
            <a:r>
              <a:rPr lang="en-US" dirty="0" err="1" smtClean="0"/>
              <a:t>masyarakat</a:t>
            </a:r>
            <a:r>
              <a:rPr lang="en-US" dirty="0" smtClean="0"/>
              <a:t>, </a:t>
            </a:r>
            <a:r>
              <a:rPr lang="en-US" dirty="0" err="1" smtClean="0"/>
              <a:t>jangka</a:t>
            </a:r>
            <a:r>
              <a:rPr lang="en-US" dirty="0" smtClean="0"/>
              <a:t> </a:t>
            </a:r>
            <a:r>
              <a:rPr lang="en-US" dirty="0" err="1" smtClean="0"/>
              <a:t>waktu</a:t>
            </a:r>
            <a:r>
              <a:rPr lang="en-US" dirty="0" smtClean="0"/>
              <a:t> </a:t>
            </a:r>
            <a:r>
              <a:rPr lang="en-US" dirty="0" err="1" smtClean="0"/>
              <a:t>hutang</a:t>
            </a:r>
            <a:r>
              <a:rPr lang="en-US" dirty="0" smtClean="0"/>
              <a:t>, </a:t>
            </a:r>
            <a:r>
              <a:rPr lang="en-US" dirty="0" err="1" smtClean="0"/>
              <a:t>bunga</a:t>
            </a:r>
            <a:r>
              <a:rPr lang="en-US" dirty="0" smtClean="0"/>
              <a:t> </a:t>
            </a:r>
            <a:r>
              <a:rPr lang="en-US" dirty="0" err="1" smtClean="0"/>
              <a:t>dan</a:t>
            </a:r>
            <a:r>
              <a:rPr lang="en-US" dirty="0" smtClean="0"/>
              <a:t> </a:t>
            </a:r>
            <a:r>
              <a:rPr lang="en-US" dirty="0" err="1" smtClean="0"/>
              <a:t>pembayaran</a:t>
            </a:r>
            <a:r>
              <a:rPr lang="en-US" dirty="0" smtClean="0"/>
              <a:t> </a:t>
            </a:r>
            <a:r>
              <a:rPr lang="en-US" dirty="0" err="1" smtClean="0"/>
              <a:t>telah</a:t>
            </a:r>
            <a:r>
              <a:rPr lang="en-US" dirty="0" smtClean="0"/>
              <a:t> </a:t>
            </a:r>
            <a:r>
              <a:rPr lang="en-US" dirty="0" err="1" smtClean="0"/>
              <a:t>ditetapkan</a:t>
            </a:r>
            <a:r>
              <a:rPr lang="en-US" dirty="0" smtClean="0"/>
              <a:t> </a:t>
            </a:r>
            <a:r>
              <a:rPr lang="en-US" dirty="0" err="1" smtClean="0"/>
              <a:t>dalam</a:t>
            </a:r>
            <a:r>
              <a:rPr lang="en-US" dirty="0" smtClean="0"/>
              <a:t> </a:t>
            </a:r>
            <a:r>
              <a:rPr lang="en-US" dirty="0" err="1" smtClean="0"/>
              <a:t>perjanjian</a:t>
            </a:r>
            <a:r>
              <a:rPr lang="en-US" dirty="0" smtClean="0"/>
              <a:t>.</a:t>
            </a:r>
          </a:p>
          <a:p>
            <a:pPr marL="596646" indent="-514350">
              <a:buFont typeface="+mj-lt"/>
              <a:buAutoNum type="arabicPeriod"/>
            </a:pPr>
            <a:r>
              <a:rPr lang="en-US" dirty="0" err="1" smtClean="0"/>
              <a:t>Obligasi</a:t>
            </a:r>
            <a:r>
              <a:rPr lang="en-US" dirty="0" smtClean="0"/>
              <a:t> </a:t>
            </a:r>
            <a:r>
              <a:rPr lang="en-US" dirty="0" err="1" smtClean="0"/>
              <a:t>Konversi</a:t>
            </a:r>
            <a:r>
              <a:rPr lang="en-US" dirty="0" smtClean="0"/>
              <a:t> : </a:t>
            </a:r>
            <a:r>
              <a:rPr lang="en-US" dirty="0" err="1" smtClean="0"/>
              <a:t>Surat</a:t>
            </a:r>
            <a:r>
              <a:rPr lang="en-US" dirty="0" smtClean="0"/>
              <a:t> </a:t>
            </a:r>
            <a:r>
              <a:rPr lang="en-US" dirty="0" err="1" smtClean="0"/>
              <a:t>hutang</a:t>
            </a:r>
            <a:r>
              <a:rPr lang="en-US" dirty="0" smtClean="0"/>
              <a:t> yang </a:t>
            </a:r>
            <a:r>
              <a:rPr lang="en-US" dirty="0" err="1" smtClean="0"/>
              <a:t>dapat</a:t>
            </a:r>
            <a:r>
              <a:rPr lang="en-US" dirty="0" smtClean="0"/>
              <a:t> </a:t>
            </a:r>
            <a:r>
              <a:rPr lang="en-US" dirty="0" err="1" smtClean="0"/>
              <a:t>dikonversi</a:t>
            </a:r>
            <a:r>
              <a:rPr lang="en-US" dirty="0" smtClean="0"/>
              <a:t> </a:t>
            </a:r>
            <a:r>
              <a:rPr lang="en-US" dirty="0" err="1" smtClean="0"/>
              <a:t>menjadi</a:t>
            </a:r>
            <a:r>
              <a:rPr lang="en-US" dirty="0" smtClean="0"/>
              <a:t> </a:t>
            </a:r>
            <a:r>
              <a:rPr lang="en-US" dirty="0" err="1" smtClean="0"/>
              <a:t>saham</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123</a:t>
            </a:fld>
            <a:endParaRPr lang="en-US"/>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381000"/>
            <a:ext cx="7790688" cy="5867400"/>
          </a:xfrm>
        </p:spPr>
        <p:txBody>
          <a:bodyPr>
            <a:normAutofit fontScale="92500"/>
          </a:bodyPr>
          <a:lstStyle/>
          <a:p>
            <a:pPr marL="596646" indent="-514350">
              <a:buNone/>
            </a:pPr>
            <a:r>
              <a:rPr lang="en-US" dirty="0" smtClean="0"/>
              <a:t>b.	</a:t>
            </a:r>
            <a:r>
              <a:rPr lang="en-US" dirty="0" err="1" smtClean="0"/>
              <a:t>Pengertian</a:t>
            </a:r>
            <a:r>
              <a:rPr lang="en-US" dirty="0" smtClean="0"/>
              <a:t> lain </a:t>
            </a:r>
            <a:r>
              <a:rPr lang="en-US" dirty="0" err="1" smtClean="0"/>
              <a:t>Manajemen</a:t>
            </a:r>
            <a:r>
              <a:rPr lang="en-US" dirty="0" smtClean="0"/>
              <a:t> </a:t>
            </a:r>
            <a:r>
              <a:rPr lang="en-US" dirty="0" err="1" smtClean="0"/>
              <a:t>Keuangan</a:t>
            </a:r>
            <a:r>
              <a:rPr lang="en-US" dirty="0" smtClean="0"/>
              <a:t> </a:t>
            </a:r>
            <a:r>
              <a:rPr lang="en-US" dirty="0" err="1" smtClean="0"/>
              <a:t>adalah</a:t>
            </a:r>
            <a:r>
              <a:rPr lang="en-US" dirty="0" smtClean="0"/>
              <a:t> </a:t>
            </a:r>
            <a:r>
              <a:rPr lang="en-US" dirty="0" err="1" smtClean="0"/>
              <a:t>kegiatan</a:t>
            </a:r>
            <a:r>
              <a:rPr lang="en-US" dirty="0" smtClean="0"/>
              <a:t> </a:t>
            </a:r>
            <a:r>
              <a:rPr lang="en-US" dirty="0" err="1" smtClean="0"/>
              <a:t>mengatur</a:t>
            </a:r>
            <a:r>
              <a:rPr lang="en-US" dirty="0" smtClean="0"/>
              <a:t> </a:t>
            </a:r>
            <a:r>
              <a:rPr lang="en-US" dirty="0" err="1" smtClean="0"/>
              <a:t>struktur</a:t>
            </a:r>
            <a:r>
              <a:rPr lang="en-US" dirty="0" smtClean="0"/>
              <a:t> </a:t>
            </a:r>
            <a:r>
              <a:rPr lang="en-US" dirty="0" err="1" smtClean="0"/>
              <a:t>permodalan</a:t>
            </a:r>
            <a:r>
              <a:rPr lang="en-US" dirty="0" smtClean="0"/>
              <a:t>, </a:t>
            </a:r>
            <a:r>
              <a:rPr lang="en-US" dirty="0" err="1" smtClean="0"/>
              <a:t>mengalokasikan</a:t>
            </a:r>
            <a:r>
              <a:rPr lang="en-US" dirty="0" smtClean="0"/>
              <a:t>, </a:t>
            </a:r>
            <a:r>
              <a:rPr lang="en-US" dirty="0" err="1" smtClean="0"/>
              <a:t>dan</a:t>
            </a:r>
            <a:r>
              <a:rPr lang="en-US" dirty="0" smtClean="0"/>
              <a:t> </a:t>
            </a:r>
            <a:r>
              <a:rPr lang="en-US" dirty="0" err="1" smtClean="0"/>
              <a:t>mengendalikan</a:t>
            </a:r>
            <a:r>
              <a:rPr lang="en-US" dirty="0" smtClean="0"/>
              <a:t> </a:t>
            </a:r>
            <a:r>
              <a:rPr lang="en-US" dirty="0" err="1" smtClean="0"/>
              <a:t>keuangan</a:t>
            </a:r>
            <a:r>
              <a:rPr lang="en-US" dirty="0" smtClean="0"/>
              <a:t> </a:t>
            </a:r>
            <a:r>
              <a:rPr lang="en-US" dirty="0" err="1" smtClean="0"/>
              <a:t>perusahaan</a:t>
            </a:r>
            <a:r>
              <a:rPr lang="en-US" dirty="0" smtClean="0"/>
              <a:t> </a:t>
            </a:r>
            <a:r>
              <a:rPr lang="en-US" dirty="0" err="1" smtClean="0"/>
              <a:t>sedemikian</a:t>
            </a:r>
            <a:r>
              <a:rPr lang="en-US" dirty="0" smtClean="0"/>
              <a:t> </a:t>
            </a:r>
            <a:r>
              <a:rPr lang="en-US" dirty="0" err="1" smtClean="0"/>
              <a:t>rupa</a:t>
            </a:r>
            <a:r>
              <a:rPr lang="en-US" dirty="0" smtClean="0"/>
              <a:t> </a:t>
            </a:r>
            <a:r>
              <a:rPr lang="en-US" dirty="0" err="1" smtClean="0"/>
              <a:t>sehingga</a:t>
            </a:r>
            <a:r>
              <a:rPr lang="en-US" dirty="0" smtClean="0"/>
              <a:t> </a:t>
            </a:r>
            <a:r>
              <a:rPr lang="en-US" dirty="0" err="1" smtClean="0"/>
              <a:t>dicapai</a:t>
            </a:r>
            <a:r>
              <a:rPr lang="en-US" dirty="0" smtClean="0"/>
              <a:t> </a:t>
            </a:r>
            <a:r>
              <a:rPr lang="en-US" dirty="0" err="1" smtClean="0"/>
              <a:t>laba</a:t>
            </a:r>
            <a:r>
              <a:rPr lang="en-US" dirty="0" smtClean="0"/>
              <a:t> optimal. </a:t>
            </a:r>
            <a:r>
              <a:rPr lang="en-US" dirty="0" err="1" smtClean="0"/>
              <a:t>Mengatur</a:t>
            </a:r>
            <a:r>
              <a:rPr lang="en-US" dirty="0" smtClean="0"/>
              <a:t> </a:t>
            </a:r>
            <a:r>
              <a:rPr lang="en-US" dirty="0" err="1" smtClean="0"/>
              <a:t>struktur</a:t>
            </a:r>
            <a:r>
              <a:rPr lang="en-US" dirty="0" smtClean="0"/>
              <a:t> </a:t>
            </a:r>
            <a:r>
              <a:rPr lang="en-US" dirty="0" err="1" smtClean="0"/>
              <a:t>permodalan</a:t>
            </a:r>
            <a:r>
              <a:rPr lang="en-US" dirty="0" smtClean="0"/>
              <a:t> </a:t>
            </a:r>
            <a:r>
              <a:rPr lang="en-US" dirty="0" err="1" smtClean="0"/>
              <a:t>berarti</a:t>
            </a:r>
            <a:r>
              <a:rPr lang="en-US" dirty="0" smtClean="0"/>
              <a:t> </a:t>
            </a:r>
            <a:r>
              <a:rPr lang="en-US" dirty="0" err="1" smtClean="0"/>
              <a:t>menetapkan</a:t>
            </a:r>
            <a:r>
              <a:rPr lang="en-US" dirty="0" smtClean="0"/>
              <a:t> volume </a:t>
            </a:r>
            <a:r>
              <a:rPr lang="en-US" dirty="0" err="1" smtClean="0"/>
              <a:t>dana</a:t>
            </a:r>
            <a:r>
              <a:rPr lang="en-US" dirty="0" smtClean="0"/>
              <a:t> yang </a:t>
            </a:r>
            <a:r>
              <a:rPr lang="en-US" dirty="0" err="1" smtClean="0"/>
              <a:t>akan</a:t>
            </a:r>
            <a:r>
              <a:rPr lang="en-US" dirty="0" smtClean="0"/>
              <a:t> </a:t>
            </a:r>
            <a:r>
              <a:rPr lang="en-US" dirty="0" err="1" smtClean="0"/>
              <a:t>digunakan</a:t>
            </a:r>
            <a:r>
              <a:rPr lang="en-US" dirty="0" smtClean="0"/>
              <a:t> </a:t>
            </a:r>
            <a:r>
              <a:rPr lang="en-US" dirty="0" err="1" smtClean="0"/>
              <a:t>perusahaan</a:t>
            </a:r>
            <a:r>
              <a:rPr lang="en-US" dirty="0" smtClean="0"/>
              <a:t> </a:t>
            </a:r>
            <a:r>
              <a:rPr lang="en-US" dirty="0" err="1" smtClean="0"/>
              <a:t>dan</a:t>
            </a:r>
            <a:r>
              <a:rPr lang="en-US" dirty="0" smtClean="0"/>
              <a:t> </a:t>
            </a:r>
            <a:r>
              <a:rPr lang="en-US" dirty="0" err="1" smtClean="0"/>
              <a:t>mengusahakan</a:t>
            </a:r>
            <a:r>
              <a:rPr lang="en-US" dirty="0" smtClean="0"/>
              <a:t> </a:t>
            </a:r>
            <a:r>
              <a:rPr lang="en-US" dirty="0" err="1" smtClean="0"/>
              <a:t>sumbernya</a:t>
            </a:r>
            <a:r>
              <a:rPr lang="en-US" dirty="0" smtClean="0"/>
              <a:t>. </a:t>
            </a:r>
            <a:r>
              <a:rPr lang="en-US" dirty="0" err="1" smtClean="0"/>
              <a:t>Besarnya</a:t>
            </a:r>
            <a:r>
              <a:rPr lang="en-US" dirty="0" smtClean="0"/>
              <a:t> </a:t>
            </a:r>
            <a:r>
              <a:rPr lang="en-US" dirty="0" err="1" smtClean="0"/>
              <a:t>dana</a:t>
            </a:r>
            <a:r>
              <a:rPr lang="en-US" dirty="0" smtClean="0"/>
              <a:t> yang </a:t>
            </a:r>
            <a:r>
              <a:rPr lang="en-US" dirty="0" err="1" smtClean="0"/>
              <a:t>akan</a:t>
            </a:r>
            <a:r>
              <a:rPr lang="en-US" dirty="0" smtClean="0"/>
              <a:t> </a:t>
            </a:r>
            <a:r>
              <a:rPr lang="en-US" dirty="0" err="1" smtClean="0"/>
              <a:t>digunakan</a:t>
            </a:r>
            <a:r>
              <a:rPr lang="en-US" dirty="0" smtClean="0"/>
              <a:t> </a:t>
            </a:r>
            <a:r>
              <a:rPr lang="en-US" dirty="0" err="1" smtClean="0"/>
              <a:t>perusahaan</a:t>
            </a:r>
            <a:r>
              <a:rPr lang="en-US" dirty="0" smtClean="0"/>
              <a:t> </a:t>
            </a:r>
            <a:r>
              <a:rPr lang="en-US" dirty="0" err="1" smtClean="0"/>
              <a:t>tergantung</a:t>
            </a:r>
            <a:r>
              <a:rPr lang="en-US" dirty="0" smtClean="0"/>
              <a:t> </a:t>
            </a:r>
            <a:r>
              <a:rPr lang="en-US" dirty="0" err="1" smtClean="0"/>
              <a:t>dari</a:t>
            </a:r>
            <a:r>
              <a:rPr lang="en-US" dirty="0" smtClean="0"/>
              <a:t> </a:t>
            </a:r>
            <a:r>
              <a:rPr lang="en-US" dirty="0" err="1" smtClean="0"/>
              <a:t>jenis</a:t>
            </a:r>
            <a:r>
              <a:rPr lang="en-US" dirty="0" smtClean="0"/>
              <a:t> </a:t>
            </a:r>
            <a:r>
              <a:rPr lang="en-US" dirty="0" err="1" smtClean="0"/>
              <a:t>dan</a:t>
            </a:r>
            <a:r>
              <a:rPr lang="en-US" dirty="0" smtClean="0"/>
              <a:t> </a:t>
            </a:r>
            <a:r>
              <a:rPr lang="en-US" dirty="0" err="1" smtClean="0"/>
              <a:t>luas</a:t>
            </a:r>
            <a:r>
              <a:rPr lang="en-US" dirty="0" smtClean="0"/>
              <a:t> </a:t>
            </a:r>
            <a:r>
              <a:rPr lang="en-US" dirty="0" err="1" smtClean="0"/>
              <a:t>kegiatan</a:t>
            </a:r>
            <a:r>
              <a:rPr lang="en-US" dirty="0" smtClean="0"/>
              <a:t> yang </a:t>
            </a:r>
            <a:r>
              <a:rPr lang="en-US" dirty="0" err="1" smtClean="0"/>
              <a:t>akan</a:t>
            </a:r>
            <a:r>
              <a:rPr lang="en-US" dirty="0" smtClean="0"/>
              <a:t> </a:t>
            </a:r>
            <a:r>
              <a:rPr lang="en-US" dirty="0" err="1" smtClean="0"/>
              <a:t>dilaksanakan</a:t>
            </a:r>
            <a:r>
              <a:rPr lang="en-US" dirty="0" smtClean="0"/>
              <a:t>, </a:t>
            </a:r>
            <a:r>
              <a:rPr lang="en-US" dirty="0" err="1" smtClean="0"/>
              <a:t>serta</a:t>
            </a:r>
            <a:r>
              <a:rPr lang="en-US" dirty="0" smtClean="0"/>
              <a:t> </a:t>
            </a:r>
            <a:r>
              <a:rPr lang="en-US" dirty="0" err="1" smtClean="0"/>
              <a:t>dan</a:t>
            </a:r>
            <a:r>
              <a:rPr lang="en-US" dirty="0" smtClean="0"/>
              <a:t> </a:t>
            </a:r>
            <a:r>
              <a:rPr lang="en-US" dirty="0" err="1" smtClean="0"/>
              <a:t>teknik</a:t>
            </a:r>
            <a:r>
              <a:rPr lang="en-US" dirty="0" smtClean="0"/>
              <a:t> yang </a:t>
            </a:r>
            <a:r>
              <a:rPr lang="en-US" dirty="0" err="1" smtClean="0"/>
              <a:t>akan</a:t>
            </a:r>
            <a:r>
              <a:rPr lang="en-US" dirty="0" smtClean="0"/>
              <a:t> </a:t>
            </a:r>
            <a:r>
              <a:rPr lang="en-US" dirty="0" err="1" smtClean="0"/>
              <a:t>dipakai</a:t>
            </a:r>
            <a:r>
              <a:rPr lang="en-US" dirty="0" smtClean="0"/>
              <a:t> </a:t>
            </a:r>
            <a:r>
              <a:rPr lang="en-US" dirty="0" err="1" smtClean="0"/>
              <a:t>untuk</a:t>
            </a:r>
            <a:r>
              <a:rPr lang="en-US" dirty="0" smtClean="0"/>
              <a:t> </a:t>
            </a:r>
            <a:r>
              <a:rPr lang="en-US" dirty="0" err="1" smtClean="0"/>
              <a:t>melaksanakan</a:t>
            </a:r>
            <a:r>
              <a:rPr lang="en-US" dirty="0" smtClean="0"/>
              <a:t> </a:t>
            </a:r>
            <a:r>
              <a:rPr lang="en-US" dirty="0" err="1" smtClean="0"/>
              <a:t>kegiatan</a:t>
            </a:r>
            <a:r>
              <a:rPr lang="en-US" dirty="0" smtClean="0"/>
              <a:t> </a:t>
            </a:r>
            <a:r>
              <a:rPr lang="en-US" dirty="0" err="1" smtClean="0"/>
              <a:t>tersebut</a:t>
            </a:r>
            <a:r>
              <a:rPr lang="en-US" dirty="0" smtClean="0"/>
              <a:t>.</a:t>
            </a:r>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124</a:t>
            </a:fld>
            <a:endParaRPr lang="en-US"/>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04800"/>
            <a:ext cx="7498080" cy="5943600"/>
          </a:xfrm>
        </p:spPr>
        <p:txBody>
          <a:bodyPr>
            <a:normAutofit fontScale="47500" lnSpcReduction="20000"/>
          </a:bodyPr>
          <a:lstStyle/>
          <a:p>
            <a:pPr lvl="0">
              <a:buNone/>
              <a:defRPr/>
            </a:pPr>
            <a:r>
              <a:rPr lang="en-US" b="1" u="sng" dirty="0" err="1" smtClean="0"/>
              <a:t>Pendapatan</a:t>
            </a:r>
            <a:endParaRPr lang="en-US" b="1" u="sng" dirty="0" smtClean="0"/>
          </a:p>
          <a:p>
            <a:pPr lvl="0">
              <a:buNone/>
              <a:defRPr/>
            </a:pPr>
            <a:r>
              <a:rPr lang="en-US" dirty="0" smtClean="0"/>
              <a:t>	</a:t>
            </a:r>
            <a:r>
              <a:rPr lang="en-US" dirty="0" err="1" smtClean="0"/>
              <a:t>Penjualan</a:t>
            </a:r>
            <a:r>
              <a:rPr lang="en-US" dirty="0" smtClean="0"/>
              <a:t>  :	  2.000.000,-</a:t>
            </a:r>
          </a:p>
          <a:p>
            <a:pPr lvl="0">
              <a:buNone/>
              <a:defRPr/>
            </a:pPr>
            <a:r>
              <a:rPr lang="en-US" dirty="0" smtClean="0"/>
              <a:t>	HPP	      :	   (500.000,-)</a:t>
            </a:r>
          </a:p>
          <a:p>
            <a:pPr lvl="0">
              <a:buNone/>
              <a:defRPr/>
            </a:pPr>
            <a:r>
              <a:rPr lang="en-US" dirty="0" smtClean="0"/>
              <a:t>			  1.500.000,-</a:t>
            </a:r>
          </a:p>
          <a:p>
            <a:pPr lvl="0">
              <a:buNone/>
              <a:defRPr/>
            </a:pPr>
            <a:r>
              <a:rPr lang="en-US" dirty="0" smtClean="0"/>
              <a:t>	TE	      :	(1.000.000,-)</a:t>
            </a:r>
          </a:p>
          <a:p>
            <a:pPr lvl="0">
              <a:buNone/>
              <a:defRPr/>
            </a:pPr>
            <a:r>
              <a:rPr lang="en-US" dirty="0" smtClean="0"/>
              <a:t>	</a:t>
            </a:r>
            <a:r>
              <a:rPr lang="en-US" dirty="0" err="1" smtClean="0"/>
              <a:t>Laba</a:t>
            </a:r>
            <a:r>
              <a:rPr lang="en-US" dirty="0" smtClean="0"/>
              <a:t> </a:t>
            </a:r>
            <a:r>
              <a:rPr lang="en-US" dirty="0" err="1" smtClean="0"/>
              <a:t>kotor</a:t>
            </a:r>
            <a:r>
              <a:rPr lang="en-US" dirty="0" smtClean="0"/>
              <a:t>:	    500.000,-</a:t>
            </a:r>
          </a:p>
          <a:p>
            <a:pPr lvl="0">
              <a:buNone/>
              <a:defRPr/>
            </a:pPr>
            <a:r>
              <a:rPr lang="en-US" b="1" u="sng" dirty="0" err="1" smtClean="0"/>
              <a:t>Laba</a:t>
            </a:r>
            <a:r>
              <a:rPr lang="en-US" b="1" u="sng" dirty="0" smtClean="0"/>
              <a:t> </a:t>
            </a:r>
            <a:r>
              <a:rPr lang="en-US" b="1" u="sng" dirty="0" err="1" smtClean="0"/>
              <a:t>kotor</a:t>
            </a:r>
            <a:endParaRPr lang="en-US" b="1" u="sng" dirty="0" smtClean="0"/>
          </a:p>
          <a:p>
            <a:pPr lvl="0">
              <a:buNone/>
              <a:defRPr/>
            </a:pPr>
            <a:r>
              <a:rPr lang="en-US" dirty="0" smtClean="0"/>
              <a:t>Earning before income (EBIT)</a:t>
            </a:r>
          </a:p>
          <a:p>
            <a:pPr lvl="0">
              <a:buNone/>
              <a:defRPr/>
            </a:pPr>
            <a:r>
              <a:rPr lang="en-US" dirty="0" smtClean="0"/>
              <a:t>Tax	  		:     500.000,-</a:t>
            </a:r>
          </a:p>
          <a:p>
            <a:pPr lvl="0">
              <a:buNone/>
              <a:defRPr/>
            </a:pPr>
            <a:r>
              <a:rPr lang="en-US" dirty="0" smtClean="0"/>
              <a:t>Tax 15%		:     (75.000,-)</a:t>
            </a:r>
          </a:p>
          <a:p>
            <a:pPr lvl="0">
              <a:defRPr/>
            </a:pPr>
            <a:r>
              <a:rPr lang="en-US" dirty="0" err="1" smtClean="0"/>
              <a:t>Laba</a:t>
            </a:r>
            <a:r>
              <a:rPr lang="en-US" dirty="0" smtClean="0"/>
              <a:t> </a:t>
            </a:r>
            <a:r>
              <a:rPr lang="en-US" dirty="0" err="1" smtClean="0"/>
              <a:t>bersih</a:t>
            </a:r>
            <a:r>
              <a:rPr lang="en-US" dirty="0" smtClean="0"/>
              <a:t> (EAT)	:    425.000,- </a:t>
            </a:r>
          </a:p>
          <a:p>
            <a:pPr lvl="0">
              <a:defRPr/>
            </a:pPr>
            <a:r>
              <a:rPr lang="en-US" dirty="0" smtClean="0"/>
              <a:t>* Total Expenses	</a:t>
            </a:r>
          </a:p>
          <a:p>
            <a:pPr lvl="0">
              <a:buNone/>
              <a:defRPr/>
            </a:pPr>
            <a:r>
              <a:rPr lang="en-US" sz="4400" dirty="0" smtClean="0"/>
              <a:t>4.  </a:t>
            </a:r>
            <a:r>
              <a:rPr lang="en-US" sz="4400" dirty="0" err="1" smtClean="0"/>
              <a:t>Contoh</a:t>
            </a:r>
            <a:r>
              <a:rPr lang="en-US" sz="4400" dirty="0" smtClean="0"/>
              <a:t> : </a:t>
            </a:r>
            <a:r>
              <a:rPr lang="en-US" sz="4400" dirty="0" err="1" smtClean="0"/>
              <a:t>Penjualan</a:t>
            </a:r>
            <a:r>
              <a:rPr lang="en-US" sz="4400" dirty="0" smtClean="0"/>
              <a:t> </a:t>
            </a:r>
            <a:r>
              <a:rPr lang="en-US" sz="4400" dirty="0" err="1" smtClean="0"/>
              <a:t>Saham</a:t>
            </a:r>
            <a:endParaRPr lang="en-US" sz="4400" dirty="0" smtClean="0"/>
          </a:p>
          <a:p>
            <a:pPr lvl="0">
              <a:buNone/>
              <a:defRPr/>
            </a:pPr>
            <a:r>
              <a:rPr lang="en-US" dirty="0" err="1" smtClean="0"/>
              <a:t>Harga</a:t>
            </a:r>
            <a:r>
              <a:rPr lang="en-US" dirty="0" smtClean="0"/>
              <a:t> </a:t>
            </a:r>
            <a:r>
              <a:rPr lang="en-US" dirty="0" err="1" smtClean="0"/>
              <a:t>Beli</a:t>
            </a:r>
            <a:r>
              <a:rPr lang="en-US" dirty="0" smtClean="0"/>
              <a:t>  : 1000 @Rp.10.000 = </a:t>
            </a:r>
            <a:r>
              <a:rPr lang="en-US" dirty="0" err="1" smtClean="0"/>
              <a:t>Rp</a:t>
            </a:r>
            <a:r>
              <a:rPr lang="en-US" dirty="0" smtClean="0"/>
              <a:t>. 10 </a:t>
            </a:r>
            <a:r>
              <a:rPr lang="en-US" dirty="0" err="1" smtClean="0"/>
              <a:t>juta</a:t>
            </a:r>
            <a:endParaRPr lang="en-US" dirty="0" smtClean="0"/>
          </a:p>
          <a:p>
            <a:pPr lvl="0">
              <a:buNone/>
              <a:defRPr/>
            </a:pPr>
            <a:r>
              <a:rPr lang="en-US" dirty="0" err="1" smtClean="0"/>
              <a:t>Harga</a:t>
            </a:r>
            <a:r>
              <a:rPr lang="en-US" dirty="0" smtClean="0"/>
              <a:t> </a:t>
            </a:r>
            <a:r>
              <a:rPr lang="en-US" dirty="0" err="1" smtClean="0"/>
              <a:t>Jual</a:t>
            </a:r>
            <a:r>
              <a:rPr lang="en-US" dirty="0" smtClean="0"/>
              <a:t>  : 1000 @Rp.11.000 = </a:t>
            </a:r>
            <a:r>
              <a:rPr lang="en-US" dirty="0" err="1" smtClean="0"/>
              <a:t>Rp</a:t>
            </a:r>
            <a:r>
              <a:rPr lang="en-US" dirty="0" smtClean="0"/>
              <a:t>. 11 </a:t>
            </a:r>
            <a:r>
              <a:rPr lang="en-US" dirty="0" err="1" smtClean="0"/>
              <a:t>juta</a:t>
            </a:r>
            <a:endParaRPr lang="en-US" dirty="0" smtClean="0"/>
          </a:p>
          <a:p>
            <a:pPr lvl="0">
              <a:buNone/>
              <a:defRPr/>
            </a:pPr>
            <a:r>
              <a:rPr lang="en-US" b="1" u="sng" dirty="0" smtClean="0"/>
              <a:t>a. Capital Again</a:t>
            </a:r>
          </a:p>
          <a:p>
            <a:pPr lvl="0">
              <a:buNone/>
              <a:defRPr/>
            </a:pPr>
            <a:r>
              <a:rPr lang="en-US" dirty="0" err="1" smtClean="0"/>
              <a:t>Harga</a:t>
            </a:r>
            <a:r>
              <a:rPr lang="en-US" dirty="0" smtClean="0"/>
              <a:t> </a:t>
            </a:r>
            <a:r>
              <a:rPr lang="en-US" dirty="0" err="1" smtClean="0"/>
              <a:t>jual</a:t>
            </a:r>
            <a:r>
              <a:rPr lang="en-US" dirty="0" smtClean="0"/>
              <a:t> : 1000 . @</a:t>
            </a:r>
            <a:r>
              <a:rPr lang="en-US" dirty="0" err="1" smtClean="0"/>
              <a:t>Rp</a:t>
            </a:r>
            <a:r>
              <a:rPr lang="en-US" dirty="0" smtClean="0"/>
              <a:t>. 11.000 = </a:t>
            </a:r>
            <a:r>
              <a:rPr lang="en-US" dirty="0" err="1" smtClean="0"/>
              <a:t>Rp</a:t>
            </a:r>
            <a:r>
              <a:rPr lang="en-US" dirty="0" smtClean="0"/>
              <a:t>. 11 </a:t>
            </a:r>
            <a:r>
              <a:rPr lang="en-US" dirty="0" err="1" smtClean="0"/>
              <a:t>juta</a:t>
            </a:r>
            <a:endParaRPr lang="en-US" dirty="0" smtClean="0"/>
          </a:p>
          <a:p>
            <a:pPr lvl="0">
              <a:buNone/>
              <a:defRPr/>
            </a:pPr>
            <a:r>
              <a:rPr lang="en-US" dirty="0" err="1" smtClean="0"/>
              <a:t>Rp</a:t>
            </a:r>
            <a:r>
              <a:rPr lang="en-US" dirty="0" smtClean="0"/>
              <a:t>. 11 </a:t>
            </a:r>
            <a:r>
              <a:rPr lang="en-US" dirty="0" err="1" smtClean="0"/>
              <a:t>juta</a:t>
            </a:r>
            <a:r>
              <a:rPr lang="en-US" dirty="0" smtClean="0"/>
              <a:t> – </a:t>
            </a:r>
            <a:r>
              <a:rPr lang="en-US" dirty="0" err="1" smtClean="0"/>
              <a:t>Rp</a:t>
            </a:r>
            <a:r>
              <a:rPr lang="en-US" dirty="0" smtClean="0"/>
              <a:t>. 10 </a:t>
            </a:r>
            <a:r>
              <a:rPr lang="en-US" dirty="0" err="1" smtClean="0"/>
              <a:t>juta</a:t>
            </a:r>
            <a:r>
              <a:rPr lang="en-US" dirty="0" smtClean="0"/>
              <a:t> = </a:t>
            </a:r>
            <a:r>
              <a:rPr lang="en-US" dirty="0" err="1" smtClean="0"/>
              <a:t>Rp</a:t>
            </a:r>
            <a:r>
              <a:rPr lang="en-US" dirty="0" smtClean="0"/>
              <a:t>. 1 </a:t>
            </a:r>
            <a:r>
              <a:rPr lang="en-US" dirty="0" err="1" smtClean="0"/>
              <a:t>juta</a:t>
            </a:r>
            <a:r>
              <a:rPr lang="en-US" dirty="0" smtClean="0"/>
              <a:t> (Capital again)</a:t>
            </a:r>
          </a:p>
          <a:p>
            <a:pPr lvl="0">
              <a:buNone/>
              <a:defRPr/>
            </a:pPr>
            <a:r>
              <a:rPr lang="en-US" b="1" u="sng" dirty="0" smtClean="0"/>
              <a:t>b. Capital Loss</a:t>
            </a:r>
          </a:p>
          <a:p>
            <a:pPr lvl="0">
              <a:buNone/>
              <a:defRPr/>
            </a:pPr>
            <a:r>
              <a:rPr lang="en-US" dirty="0" err="1" smtClean="0"/>
              <a:t>Harga</a:t>
            </a:r>
            <a:r>
              <a:rPr lang="en-US" dirty="0" smtClean="0"/>
              <a:t> </a:t>
            </a:r>
            <a:r>
              <a:rPr lang="en-US" dirty="0" err="1" smtClean="0"/>
              <a:t>jual</a:t>
            </a:r>
            <a:r>
              <a:rPr lang="en-US" dirty="0" smtClean="0"/>
              <a:t> ; 1000 . @</a:t>
            </a:r>
            <a:r>
              <a:rPr lang="en-US" dirty="0" err="1" smtClean="0"/>
              <a:t>Rp</a:t>
            </a:r>
            <a:r>
              <a:rPr lang="en-US" dirty="0" smtClean="0"/>
              <a:t>. 9.000 = </a:t>
            </a:r>
            <a:r>
              <a:rPr lang="en-US" dirty="0" err="1" smtClean="0"/>
              <a:t>Rp</a:t>
            </a:r>
            <a:r>
              <a:rPr lang="en-US" dirty="0" smtClean="0"/>
              <a:t>. 9 </a:t>
            </a:r>
            <a:r>
              <a:rPr lang="en-US" dirty="0" err="1" smtClean="0"/>
              <a:t>juta</a:t>
            </a:r>
            <a:endParaRPr lang="en-US" dirty="0" smtClean="0"/>
          </a:p>
          <a:p>
            <a:pPr lvl="0">
              <a:buNone/>
              <a:defRPr/>
            </a:pPr>
            <a:r>
              <a:rPr lang="en-US" dirty="0" err="1" smtClean="0"/>
              <a:t>Harga</a:t>
            </a:r>
            <a:r>
              <a:rPr lang="en-US" dirty="0" smtClean="0"/>
              <a:t> </a:t>
            </a:r>
            <a:r>
              <a:rPr lang="en-US" dirty="0" err="1" smtClean="0"/>
              <a:t>jual</a:t>
            </a:r>
            <a:r>
              <a:rPr lang="en-US" dirty="0" smtClean="0"/>
              <a:t> – </a:t>
            </a:r>
            <a:r>
              <a:rPr lang="en-US" dirty="0" err="1" smtClean="0"/>
              <a:t>Harga</a:t>
            </a:r>
            <a:r>
              <a:rPr lang="en-US" dirty="0" smtClean="0"/>
              <a:t> </a:t>
            </a:r>
            <a:r>
              <a:rPr lang="en-US" dirty="0" err="1" smtClean="0"/>
              <a:t>beli</a:t>
            </a:r>
            <a:r>
              <a:rPr lang="en-US" dirty="0" smtClean="0"/>
              <a:t> </a:t>
            </a:r>
          </a:p>
          <a:p>
            <a:pPr lvl="0">
              <a:buNone/>
              <a:defRPr/>
            </a:pPr>
            <a:r>
              <a:rPr lang="en-US" dirty="0" err="1" smtClean="0"/>
              <a:t>Rp</a:t>
            </a:r>
            <a:r>
              <a:rPr lang="en-US" dirty="0" smtClean="0"/>
              <a:t>. 9 </a:t>
            </a:r>
            <a:r>
              <a:rPr lang="en-US" dirty="0" err="1" smtClean="0"/>
              <a:t>juta</a:t>
            </a:r>
            <a:r>
              <a:rPr lang="en-US" dirty="0" smtClean="0"/>
              <a:t> – </a:t>
            </a:r>
            <a:r>
              <a:rPr lang="en-US" dirty="0" err="1" smtClean="0"/>
              <a:t>Rp</a:t>
            </a:r>
            <a:r>
              <a:rPr lang="en-US" dirty="0" smtClean="0"/>
              <a:t>. 10 </a:t>
            </a:r>
            <a:r>
              <a:rPr lang="en-US" dirty="0" err="1" smtClean="0"/>
              <a:t>juta</a:t>
            </a:r>
            <a:r>
              <a:rPr lang="en-US" dirty="0" smtClean="0"/>
              <a:t> = -</a:t>
            </a:r>
            <a:r>
              <a:rPr lang="en-US" dirty="0" err="1" smtClean="0"/>
              <a:t>Rp</a:t>
            </a:r>
            <a:r>
              <a:rPr lang="en-US" dirty="0" smtClean="0"/>
              <a:t>. 1 </a:t>
            </a:r>
            <a:r>
              <a:rPr lang="en-US" dirty="0" err="1" smtClean="0"/>
              <a:t>juta</a:t>
            </a:r>
            <a:endParaRPr lang="en-US" dirty="0" smtClean="0"/>
          </a:p>
          <a:p>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125</a:t>
            </a:fld>
            <a:endParaRPr lang="en-US"/>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596646" lvl="0" indent="-514350">
              <a:buNone/>
              <a:defRPr/>
            </a:pPr>
            <a:r>
              <a:rPr lang="en-US" sz="1800" dirty="0" smtClean="0"/>
              <a:t>9.	</a:t>
            </a:r>
            <a:r>
              <a:rPr lang="en-US" sz="1800" dirty="0" err="1" smtClean="0"/>
              <a:t>Istilah</a:t>
            </a:r>
            <a:r>
              <a:rPr lang="en-US" sz="1800" dirty="0" smtClean="0"/>
              <a:t> – </a:t>
            </a:r>
            <a:r>
              <a:rPr lang="en-US" sz="1800" dirty="0" err="1" smtClean="0"/>
              <a:t>istilah</a:t>
            </a:r>
            <a:r>
              <a:rPr lang="en-US" sz="1800" dirty="0" smtClean="0"/>
              <a:t> </a:t>
            </a:r>
            <a:r>
              <a:rPr lang="en-US" sz="1800" dirty="0" err="1" smtClean="0"/>
              <a:t>dalam</a:t>
            </a:r>
            <a:r>
              <a:rPr lang="en-US" sz="1800" dirty="0" smtClean="0"/>
              <a:t> </a:t>
            </a:r>
            <a:r>
              <a:rPr lang="en-US" sz="1800" dirty="0" err="1" smtClean="0"/>
              <a:t>manajemen</a:t>
            </a:r>
            <a:r>
              <a:rPr lang="en-US" sz="1800" dirty="0" smtClean="0"/>
              <a:t> </a:t>
            </a:r>
            <a:r>
              <a:rPr lang="en-US" sz="1800" dirty="0" err="1" smtClean="0"/>
              <a:t>keuangan</a:t>
            </a:r>
            <a:endParaRPr lang="en-US" sz="1800" dirty="0" smtClean="0"/>
          </a:p>
          <a:p>
            <a:pPr marL="1053846" lvl="1" indent="-514350">
              <a:spcBef>
                <a:spcPts val="600"/>
              </a:spcBef>
              <a:buClr>
                <a:schemeClr val="accent1"/>
              </a:buClr>
              <a:buSzPct val="80000"/>
              <a:buFont typeface="+mj-lt"/>
              <a:buAutoNum type="arabicPeriod"/>
            </a:pPr>
            <a:r>
              <a:rPr lang="en-US" sz="1800" dirty="0" smtClean="0"/>
              <a:t>Profit 	X   loss</a:t>
            </a:r>
          </a:p>
          <a:p>
            <a:pPr marL="1053846" lvl="1" indent="-514350">
              <a:spcBef>
                <a:spcPts val="600"/>
              </a:spcBef>
              <a:buClr>
                <a:schemeClr val="accent1"/>
              </a:buClr>
              <a:buSzPct val="80000"/>
              <a:buFont typeface="+mj-lt"/>
              <a:buAutoNum type="arabicPeriod"/>
            </a:pPr>
            <a:r>
              <a:rPr lang="en-US" sz="1800" dirty="0" smtClean="0"/>
              <a:t>Revenue   X   expenses</a:t>
            </a:r>
          </a:p>
          <a:p>
            <a:pPr marL="1053846" lvl="1" indent="-514350">
              <a:spcBef>
                <a:spcPts val="600"/>
              </a:spcBef>
              <a:buClr>
                <a:schemeClr val="accent1"/>
              </a:buClr>
              <a:buSzPct val="80000"/>
              <a:buFont typeface="+mj-lt"/>
              <a:buAutoNum type="arabicPeriod"/>
            </a:pPr>
            <a:r>
              <a:rPr lang="en-US" sz="1800" dirty="0" smtClean="0"/>
              <a:t>Gain 	X   loss</a:t>
            </a:r>
          </a:p>
          <a:p>
            <a:pPr marL="1053846" lvl="1" indent="-514350">
              <a:spcBef>
                <a:spcPts val="600"/>
              </a:spcBef>
              <a:buClr>
                <a:schemeClr val="accent1"/>
              </a:buClr>
              <a:buSzPct val="80000"/>
              <a:buFont typeface="+mj-lt"/>
              <a:buAutoNum type="arabicPeriod"/>
            </a:pPr>
            <a:r>
              <a:rPr lang="en-US" sz="1800" dirty="0" smtClean="0"/>
              <a:t>Benefit	X   cost</a:t>
            </a:r>
          </a:p>
          <a:p>
            <a:pPr marL="1053846" lvl="1" indent="-514350">
              <a:spcBef>
                <a:spcPts val="600"/>
              </a:spcBef>
              <a:buClr>
                <a:schemeClr val="accent1"/>
              </a:buClr>
              <a:buSzPct val="80000"/>
              <a:buFont typeface="+mj-lt"/>
              <a:buAutoNum type="arabicPeriod"/>
            </a:pPr>
            <a:r>
              <a:rPr lang="en-US" sz="1800" dirty="0" smtClean="0"/>
              <a:t>Surplus 	X   deficit</a:t>
            </a:r>
          </a:p>
          <a:p>
            <a:pPr marL="1053846" lvl="1" indent="-514350">
              <a:spcBef>
                <a:spcPts val="600"/>
              </a:spcBef>
              <a:buClr>
                <a:schemeClr val="accent1"/>
              </a:buClr>
              <a:buSzPct val="80000"/>
              <a:buFont typeface="+mj-lt"/>
              <a:buAutoNum type="arabicPeriod"/>
            </a:pPr>
            <a:r>
              <a:rPr lang="en-US" sz="1800" dirty="0" smtClean="0"/>
              <a:t>Income	X   expenditure</a:t>
            </a:r>
          </a:p>
          <a:p>
            <a:pPr marL="1053846" lvl="1" indent="-514350">
              <a:spcBef>
                <a:spcPts val="600"/>
              </a:spcBef>
              <a:buClr>
                <a:schemeClr val="accent1"/>
              </a:buClr>
              <a:buSzPct val="80000"/>
            </a:pPr>
            <a:endParaRPr lang="en-US" sz="1800" dirty="0" smtClean="0"/>
          </a:p>
          <a:p>
            <a:pPr marL="596646" lvl="0" indent="-514350">
              <a:defRPr/>
            </a:pPr>
            <a:r>
              <a:rPr lang="en-US" sz="1800" dirty="0" err="1" smtClean="0"/>
              <a:t>Nama</a:t>
            </a:r>
            <a:r>
              <a:rPr lang="en-US" sz="1800" dirty="0" smtClean="0"/>
              <a:t> – </a:t>
            </a:r>
            <a:r>
              <a:rPr lang="en-US" sz="1800" dirty="0" err="1" smtClean="0"/>
              <a:t>nama</a:t>
            </a:r>
            <a:r>
              <a:rPr lang="en-US" sz="1800" dirty="0" smtClean="0"/>
              <a:t> </a:t>
            </a:r>
            <a:r>
              <a:rPr lang="en-US" sz="1800" dirty="0" err="1" smtClean="0"/>
              <a:t>perusahaan</a:t>
            </a:r>
            <a:endParaRPr lang="en-US" sz="1800" dirty="0" smtClean="0"/>
          </a:p>
          <a:p>
            <a:pPr marL="1053846" lvl="1" indent="-514350">
              <a:spcBef>
                <a:spcPts val="600"/>
              </a:spcBef>
              <a:buClr>
                <a:schemeClr val="accent1"/>
              </a:buClr>
              <a:buSzPct val="80000"/>
              <a:buFont typeface="+mj-lt"/>
              <a:buAutoNum type="arabicPeriod"/>
            </a:pPr>
            <a:r>
              <a:rPr lang="en-US" sz="1800" dirty="0" smtClean="0"/>
              <a:t>Enterprise</a:t>
            </a:r>
          </a:p>
          <a:p>
            <a:pPr marL="1053846" lvl="1" indent="-514350">
              <a:spcBef>
                <a:spcPts val="600"/>
              </a:spcBef>
              <a:buClr>
                <a:schemeClr val="accent1"/>
              </a:buClr>
              <a:buSzPct val="80000"/>
              <a:buFont typeface="+mj-lt"/>
              <a:buAutoNum type="arabicPeriod"/>
            </a:pPr>
            <a:r>
              <a:rPr lang="en-US" sz="1800" dirty="0" smtClean="0"/>
              <a:t>Company</a:t>
            </a:r>
          </a:p>
          <a:p>
            <a:pPr marL="1053846" lvl="1" indent="-514350">
              <a:spcBef>
                <a:spcPts val="600"/>
              </a:spcBef>
              <a:buClr>
                <a:schemeClr val="accent1"/>
              </a:buClr>
              <a:buSzPct val="80000"/>
              <a:buFont typeface="+mj-lt"/>
              <a:buAutoNum type="arabicPeriod"/>
            </a:pPr>
            <a:r>
              <a:rPr lang="en-US" sz="1800" dirty="0" smtClean="0"/>
              <a:t>Corporation</a:t>
            </a:r>
          </a:p>
          <a:p>
            <a:pPr marL="1053846" lvl="1" indent="-514350">
              <a:spcBef>
                <a:spcPts val="600"/>
              </a:spcBef>
              <a:buClr>
                <a:schemeClr val="accent1"/>
              </a:buClr>
              <a:buSzPct val="80000"/>
              <a:buFont typeface="+mj-lt"/>
              <a:buAutoNum type="arabicPeriod"/>
            </a:pPr>
            <a:r>
              <a:rPr lang="en-US" sz="1800" dirty="0" smtClean="0"/>
              <a:t>Business</a:t>
            </a:r>
          </a:p>
          <a:p>
            <a:pPr marL="1053846" lvl="1" indent="-514350">
              <a:spcBef>
                <a:spcPts val="600"/>
              </a:spcBef>
              <a:buClr>
                <a:schemeClr val="accent1"/>
              </a:buClr>
              <a:buSzPct val="80000"/>
              <a:buFont typeface="+mj-lt"/>
              <a:buAutoNum type="arabicPeriod"/>
            </a:pPr>
            <a:r>
              <a:rPr lang="en-US" sz="1800" dirty="0" smtClean="0"/>
              <a:t>Agency</a:t>
            </a:r>
          </a:p>
          <a:p>
            <a:endParaRPr lang="en-US" sz="1500" dirty="0" smtClean="0"/>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126</a:t>
            </a:fld>
            <a:endParaRPr lang="en-US"/>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295400" y="533400"/>
            <a:ext cx="3797808" cy="5654040"/>
          </a:xfrm>
        </p:spPr>
        <p:txBody>
          <a:bodyPr>
            <a:normAutofit lnSpcReduction="10000"/>
          </a:bodyPr>
          <a:lstStyle/>
          <a:p>
            <a:pPr>
              <a:buNone/>
            </a:pPr>
            <a:r>
              <a:rPr lang="en-US" dirty="0" err="1" smtClean="0"/>
              <a:t>Beberapa</a:t>
            </a:r>
            <a:r>
              <a:rPr lang="en-US" dirty="0" smtClean="0"/>
              <a:t> </a:t>
            </a:r>
            <a:r>
              <a:rPr lang="en-US" dirty="0" err="1" smtClean="0"/>
              <a:t>istilah</a:t>
            </a:r>
            <a:r>
              <a:rPr lang="en-US" dirty="0" smtClean="0"/>
              <a:t> Rate :</a:t>
            </a:r>
          </a:p>
          <a:p>
            <a:pPr marL="596646" indent="-514350">
              <a:buAutoNum type="arabicPeriod"/>
            </a:pPr>
            <a:r>
              <a:rPr lang="en-US" dirty="0" smtClean="0"/>
              <a:t>Rate on return (ROR)</a:t>
            </a:r>
          </a:p>
          <a:p>
            <a:pPr marL="596646" indent="-514350">
              <a:buAutoNum type="arabicPeriod"/>
            </a:pPr>
            <a:r>
              <a:rPr lang="en-US" dirty="0" smtClean="0"/>
              <a:t>Rate on Equity (ROE)</a:t>
            </a:r>
          </a:p>
          <a:p>
            <a:pPr marL="596646" indent="-514350">
              <a:buAutoNum type="arabicPeriod"/>
            </a:pPr>
            <a:r>
              <a:rPr lang="en-US" dirty="0" smtClean="0"/>
              <a:t>Rate on Investment (ROI)</a:t>
            </a:r>
          </a:p>
          <a:p>
            <a:pPr marL="596646" indent="-514350">
              <a:buAutoNum type="arabicPeriod"/>
            </a:pPr>
            <a:r>
              <a:rPr lang="en-US" dirty="0" smtClean="0"/>
              <a:t>Rate on Assets (ROA)</a:t>
            </a:r>
          </a:p>
          <a:p>
            <a:pPr marL="596646" indent="-514350">
              <a:buAutoNum type="arabicPeriod"/>
            </a:pPr>
            <a:r>
              <a:rPr lang="en-US" dirty="0" smtClean="0"/>
              <a:t>Rate of Profit (ROP)</a:t>
            </a:r>
          </a:p>
          <a:p>
            <a:pPr marL="596646" indent="-514350">
              <a:buAutoNum type="arabicPeriod"/>
            </a:pPr>
            <a:r>
              <a:rPr lang="en-US" dirty="0" smtClean="0"/>
              <a:t>Rate of Interest (ROI)</a:t>
            </a:r>
            <a:endParaRPr lang="en-US" dirty="0"/>
          </a:p>
        </p:txBody>
      </p:sp>
      <p:sp>
        <p:nvSpPr>
          <p:cNvPr id="5" name="Slide Number Placeholder 4"/>
          <p:cNvSpPr>
            <a:spLocks noGrp="1"/>
          </p:cNvSpPr>
          <p:nvPr>
            <p:ph type="sldNum" sz="quarter" idx="12"/>
          </p:nvPr>
        </p:nvSpPr>
        <p:spPr/>
        <p:txBody>
          <a:bodyPr/>
          <a:lstStyle/>
          <a:p>
            <a:fld id="{3F20941A-713C-429C-BAFF-469BDD0C5BC4}" type="slidenum">
              <a:rPr lang="en-US" smtClean="0"/>
              <a:pPr/>
              <a:t>127</a:t>
            </a:fld>
            <a:endParaRPr lang="en-US"/>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2771" name="Rectangle 3"/>
          <p:cNvSpPr>
            <a:spLocks noChangeArrowheads="1"/>
          </p:cNvSpPr>
          <p:nvPr/>
        </p:nvSpPr>
        <p:spPr bwMode="auto">
          <a:xfrm>
            <a:off x="2" y="8286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2773" name="Rectangle 5"/>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2774" name="Rectangle 6"/>
          <p:cNvSpPr>
            <a:spLocks noChangeArrowheads="1"/>
          </p:cNvSpPr>
          <p:nvPr/>
        </p:nvSpPr>
        <p:spPr bwMode="auto">
          <a:xfrm>
            <a:off x="2" y="85724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2776" name="Rectangle 8"/>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2777" name="Rectangle 9"/>
          <p:cNvSpPr>
            <a:spLocks noChangeArrowheads="1"/>
          </p:cNvSpPr>
          <p:nvPr/>
        </p:nvSpPr>
        <p:spPr bwMode="auto">
          <a:xfrm>
            <a:off x="2" y="8382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2779" name="Rectangle 11"/>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2780" name="Rectangle 12"/>
          <p:cNvSpPr>
            <a:spLocks noChangeArrowheads="1"/>
          </p:cNvSpPr>
          <p:nvPr/>
        </p:nvSpPr>
        <p:spPr bwMode="auto">
          <a:xfrm>
            <a:off x="2" y="8667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2782" name="Rectangle 14"/>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2783" name="Rectangle 15"/>
          <p:cNvSpPr>
            <a:spLocks noChangeArrowheads="1"/>
          </p:cNvSpPr>
          <p:nvPr/>
        </p:nvSpPr>
        <p:spPr bwMode="auto">
          <a:xfrm>
            <a:off x="2" y="8667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2785" name="Rectangle 17"/>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2786" name="Rectangle 18"/>
          <p:cNvSpPr>
            <a:spLocks noChangeArrowheads="1"/>
          </p:cNvSpPr>
          <p:nvPr/>
        </p:nvSpPr>
        <p:spPr bwMode="auto">
          <a:xfrm>
            <a:off x="2" y="8667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23" name="TextBox 22"/>
          <p:cNvSpPr txBox="1"/>
          <p:nvPr/>
        </p:nvSpPr>
        <p:spPr>
          <a:xfrm>
            <a:off x="1447800" y="457200"/>
            <a:ext cx="7467600" cy="3693319"/>
          </a:xfrm>
          <a:prstGeom prst="rect">
            <a:avLst/>
          </a:prstGeom>
          <a:noFill/>
        </p:spPr>
        <p:txBody>
          <a:bodyPr wrap="square" rtlCol="0">
            <a:spAutoFit/>
          </a:bodyPr>
          <a:lstStyle/>
          <a:p>
            <a:pPr algn="ctr"/>
            <a:r>
              <a:rPr lang="en-US" sz="2000" dirty="0" smtClean="0"/>
              <a:t>PT.  XYZ</a:t>
            </a:r>
          </a:p>
          <a:p>
            <a:pPr algn="ctr"/>
            <a:r>
              <a:rPr lang="en-US" sz="2000" dirty="0" err="1" smtClean="0"/>
              <a:t>Neraca</a:t>
            </a:r>
            <a:r>
              <a:rPr lang="en-US" sz="2000" dirty="0" smtClean="0"/>
              <a:t>, 31-12-2010</a:t>
            </a:r>
          </a:p>
          <a:p>
            <a:pPr>
              <a:lnSpc>
                <a:spcPct val="150000"/>
              </a:lnSpc>
            </a:pPr>
            <a:r>
              <a:rPr lang="en-US" sz="2000" dirty="0" smtClean="0"/>
              <a:t>	</a:t>
            </a:r>
            <a:r>
              <a:rPr lang="en-US" sz="2000" dirty="0" err="1" smtClean="0"/>
              <a:t>Aktiva</a:t>
            </a:r>
            <a:r>
              <a:rPr lang="en-US" sz="2000" dirty="0" smtClean="0"/>
              <a:t>				         </a:t>
            </a:r>
            <a:r>
              <a:rPr lang="en-US" sz="2000" dirty="0" err="1" smtClean="0"/>
              <a:t>Pasiva</a:t>
            </a:r>
            <a:endParaRPr lang="en-US" sz="2000" dirty="0" smtClean="0"/>
          </a:p>
          <a:p>
            <a:pPr>
              <a:lnSpc>
                <a:spcPct val="150000"/>
              </a:lnSpc>
            </a:pPr>
            <a:r>
              <a:rPr lang="en-US" sz="2000" dirty="0" err="1" smtClean="0"/>
              <a:t>Aktiva</a:t>
            </a:r>
            <a:r>
              <a:rPr lang="en-US" sz="2000" dirty="0" smtClean="0"/>
              <a:t> </a:t>
            </a:r>
            <a:r>
              <a:rPr lang="en-US" sz="2000" dirty="0" err="1" smtClean="0"/>
              <a:t>lancar</a:t>
            </a:r>
            <a:r>
              <a:rPr lang="en-US" sz="2000" dirty="0" smtClean="0"/>
              <a:t> = 1.500.000	</a:t>
            </a:r>
            <a:r>
              <a:rPr lang="id-ID" sz="2000" dirty="0" smtClean="0"/>
              <a:t>          </a:t>
            </a:r>
            <a:r>
              <a:rPr lang="en-US" sz="2000" dirty="0" smtClean="0"/>
              <a:t> </a:t>
            </a:r>
            <a:r>
              <a:rPr lang="en-US" sz="2000" dirty="0" err="1" smtClean="0"/>
              <a:t>Utang</a:t>
            </a:r>
            <a:r>
              <a:rPr lang="en-US" sz="2000" dirty="0" smtClean="0"/>
              <a:t> </a:t>
            </a:r>
            <a:r>
              <a:rPr lang="en-US" sz="2000" dirty="0" err="1" smtClean="0"/>
              <a:t>jangka</a:t>
            </a:r>
            <a:r>
              <a:rPr lang="en-US" sz="2000" dirty="0" smtClean="0"/>
              <a:t> </a:t>
            </a:r>
            <a:r>
              <a:rPr lang="en-US" sz="2000" dirty="0" err="1" smtClean="0"/>
              <a:t>pendek</a:t>
            </a:r>
            <a:r>
              <a:rPr lang="en-US" sz="2000" dirty="0" smtClean="0"/>
              <a:t> = 500.000</a:t>
            </a:r>
          </a:p>
          <a:p>
            <a:pPr>
              <a:lnSpc>
                <a:spcPct val="150000"/>
              </a:lnSpc>
            </a:pPr>
            <a:r>
              <a:rPr lang="en-US" sz="2000" dirty="0" err="1" smtClean="0"/>
              <a:t>Ak</a:t>
            </a:r>
            <a:r>
              <a:rPr lang="id-ID" sz="2000" dirty="0" smtClean="0"/>
              <a:t>tiva </a:t>
            </a:r>
            <a:r>
              <a:rPr lang="en-US" sz="2000" dirty="0" err="1" smtClean="0"/>
              <a:t>Tetap</a:t>
            </a:r>
            <a:r>
              <a:rPr lang="id-ID" sz="2000" dirty="0" smtClean="0"/>
              <a:t> </a:t>
            </a:r>
            <a:r>
              <a:rPr lang="en-US" sz="2000" dirty="0" smtClean="0"/>
              <a:t> = 2.000.000	</a:t>
            </a:r>
            <a:r>
              <a:rPr lang="id-ID" sz="2000" dirty="0" smtClean="0"/>
              <a:t>           </a:t>
            </a:r>
            <a:r>
              <a:rPr lang="en-US" sz="2000" dirty="0" err="1" smtClean="0"/>
              <a:t>Utang</a:t>
            </a:r>
            <a:r>
              <a:rPr lang="en-US" sz="2000" dirty="0" smtClean="0"/>
              <a:t> </a:t>
            </a:r>
            <a:r>
              <a:rPr lang="en-US" sz="2000" dirty="0" err="1" smtClean="0"/>
              <a:t>jangka</a:t>
            </a:r>
            <a:r>
              <a:rPr lang="en-US" sz="2000" dirty="0" smtClean="0"/>
              <a:t> </a:t>
            </a:r>
            <a:r>
              <a:rPr lang="en-US" sz="2000" dirty="0" err="1" smtClean="0"/>
              <a:t>panjang</a:t>
            </a:r>
            <a:r>
              <a:rPr lang="en-US" sz="2000" dirty="0" smtClean="0"/>
              <a:t> = 1.000.00</a:t>
            </a:r>
          </a:p>
          <a:p>
            <a:pPr>
              <a:lnSpc>
                <a:spcPct val="150000"/>
              </a:lnSpc>
            </a:pPr>
            <a:r>
              <a:rPr lang="en-US" sz="2000" dirty="0" smtClean="0"/>
              <a:t>			</a:t>
            </a:r>
            <a:r>
              <a:rPr lang="id-ID" sz="2000" dirty="0" smtClean="0"/>
              <a:t>           </a:t>
            </a:r>
            <a:r>
              <a:rPr lang="en-US" sz="2000" dirty="0" smtClean="0"/>
              <a:t>Modal </a:t>
            </a:r>
            <a:r>
              <a:rPr lang="en-US" sz="2000" dirty="0" err="1" smtClean="0"/>
              <a:t>sendiri</a:t>
            </a:r>
            <a:r>
              <a:rPr lang="en-US" sz="2000" dirty="0" smtClean="0"/>
              <a:t>	   = 2.000.000</a:t>
            </a:r>
          </a:p>
          <a:p>
            <a:pPr algn="ctr"/>
            <a:endParaRPr lang="en-US" sz="2000" dirty="0" smtClean="0"/>
          </a:p>
          <a:p>
            <a:pPr algn="ctr"/>
            <a:endParaRPr lang="en-US" dirty="0" smtClean="0"/>
          </a:p>
          <a:p>
            <a:pPr algn="ctr"/>
            <a:endParaRPr lang="en-US" dirty="0" smtClean="0"/>
          </a:p>
          <a:p>
            <a:endParaRPr lang="en-US" dirty="0"/>
          </a:p>
        </p:txBody>
      </p:sp>
      <p:cxnSp>
        <p:nvCxnSpPr>
          <p:cNvPr id="25" name="Straight Connector 24"/>
          <p:cNvCxnSpPr/>
          <p:nvPr/>
        </p:nvCxnSpPr>
        <p:spPr>
          <a:xfrm>
            <a:off x="1447800" y="1143000"/>
            <a:ext cx="746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a:off x="3923506" y="2019300"/>
            <a:ext cx="1753394" cy="794"/>
          </a:xfrm>
          <a:prstGeom prst="line">
            <a:avLst/>
          </a:prstGeom>
        </p:spPr>
        <p:style>
          <a:lnRef idx="1">
            <a:schemeClr val="accent1"/>
          </a:lnRef>
          <a:fillRef idx="0">
            <a:schemeClr val="accent1"/>
          </a:fillRef>
          <a:effectRef idx="0">
            <a:schemeClr val="accent1"/>
          </a:effectRef>
          <a:fontRef idx="minor">
            <a:schemeClr val="tx1"/>
          </a:fontRef>
        </p:style>
      </p:cxnSp>
      <p:sp>
        <p:nvSpPr>
          <p:cNvPr id="26" name="Slide Number Placeholder 25"/>
          <p:cNvSpPr>
            <a:spLocks noGrp="1"/>
          </p:cNvSpPr>
          <p:nvPr>
            <p:ph type="sldNum" sz="quarter" idx="12"/>
          </p:nvPr>
        </p:nvSpPr>
        <p:spPr/>
        <p:txBody>
          <a:bodyPr/>
          <a:lstStyle/>
          <a:p>
            <a:fld id="{3F20941A-713C-429C-BAFF-469BDD0C5BC4}" type="slidenum">
              <a:rPr lang="en-US" smtClean="0"/>
              <a:pPr/>
              <a:t>128</a:t>
            </a:fld>
            <a:endParaRPr lang="en-US"/>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Content Placeholder 2"/>
          <p:cNvSpPr>
            <a:spLocks noGrp="1"/>
          </p:cNvSpPr>
          <p:nvPr>
            <p:ph idx="1"/>
          </p:nvPr>
        </p:nvSpPr>
        <p:spPr>
          <a:xfrm>
            <a:off x="250825" y="476250"/>
            <a:ext cx="8569325" cy="5649913"/>
          </a:xfrm>
        </p:spPr>
        <p:txBody>
          <a:bodyPr>
            <a:normAutofit lnSpcReduction="10000"/>
          </a:bodyPr>
          <a:lstStyle/>
          <a:p>
            <a:pPr algn="just" eaLnBrk="1" hangingPunct="1">
              <a:buFont typeface="Arial" charset="0"/>
              <a:buNone/>
            </a:pPr>
            <a:r>
              <a:rPr lang="id-ID" sz="2800" dirty="0" smtClean="0">
                <a:latin typeface="Times New Roman" pitchFamily="18" charset="0"/>
                <a:cs typeface="Times New Roman" pitchFamily="18" charset="0"/>
              </a:rPr>
              <a:t>		Manajer keuangan perlu memperoleh dana dari pasar keuangan atau </a:t>
            </a:r>
            <a:r>
              <a:rPr lang="id-ID" sz="2800" i="1" dirty="0" smtClean="0">
                <a:latin typeface="Times New Roman" pitchFamily="18" charset="0"/>
                <a:cs typeface="Times New Roman" pitchFamily="18" charset="0"/>
              </a:rPr>
              <a:t>financial market </a:t>
            </a:r>
            <a:r>
              <a:rPr lang="id-ID" sz="2800" dirty="0" smtClean="0">
                <a:latin typeface="Times New Roman" pitchFamily="18" charset="0"/>
                <a:cs typeface="Times New Roman" pitchFamily="18" charset="0"/>
              </a:rPr>
              <a:t>(lihat panah1). Pasar keuangan menunjukkan pertemuan antara demand dan supply akan dana. Untuk pertimbangan praktis, dana tersebut kadang dipisahkan menjadi dana jangka pendek (pasarnya disebut sebagai pasar uang atau money market) dan jangka panjang (pasarnya disebut sebagai pasar modal atau capital market). Pasar keuangan tersebut bisa terjadi di sektor formal (dengan lembaga-lembaganya seperti perbankan, asuransi, bursa efek, sewa guna, dan sebagainya), bisa pula di sektor informal ( dengan lembaga-lembaganya seperti arisan, rentenir, ijon, kumpulan simpan pinjam, dan sebagainya).</a:t>
            </a:r>
            <a:endParaRPr lang="id-ID" sz="2800" i="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6248400"/>
          </a:xfrm>
        </p:spPr>
        <p:txBody>
          <a:bodyPr>
            <a:normAutofit/>
          </a:bodyPr>
          <a:lstStyle/>
          <a:p>
            <a:pPr algn="just">
              <a:buNone/>
            </a:pPr>
            <a:r>
              <a:rPr lang="en-US" sz="2800" dirty="0" smtClean="0"/>
              <a:t>	Dari </a:t>
            </a:r>
            <a:r>
              <a:rPr lang="en-US" sz="2800" dirty="0" err="1" smtClean="0"/>
              <a:t>gambar</a:t>
            </a:r>
            <a:r>
              <a:rPr lang="en-US" sz="2800" dirty="0" smtClean="0"/>
              <a:t> </a:t>
            </a:r>
            <a:r>
              <a:rPr lang="en-US" sz="2800" dirty="0" err="1" smtClean="0"/>
              <a:t>tersebut</a:t>
            </a:r>
            <a:r>
              <a:rPr lang="en-US" sz="2800" dirty="0" smtClean="0"/>
              <a:t> </a:t>
            </a:r>
            <a:r>
              <a:rPr lang="en-US" sz="2800" dirty="0" err="1" smtClean="0"/>
              <a:t>bisa</a:t>
            </a:r>
            <a:r>
              <a:rPr lang="en-US" sz="2800" dirty="0" smtClean="0"/>
              <a:t> </a:t>
            </a:r>
            <a:r>
              <a:rPr lang="en-US" sz="2800" dirty="0" err="1" smtClean="0"/>
              <a:t>dijelaskan</a:t>
            </a:r>
            <a:r>
              <a:rPr lang="en-US" sz="2800" dirty="0" smtClean="0"/>
              <a:t> </a:t>
            </a:r>
            <a:r>
              <a:rPr lang="en-US" sz="2800" dirty="0" err="1" smtClean="0"/>
              <a:t>sebagai</a:t>
            </a:r>
            <a:r>
              <a:rPr lang="en-US" sz="2800" dirty="0" smtClean="0"/>
              <a:t> </a:t>
            </a:r>
            <a:r>
              <a:rPr lang="en-US" sz="2800" dirty="0" err="1" smtClean="0"/>
              <a:t>berikut</a:t>
            </a:r>
            <a:r>
              <a:rPr lang="en-US" sz="2800" dirty="0" smtClean="0"/>
              <a:t> : (1) </a:t>
            </a:r>
            <a:r>
              <a:rPr lang="en-US" sz="2800" dirty="0" err="1" smtClean="0"/>
              <a:t>Manajer</a:t>
            </a:r>
            <a:r>
              <a:rPr lang="en-US" sz="2800" dirty="0" smtClean="0"/>
              <a:t> </a:t>
            </a:r>
            <a:r>
              <a:rPr lang="en-US" sz="2800" dirty="0" err="1" smtClean="0"/>
              <a:t>keuangan</a:t>
            </a:r>
            <a:r>
              <a:rPr lang="en-US" sz="2800" dirty="0" smtClean="0"/>
              <a:t> </a:t>
            </a:r>
            <a:r>
              <a:rPr lang="en-US" sz="2800" dirty="0" err="1" smtClean="0"/>
              <a:t>mencari</a:t>
            </a:r>
            <a:r>
              <a:rPr lang="en-US" sz="2800" dirty="0" smtClean="0"/>
              <a:t> </a:t>
            </a:r>
            <a:r>
              <a:rPr lang="en-US" sz="2800" dirty="0" err="1" smtClean="0"/>
              <a:t>sumber</a:t>
            </a:r>
            <a:r>
              <a:rPr lang="en-US" sz="2800" dirty="0" smtClean="0"/>
              <a:t> </a:t>
            </a:r>
            <a:r>
              <a:rPr lang="en-US" sz="2800" dirty="0" err="1" smtClean="0"/>
              <a:t>dana</a:t>
            </a:r>
            <a:r>
              <a:rPr lang="en-US" sz="2800" dirty="0" smtClean="0"/>
              <a:t> </a:t>
            </a:r>
            <a:r>
              <a:rPr lang="en-US" sz="2800" dirty="0" err="1" smtClean="0"/>
              <a:t>dari</a:t>
            </a:r>
            <a:r>
              <a:rPr lang="en-US" sz="2800" dirty="0" smtClean="0"/>
              <a:t> </a:t>
            </a:r>
            <a:r>
              <a:rPr lang="en-US" sz="2800" dirty="0" err="1" smtClean="0"/>
              <a:t>pasar</a:t>
            </a:r>
            <a:r>
              <a:rPr lang="en-US" sz="2800" dirty="0" smtClean="0"/>
              <a:t> </a:t>
            </a:r>
            <a:r>
              <a:rPr lang="en-US" sz="2800" dirty="0" err="1" smtClean="0"/>
              <a:t>keuangan</a:t>
            </a:r>
            <a:r>
              <a:rPr lang="en-US" sz="2800" dirty="0" smtClean="0"/>
              <a:t> (</a:t>
            </a:r>
            <a:r>
              <a:rPr lang="en-US" sz="2800" dirty="0" err="1" smtClean="0"/>
              <a:t>keputusan</a:t>
            </a:r>
            <a:r>
              <a:rPr lang="en-US" sz="2800" dirty="0" smtClean="0"/>
              <a:t> </a:t>
            </a:r>
            <a:r>
              <a:rPr lang="en-US" sz="2800" dirty="0" err="1" smtClean="0"/>
              <a:t>pendanaan</a:t>
            </a:r>
            <a:r>
              <a:rPr lang="en-US" sz="2800" dirty="0" smtClean="0"/>
              <a:t>) </a:t>
            </a:r>
            <a:r>
              <a:rPr lang="en-US" sz="2800" dirty="0" err="1" smtClean="0"/>
              <a:t>dengan</a:t>
            </a:r>
            <a:r>
              <a:rPr lang="en-US" sz="2800" dirty="0" smtClean="0"/>
              <a:t> </a:t>
            </a:r>
            <a:r>
              <a:rPr lang="en-US" sz="2800" dirty="0" err="1" smtClean="0"/>
              <a:t>komposisi</a:t>
            </a:r>
            <a:r>
              <a:rPr lang="en-US" sz="2800" dirty="0" smtClean="0"/>
              <a:t> yang </a:t>
            </a:r>
            <a:r>
              <a:rPr lang="en-US" sz="2800" dirty="0" err="1" smtClean="0"/>
              <a:t>menghasilkan</a:t>
            </a:r>
            <a:r>
              <a:rPr lang="en-US" sz="2800" dirty="0" smtClean="0"/>
              <a:t> </a:t>
            </a:r>
            <a:r>
              <a:rPr lang="en-US" sz="2800" dirty="0" err="1" smtClean="0"/>
              <a:t>biaya</a:t>
            </a:r>
            <a:r>
              <a:rPr lang="en-US" sz="2800" dirty="0" smtClean="0"/>
              <a:t> paling </a:t>
            </a:r>
            <a:r>
              <a:rPr lang="en-US" sz="2800" dirty="0" err="1" smtClean="0"/>
              <a:t>murah</a:t>
            </a:r>
            <a:r>
              <a:rPr lang="en-US" sz="2800" dirty="0" smtClean="0"/>
              <a:t>, </a:t>
            </a:r>
            <a:r>
              <a:rPr lang="en-US" sz="2800" dirty="0" err="1" smtClean="0"/>
              <a:t>baik</a:t>
            </a:r>
            <a:r>
              <a:rPr lang="en-US" sz="2800" dirty="0" smtClean="0"/>
              <a:t> </a:t>
            </a:r>
            <a:r>
              <a:rPr lang="en-US" sz="2800" dirty="0" err="1" smtClean="0"/>
              <a:t>sumber</a:t>
            </a:r>
            <a:r>
              <a:rPr lang="en-US" sz="2800" dirty="0" smtClean="0"/>
              <a:t> </a:t>
            </a:r>
            <a:r>
              <a:rPr lang="en-US" sz="2800" dirty="0" err="1" smtClean="0"/>
              <a:t>dana</a:t>
            </a:r>
            <a:r>
              <a:rPr lang="en-US" sz="2800" dirty="0" smtClean="0"/>
              <a:t> </a:t>
            </a:r>
            <a:r>
              <a:rPr lang="en-US" sz="2800" dirty="0" err="1" smtClean="0"/>
              <a:t>hutang</a:t>
            </a:r>
            <a:r>
              <a:rPr lang="en-US" sz="2800" dirty="0" smtClean="0"/>
              <a:t> </a:t>
            </a:r>
            <a:r>
              <a:rPr lang="en-US" sz="2800" dirty="0" err="1" smtClean="0"/>
              <a:t>maupun</a:t>
            </a:r>
            <a:r>
              <a:rPr lang="en-US" sz="2800" dirty="0" smtClean="0"/>
              <a:t> modal </a:t>
            </a:r>
            <a:r>
              <a:rPr lang="en-US" sz="2800" dirty="0" err="1" smtClean="0"/>
              <a:t>sendiri</a:t>
            </a:r>
            <a:r>
              <a:rPr lang="en-US" sz="2800" dirty="0" smtClean="0"/>
              <a:t>. (2) </a:t>
            </a:r>
            <a:r>
              <a:rPr lang="en-US" sz="2800" dirty="0" err="1" smtClean="0"/>
              <a:t>Setelah</a:t>
            </a:r>
            <a:r>
              <a:rPr lang="en-US" sz="2800" dirty="0" smtClean="0"/>
              <a:t> </a:t>
            </a:r>
            <a:r>
              <a:rPr lang="en-US" sz="2800" dirty="0" err="1" smtClean="0"/>
              <a:t>dana</a:t>
            </a:r>
            <a:r>
              <a:rPr lang="en-US" sz="2800" dirty="0" smtClean="0"/>
              <a:t> </a:t>
            </a:r>
            <a:r>
              <a:rPr lang="en-US" sz="2800" dirty="0" err="1" smtClean="0"/>
              <a:t>didapatkan</a:t>
            </a:r>
            <a:r>
              <a:rPr lang="en-US" sz="2800" dirty="0" smtClean="0"/>
              <a:t>, </a:t>
            </a:r>
            <a:r>
              <a:rPr lang="en-US" sz="2800" dirty="0" err="1" smtClean="0"/>
              <a:t>manajer</a:t>
            </a:r>
            <a:r>
              <a:rPr lang="en-US" sz="2800" dirty="0" smtClean="0"/>
              <a:t> </a:t>
            </a:r>
            <a:r>
              <a:rPr lang="en-US" sz="2800" dirty="0" err="1" smtClean="0"/>
              <a:t>keuangan</a:t>
            </a:r>
            <a:r>
              <a:rPr lang="en-US" sz="2800" dirty="0" smtClean="0"/>
              <a:t> </a:t>
            </a:r>
            <a:r>
              <a:rPr lang="en-US" sz="2800" dirty="0" err="1" smtClean="0"/>
              <a:t>menanamkannya</a:t>
            </a:r>
            <a:r>
              <a:rPr lang="en-US" sz="2800" dirty="0" smtClean="0"/>
              <a:t> </a:t>
            </a:r>
            <a:r>
              <a:rPr lang="en-US" sz="2800" dirty="0" err="1" smtClean="0"/>
              <a:t>ke</a:t>
            </a:r>
            <a:r>
              <a:rPr lang="en-US" sz="2800" dirty="0" smtClean="0"/>
              <a:t> </a:t>
            </a:r>
            <a:r>
              <a:rPr lang="en-US" sz="2800" dirty="0" err="1" smtClean="0"/>
              <a:t>dalam</a:t>
            </a:r>
            <a:r>
              <a:rPr lang="en-US" sz="2800" dirty="0" smtClean="0"/>
              <a:t> </a:t>
            </a:r>
            <a:r>
              <a:rPr lang="en-US" sz="2800" dirty="0" err="1" smtClean="0"/>
              <a:t>operasi</a:t>
            </a:r>
            <a:r>
              <a:rPr lang="en-US" sz="2800" dirty="0" smtClean="0"/>
              <a:t> </a:t>
            </a:r>
            <a:r>
              <a:rPr lang="en-US" sz="2800" dirty="0" err="1" smtClean="0"/>
              <a:t>perusahaan</a:t>
            </a:r>
            <a:r>
              <a:rPr lang="en-US" sz="2800" dirty="0" smtClean="0"/>
              <a:t>, </a:t>
            </a:r>
            <a:r>
              <a:rPr lang="en-US" sz="2800" dirty="0" err="1" smtClean="0"/>
              <a:t>yakni</a:t>
            </a:r>
            <a:r>
              <a:rPr lang="en-US" sz="2800" dirty="0" smtClean="0"/>
              <a:t> </a:t>
            </a:r>
            <a:r>
              <a:rPr lang="en-US" sz="2800" dirty="0" err="1" smtClean="0"/>
              <a:t>untuk</a:t>
            </a:r>
            <a:r>
              <a:rPr lang="en-US" sz="2800" dirty="0" smtClean="0"/>
              <a:t> </a:t>
            </a:r>
            <a:r>
              <a:rPr lang="en-US" sz="2800" dirty="0" err="1" smtClean="0"/>
              <a:t>mebeli</a:t>
            </a:r>
            <a:r>
              <a:rPr lang="en-US" sz="2800" dirty="0" smtClean="0"/>
              <a:t> </a:t>
            </a:r>
            <a:r>
              <a:rPr lang="en-US" sz="2800" dirty="0" err="1" smtClean="0"/>
              <a:t>aktiva</a:t>
            </a:r>
            <a:r>
              <a:rPr lang="en-US" sz="2800" dirty="0" smtClean="0"/>
              <a:t> </a:t>
            </a:r>
            <a:r>
              <a:rPr lang="en-US" sz="2800" dirty="0" err="1" smtClean="0"/>
              <a:t>tetap</a:t>
            </a:r>
            <a:r>
              <a:rPr lang="en-US" sz="2800" dirty="0" smtClean="0"/>
              <a:t> </a:t>
            </a:r>
            <a:r>
              <a:rPr lang="en-US" sz="2800" dirty="0" err="1" smtClean="0"/>
              <a:t>atau</a:t>
            </a:r>
            <a:r>
              <a:rPr lang="en-US" sz="2800" dirty="0" smtClean="0"/>
              <a:t> </a:t>
            </a:r>
            <a:r>
              <a:rPr lang="en-US" sz="2800" dirty="0" err="1" smtClean="0"/>
              <a:t>menambah</a:t>
            </a:r>
            <a:r>
              <a:rPr lang="en-US" sz="2800" dirty="0" smtClean="0"/>
              <a:t> modal </a:t>
            </a:r>
            <a:r>
              <a:rPr lang="en-US" sz="2800" dirty="0" err="1" smtClean="0"/>
              <a:t>kerja</a:t>
            </a:r>
            <a:r>
              <a:rPr lang="en-US" sz="2800" dirty="0" smtClean="0"/>
              <a:t> (</a:t>
            </a:r>
            <a:r>
              <a:rPr lang="en-US" sz="2800" dirty="0" err="1" smtClean="0"/>
              <a:t>keputusan</a:t>
            </a:r>
            <a:r>
              <a:rPr lang="en-US" sz="2800" dirty="0" smtClean="0"/>
              <a:t> </a:t>
            </a:r>
            <a:r>
              <a:rPr lang="en-US" sz="2800" dirty="0" err="1" smtClean="0"/>
              <a:t>investasi</a:t>
            </a:r>
            <a:r>
              <a:rPr lang="en-US" sz="2800" dirty="0" smtClean="0"/>
              <a:t>), agar </a:t>
            </a:r>
            <a:r>
              <a:rPr lang="en-US" sz="2800" dirty="0" err="1" smtClean="0"/>
              <a:t>didapatkan</a:t>
            </a:r>
            <a:r>
              <a:rPr lang="en-US" sz="2800" dirty="0" smtClean="0"/>
              <a:t> </a:t>
            </a:r>
            <a:r>
              <a:rPr lang="en-US" sz="2800" dirty="0" err="1" smtClean="0"/>
              <a:t>keuntungan</a:t>
            </a:r>
            <a:r>
              <a:rPr lang="en-US" sz="2800" dirty="0" smtClean="0"/>
              <a:t> yang optimal. (3)</a:t>
            </a:r>
            <a:endParaRPr lang="en-US" sz="28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13</a:t>
            </a:fld>
            <a:endParaRPr lang="en-US"/>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323850" y="188913"/>
            <a:ext cx="8496300" cy="5937250"/>
          </a:xfrm>
        </p:spPr>
        <p:txBody>
          <a:bodyPr>
            <a:normAutofit lnSpcReduction="10000"/>
          </a:bodyPr>
          <a:lstStyle/>
          <a:p>
            <a:pPr algn="just" eaLnBrk="1" hangingPunct="1">
              <a:buFont typeface="Arial" charset="0"/>
              <a:buNone/>
            </a:pPr>
            <a:r>
              <a:rPr lang="id-ID" sz="2800" smtClean="0">
                <a:latin typeface="Times New Roman" pitchFamily="18" charset="0"/>
                <a:cs typeface="Times New Roman" pitchFamily="18" charset="0"/>
              </a:rPr>
              <a:t>		Pada umumnya ( yaitu organisasi yang bertujuan memperoleh laba), maka manajer keuangan perlu ke pasar keuangan untuk mendapatkan dana, dan tidak terbatas ke pasar modal. Untuk memperoleh dana tersebut ditebitkan aktiva finansial.</a:t>
            </a:r>
          </a:p>
          <a:p>
            <a:pPr algn="just" eaLnBrk="1" hangingPunct="1">
              <a:buFont typeface="Arial" charset="0"/>
              <a:buNone/>
            </a:pPr>
            <a:r>
              <a:rPr lang="id-ID" sz="2800" smtClean="0">
                <a:latin typeface="Times New Roman" pitchFamily="18" charset="0"/>
                <a:cs typeface="Times New Roman" pitchFamily="18" charset="0"/>
              </a:rPr>
              <a:t>		Dana yang diperoleh kemudian diinvestasikan pada berbagai aktiva perusahaan, untuk mendanai kegiatan perusahaan (lihat panah 2). Kalau kegiatan memperoleh dana berarti perusahaan menerbitkan aktiva finansial (yaitu selembar kertas yang mempunyai nilai pasar karena mempunyai hak untuk memperoleh penghasilan, seperti saham dan obligasi), maka kegiatan menanamkan dana mengakibatkan perusahaan memiliki aktiva riil (seperti tanah, mesin, persediaan, merk dagang, patent dan sebagainya).</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395288" y="260350"/>
            <a:ext cx="8291512" cy="5865813"/>
          </a:xfrm>
        </p:spPr>
        <p:txBody>
          <a:bodyPr>
            <a:normAutofit lnSpcReduction="10000"/>
          </a:bodyPr>
          <a:lstStyle/>
          <a:p>
            <a:pPr algn="just" eaLnBrk="1" hangingPunct="1">
              <a:buFont typeface="Arial" charset="0"/>
              <a:buNone/>
            </a:pPr>
            <a:r>
              <a:rPr lang="id-ID" dirty="0" smtClean="0">
                <a:latin typeface="Times New Roman" pitchFamily="18" charset="0"/>
                <a:cs typeface="Times New Roman" pitchFamily="18" charset="0"/>
              </a:rPr>
              <a:t>		Dari kegiatan menanamkan dana (disebut investasi ), perusahaan mengaharapkan untuk memperoleh hasil yang lebih besar dari pengorabannya. Dengan kata lain, diharapkan diperoleh “laba” (anak panah 3). Laba yang diperoleh perlu diputuskan untuk dikembalikan ke pemilik dana (pasar keuangan), yaitu panah 4a, atau diinvestasikan kemabali ke perusahaan (anak panah 4b). Kemungkinan pilihan tidak selalu bebas. Misalnya kalau dana diperoleh dalam bentuk pinjaman, maka pengembalian pinjaman dan bunganya tidak bisa dihindari.</a:t>
            </a: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12. </a:t>
            </a:r>
            <a:r>
              <a:rPr lang="en-US" dirty="0" err="1" smtClean="0"/>
              <a:t>Soal</a:t>
            </a:r>
            <a:r>
              <a:rPr lang="en-US" dirty="0" smtClean="0"/>
              <a:t> UTS </a:t>
            </a:r>
            <a:r>
              <a:rPr lang="en-US" dirty="0" err="1" smtClean="0"/>
              <a:t>pagi</a:t>
            </a:r>
            <a:r>
              <a:rPr lang="en-US" dirty="0" smtClean="0"/>
              <a:t> (13-11-2013)</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3F20941A-713C-429C-BAFF-469BDD0C5BC4}" type="slidenum">
              <a:rPr lang="en-US" smtClean="0"/>
              <a:pPr/>
              <a:t>132</a:t>
            </a:fld>
            <a:endParaRPr lang="en-US"/>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3. </a:t>
            </a:r>
            <a:r>
              <a:rPr lang="en-US" sz="2800" dirty="0" err="1" smtClean="0"/>
              <a:t>Nama</a:t>
            </a:r>
            <a:r>
              <a:rPr lang="en-US" sz="2800" dirty="0" smtClean="0"/>
              <a:t> – </a:t>
            </a:r>
            <a:r>
              <a:rPr lang="en-US" sz="2800" dirty="0" err="1" smtClean="0"/>
              <a:t>nama</a:t>
            </a:r>
            <a:r>
              <a:rPr lang="en-US" sz="2800" dirty="0" smtClean="0"/>
              <a:t> </a:t>
            </a:r>
            <a:r>
              <a:rPr lang="en-US" sz="2800" dirty="0" err="1" smtClean="0"/>
              <a:t>uang</a:t>
            </a:r>
            <a:r>
              <a:rPr lang="en-US" sz="2800" dirty="0" smtClean="0"/>
              <a:t> </a:t>
            </a:r>
            <a:r>
              <a:rPr lang="en-US" sz="2800" dirty="0" err="1" smtClean="0"/>
              <a:t>antara</a:t>
            </a:r>
            <a:r>
              <a:rPr lang="en-US" sz="2800" dirty="0" smtClean="0"/>
              <a:t> lain :</a:t>
            </a:r>
            <a:endParaRPr lang="en-US" sz="2800" dirty="0"/>
          </a:p>
        </p:txBody>
      </p:sp>
      <p:sp>
        <p:nvSpPr>
          <p:cNvPr id="3" name="Content Placeholder 2"/>
          <p:cNvSpPr>
            <a:spLocks noGrp="1"/>
          </p:cNvSpPr>
          <p:nvPr>
            <p:ph idx="1"/>
          </p:nvPr>
        </p:nvSpPr>
        <p:spPr>
          <a:xfrm>
            <a:off x="1435608" y="1219200"/>
            <a:ext cx="7498080" cy="5029200"/>
          </a:xfrm>
        </p:spPr>
        <p:txBody>
          <a:bodyPr>
            <a:normAutofit fontScale="77500" lnSpcReduction="20000"/>
          </a:bodyPr>
          <a:lstStyle/>
          <a:p>
            <a:pPr marL="596646" lvl="0" indent="-514350">
              <a:buNone/>
              <a:defRPr/>
            </a:pPr>
            <a:r>
              <a:rPr lang="en-US" sz="2600" dirty="0" smtClean="0"/>
              <a:t>	</a:t>
            </a:r>
            <a:r>
              <a:rPr lang="en-US" sz="2600" dirty="0" err="1" smtClean="0"/>
              <a:t>Nama-nama</a:t>
            </a:r>
            <a:r>
              <a:rPr lang="en-US" sz="2600" dirty="0" smtClean="0"/>
              <a:t> </a:t>
            </a:r>
            <a:r>
              <a:rPr lang="en-US" sz="2600" dirty="0" err="1" smtClean="0"/>
              <a:t>uang</a:t>
            </a:r>
            <a:r>
              <a:rPr lang="en-US" sz="2600" dirty="0" smtClean="0"/>
              <a:t> </a:t>
            </a:r>
            <a:r>
              <a:rPr lang="en-US" sz="2600" dirty="0" err="1" smtClean="0"/>
              <a:t>antara</a:t>
            </a:r>
            <a:r>
              <a:rPr lang="en-US" sz="2600" dirty="0" smtClean="0"/>
              <a:t> lain:</a:t>
            </a:r>
          </a:p>
          <a:p>
            <a:pPr marL="1053846" lvl="1" indent="-514350">
              <a:spcBef>
                <a:spcPts val="600"/>
              </a:spcBef>
              <a:buClr>
                <a:schemeClr val="accent1"/>
              </a:buClr>
              <a:buSzPct val="80000"/>
              <a:buFont typeface="+mj-lt"/>
              <a:buAutoNum type="arabicPeriod"/>
            </a:pPr>
            <a:r>
              <a:rPr lang="en-US" sz="2600" dirty="0" smtClean="0"/>
              <a:t>Money        	: </a:t>
            </a:r>
            <a:r>
              <a:rPr lang="en-US" sz="2600" dirty="0" err="1" smtClean="0"/>
              <a:t>Uang</a:t>
            </a:r>
            <a:r>
              <a:rPr lang="en-US" sz="2600" dirty="0" smtClean="0"/>
              <a:t> (</a:t>
            </a:r>
            <a:r>
              <a:rPr lang="en-US" sz="2600" dirty="0" err="1" smtClean="0"/>
              <a:t>alat</a:t>
            </a:r>
            <a:r>
              <a:rPr lang="en-US" sz="2600" dirty="0" smtClean="0"/>
              <a:t> </a:t>
            </a:r>
            <a:r>
              <a:rPr lang="en-US" sz="2600" dirty="0" err="1" smtClean="0"/>
              <a:t>tukar</a:t>
            </a:r>
            <a:r>
              <a:rPr lang="en-US" sz="2600" dirty="0" smtClean="0"/>
              <a:t>, money market)</a:t>
            </a:r>
          </a:p>
          <a:p>
            <a:pPr marL="1053846" lvl="1" indent="-514350">
              <a:spcBef>
                <a:spcPts val="600"/>
              </a:spcBef>
              <a:buClr>
                <a:schemeClr val="accent1"/>
              </a:buClr>
              <a:buSzPct val="80000"/>
              <a:buFont typeface="+mj-lt"/>
              <a:buAutoNum type="arabicPeriod"/>
            </a:pPr>
            <a:r>
              <a:rPr lang="en-US" sz="2600" dirty="0" smtClean="0"/>
              <a:t>Cash 	    	: </a:t>
            </a:r>
            <a:r>
              <a:rPr lang="en-US" sz="2600" dirty="0" err="1" smtClean="0"/>
              <a:t>Kas</a:t>
            </a:r>
            <a:r>
              <a:rPr lang="en-US" sz="2600" dirty="0" smtClean="0"/>
              <a:t> (</a:t>
            </a:r>
            <a:r>
              <a:rPr lang="en-US" sz="2600" dirty="0" err="1" smtClean="0"/>
              <a:t>dokumen</a:t>
            </a:r>
            <a:r>
              <a:rPr lang="en-US" sz="2600" dirty="0" smtClean="0"/>
              <a:t> </a:t>
            </a:r>
            <a:r>
              <a:rPr lang="en-US" sz="2600" dirty="0" err="1" smtClean="0"/>
              <a:t>setiap</a:t>
            </a:r>
            <a:r>
              <a:rPr lang="en-US" sz="2600" dirty="0" smtClean="0"/>
              <a:t> </a:t>
            </a:r>
            <a:r>
              <a:rPr lang="en-US" sz="2600" dirty="0" err="1" smtClean="0"/>
              <a:t>saat</a:t>
            </a:r>
            <a:r>
              <a:rPr lang="en-US" sz="2600" dirty="0" smtClean="0"/>
              <a:t> </a:t>
            </a:r>
            <a:r>
              <a:rPr lang="en-US" sz="2600" dirty="0" err="1" smtClean="0"/>
              <a:t>dapat</a:t>
            </a:r>
            <a:r>
              <a:rPr lang="en-US" sz="2600" dirty="0" smtClean="0"/>
              <a:t> </a:t>
            </a:r>
            <a:r>
              <a:rPr lang="en-US" sz="2600" dirty="0" err="1" smtClean="0"/>
              <a:t>diuangkan</a:t>
            </a:r>
            <a:r>
              <a:rPr lang="en-US" sz="2600" dirty="0" smtClean="0"/>
              <a:t>, 			 </a:t>
            </a:r>
            <a:r>
              <a:rPr lang="en-US" sz="2600" dirty="0" err="1" smtClean="0"/>
              <a:t>contoh</a:t>
            </a:r>
            <a:r>
              <a:rPr lang="en-US" sz="2600" dirty="0" smtClean="0"/>
              <a:t>:  </a:t>
            </a:r>
            <a:r>
              <a:rPr lang="en-US" sz="2600" dirty="0" err="1" smtClean="0"/>
              <a:t>uang</a:t>
            </a:r>
            <a:r>
              <a:rPr lang="en-US" sz="2600" dirty="0" smtClean="0"/>
              <a:t> </a:t>
            </a:r>
            <a:r>
              <a:rPr lang="en-US" sz="2600" dirty="0" err="1" smtClean="0"/>
              <a:t>kertas</a:t>
            </a:r>
            <a:r>
              <a:rPr lang="en-US" sz="2600" dirty="0" smtClean="0"/>
              <a:t> </a:t>
            </a:r>
            <a:r>
              <a:rPr lang="en-US" sz="2600" dirty="0" err="1" smtClean="0"/>
              <a:t>dan</a:t>
            </a:r>
            <a:r>
              <a:rPr lang="en-US" sz="2600" dirty="0" smtClean="0"/>
              <a:t> </a:t>
            </a:r>
            <a:r>
              <a:rPr lang="en-US" sz="2600" dirty="0" err="1" smtClean="0"/>
              <a:t>uang</a:t>
            </a:r>
            <a:r>
              <a:rPr lang="en-US" sz="2600" dirty="0" smtClean="0"/>
              <a:t> </a:t>
            </a:r>
            <a:r>
              <a:rPr lang="en-US" sz="2600" dirty="0" err="1" smtClean="0"/>
              <a:t>logam</a:t>
            </a:r>
            <a:r>
              <a:rPr lang="en-US" sz="2600" dirty="0" smtClean="0"/>
              <a:t>)</a:t>
            </a:r>
          </a:p>
          <a:p>
            <a:pPr marL="2882646" lvl="5" indent="-514350">
              <a:spcBef>
                <a:spcPts val="600"/>
              </a:spcBef>
              <a:buClr>
                <a:schemeClr val="accent1"/>
              </a:buClr>
              <a:buSzPct val="80000"/>
              <a:buNone/>
            </a:pPr>
            <a:r>
              <a:rPr lang="en-US" sz="2600" dirty="0" smtClean="0"/>
              <a:t>	- Cash in hand : </a:t>
            </a:r>
            <a:r>
              <a:rPr lang="en-US" sz="2600" dirty="0" err="1" smtClean="0"/>
              <a:t>uang</a:t>
            </a:r>
            <a:r>
              <a:rPr lang="en-US" sz="2600" dirty="0" smtClean="0"/>
              <a:t> </a:t>
            </a:r>
            <a:r>
              <a:rPr lang="en-US" sz="2600" dirty="0" err="1" smtClean="0"/>
              <a:t>kontan</a:t>
            </a:r>
            <a:r>
              <a:rPr lang="en-US" sz="2600" dirty="0" smtClean="0"/>
              <a:t> yang 	</a:t>
            </a:r>
            <a:r>
              <a:rPr lang="en-US" sz="2600" dirty="0" err="1" smtClean="0"/>
              <a:t>tersedia</a:t>
            </a:r>
            <a:r>
              <a:rPr lang="en-US" sz="2600" dirty="0" smtClean="0"/>
              <a:t>.</a:t>
            </a:r>
          </a:p>
          <a:p>
            <a:pPr marL="2882646" lvl="5" indent="-514350">
              <a:spcBef>
                <a:spcPts val="600"/>
              </a:spcBef>
              <a:buClr>
                <a:schemeClr val="accent1"/>
              </a:buClr>
              <a:buSzPct val="80000"/>
            </a:pPr>
            <a:r>
              <a:rPr lang="en-US" sz="2600" dirty="0" smtClean="0"/>
              <a:t>- Cash advance : </a:t>
            </a:r>
            <a:r>
              <a:rPr lang="en-US" sz="2600" dirty="0" err="1" smtClean="0"/>
              <a:t>uang</a:t>
            </a:r>
            <a:r>
              <a:rPr lang="en-US" sz="2600" dirty="0" smtClean="0"/>
              <a:t> </a:t>
            </a:r>
            <a:r>
              <a:rPr lang="en-US" sz="2600" dirty="0" err="1" smtClean="0"/>
              <a:t>panjar</a:t>
            </a:r>
            <a:endParaRPr lang="en-US" sz="2600" dirty="0" smtClean="0"/>
          </a:p>
          <a:p>
            <a:pPr marL="1053846" lvl="1" indent="-514350">
              <a:spcBef>
                <a:spcPts val="600"/>
              </a:spcBef>
              <a:buClr>
                <a:schemeClr val="accent1"/>
              </a:buClr>
              <a:buSzPct val="80000"/>
              <a:buFont typeface="+mj-lt"/>
              <a:buAutoNum type="arabicPeriod"/>
            </a:pPr>
            <a:r>
              <a:rPr lang="en-US" sz="2600" dirty="0" smtClean="0"/>
              <a:t>Capital      	: Modal (capital market)</a:t>
            </a:r>
          </a:p>
          <a:p>
            <a:pPr marL="1053846" lvl="1" indent="-514350">
              <a:spcBef>
                <a:spcPts val="600"/>
              </a:spcBef>
              <a:buClr>
                <a:schemeClr val="accent1"/>
              </a:buClr>
              <a:buSzPct val="80000"/>
              <a:buFont typeface="+mj-lt"/>
              <a:buAutoNum type="arabicPeriod"/>
            </a:pPr>
            <a:r>
              <a:rPr lang="en-US" sz="2600" dirty="0" smtClean="0"/>
              <a:t>Fund	     	: Dana (founding : </a:t>
            </a:r>
            <a:r>
              <a:rPr lang="en-US" sz="2600" dirty="0" err="1" smtClean="0"/>
              <a:t>pembiayaan</a:t>
            </a:r>
            <a:r>
              <a:rPr lang="en-US" sz="2600" dirty="0" smtClean="0"/>
              <a:t>)</a:t>
            </a:r>
          </a:p>
          <a:p>
            <a:pPr marL="1053846" lvl="1" indent="-514350">
              <a:spcBef>
                <a:spcPts val="600"/>
              </a:spcBef>
              <a:buClr>
                <a:schemeClr val="accent1"/>
              </a:buClr>
              <a:buSzPct val="80000"/>
              <a:buFont typeface="+mj-lt"/>
              <a:buAutoNum type="arabicPeriod"/>
            </a:pPr>
            <a:r>
              <a:rPr lang="en-US" sz="2600" dirty="0" smtClean="0"/>
              <a:t>Finance	     	: </a:t>
            </a:r>
            <a:r>
              <a:rPr lang="en-US" sz="2600" dirty="0" err="1" smtClean="0"/>
              <a:t>Pembiayaan</a:t>
            </a:r>
            <a:endParaRPr lang="en-US" sz="2600" dirty="0" smtClean="0"/>
          </a:p>
          <a:p>
            <a:pPr marL="1053846" lvl="1" indent="-514350">
              <a:spcBef>
                <a:spcPts val="600"/>
              </a:spcBef>
              <a:buClr>
                <a:schemeClr val="accent1"/>
              </a:buClr>
              <a:buSzPct val="80000"/>
              <a:buFont typeface="+mj-lt"/>
              <a:buAutoNum type="arabicPeriod"/>
            </a:pPr>
            <a:r>
              <a:rPr lang="en-US" sz="2600" dirty="0" smtClean="0"/>
              <a:t>Financial    	: </a:t>
            </a:r>
            <a:r>
              <a:rPr lang="en-US" sz="2600" dirty="0" err="1" smtClean="0"/>
              <a:t>Keuangan</a:t>
            </a:r>
            <a:r>
              <a:rPr lang="en-US" sz="2600" dirty="0" smtClean="0"/>
              <a:t> (financial statement : </a:t>
            </a:r>
            <a:r>
              <a:rPr lang="en-US" sz="2600" dirty="0" err="1" smtClean="0"/>
              <a:t>laporan</a:t>
            </a:r>
            <a:r>
              <a:rPr lang="en-US" sz="2600" dirty="0" smtClean="0"/>
              <a:t> </a:t>
            </a:r>
            <a:r>
              <a:rPr lang="en-US" sz="2600" dirty="0" err="1" smtClean="0"/>
              <a:t>keuangan</a:t>
            </a:r>
            <a:r>
              <a:rPr lang="en-US" sz="2600" dirty="0" smtClean="0"/>
              <a:t>)</a:t>
            </a:r>
          </a:p>
          <a:p>
            <a:pPr marL="1053846" lvl="1" indent="-514350">
              <a:spcBef>
                <a:spcPts val="600"/>
              </a:spcBef>
              <a:buClr>
                <a:schemeClr val="accent1"/>
              </a:buClr>
              <a:buSzPct val="80000"/>
              <a:buFont typeface="+mj-lt"/>
              <a:buAutoNum type="arabicPeriod"/>
            </a:pPr>
            <a:r>
              <a:rPr lang="en-US" sz="2600" dirty="0" smtClean="0"/>
              <a:t>Financing   	: </a:t>
            </a:r>
            <a:r>
              <a:rPr lang="en-US" sz="2600" dirty="0" err="1" smtClean="0"/>
              <a:t>Pembiayaan</a:t>
            </a:r>
            <a:r>
              <a:rPr lang="en-US" sz="2600" dirty="0" smtClean="0"/>
              <a:t>/</a:t>
            </a:r>
            <a:r>
              <a:rPr lang="en-US" sz="2600" dirty="0" err="1" smtClean="0"/>
              <a:t>pembelanjaan</a:t>
            </a:r>
            <a:endParaRPr lang="en-US" sz="2600" dirty="0" smtClean="0"/>
          </a:p>
          <a:p>
            <a:pPr marL="1053846" lvl="1" indent="-514350">
              <a:spcBef>
                <a:spcPts val="600"/>
              </a:spcBef>
              <a:buClr>
                <a:schemeClr val="accent1"/>
              </a:buClr>
              <a:buSzPct val="80000"/>
              <a:buFont typeface="+mj-lt"/>
              <a:buAutoNum type="arabicPeriod"/>
            </a:pPr>
            <a:r>
              <a:rPr lang="en-US" sz="2600" dirty="0" smtClean="0"/>
              <a:t>Loan 	    	: </a:t>
            </a:r>
            <a:r>
              <a:rPr lang="en-US" sz="2600" dirty="0" err="1" smtClean="0"/>
              <a:t>Pinjaman</a:t>
            </a:r>
            <a:r>
              <a:rPr lang="en-US" sz="2600" dirty="0" smtClean="0"/>
              <a:t> (Non Performance Loan (NPL) </a:t>
            </a:r>
            <a:r>
              <a:rPr lang="en-US" sz="2600" dirty="0" err="1" smtClean="0"/>
              <a:t>sekarang</a:t>
            </a:r>
            <a:r>
              <a:rPr lang="en-US" sz="2600" dirty="0" smtClean="0"/>
              <a:t> 	 Non Performance Financing (NPF)</a:t>
            </a:r>
          </a:p>
          <a:p>
            <a:pPr marL="2882646" lvl="5" indent="-514350">
              <a:spcBef>
                <a:spcPts val="600"/>
              </a:spcBef>
              <a:buClr>
                <a:schemeClr val="accent1"/>
              </a:buClr>
              <a:buSzPct val="80000"/>
              <a:buNone/>
            </a:pPr>
            <a:r>
              <a:rPr lang="en-US" sz="2600" dirty="0" smtClean="0"/>
              <a:t>	- On loan from (</a:t>
            </a:r>
            <a:r>
              <a:rPr lang="en-US" sz="2600" dirty="0" err="1" smtClean="0"/>
              <a:t>pinjaman</a:t>
            </a:r>
            <a:r>
              <a:rPr lang="en-US" sz="2600" dirty="0" smtClean="0"/>
              <a:t> </a:t>
            </a:r>
            <a:r>
              <a:rPr lang="en-US" sz="2600" dirty="0" err="1" smtClean="0"/>
              <a:t>dari</a:t>
            </a:r>
            <a:r>
              <a:rPr lang="en-US" sz="2600" dirty="0" smtClean="0"/>
              <a:t> </a:t>
            </a:r>
            <a:r>
              <a:rPr lang="en-US" sz="2600" dirty="0" err="1" smtClean="0"/>
              <a:t>berbagai</a:t>
            </a:r>
            <a:r>
              <a:rPr lang="en-US" sz="2600" dirty="0" smtClean="0"/>
              <a:t> </a:t>
            </a:r>
            <a:r>
              <a:rPr lang="en-US" sz="2600" dirty="0" err="1" smtClean="0"/>
              <a:t>sumber</a:t>
            </a:r>
            <a:r>
              <a:rPr lang="en-US" sz="2600" dirty="0" smtClean="0"/>
              <a:t>)</a:t>
            </a:r>
          </a:p>
          <a:p>
            <a:pPr marL="2882646" lvl="5" indent="-514350">
              <a:spcBef>
                <a:spcPts val="600"/>
              </a:spcBef>
              <a:buClr>
                <a:schemeClr val="accent1"/>
              </a:buClr>
              <a:buSzPct val="80000"/>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133</a:t>
            </a:fld>
            <a:endParaRPr lang="en-US"/>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Buku</a:t>
            </a:r>
            <a:r>
              <a:rPr lang="en-US" dirty="0" smtClean="0"/>
              <a:t> / </a:t>
            </a:r>
            <a:r>
              <a:rPr lang="en-US" dirty="0" err="1" smtClean="0"/>
              <a:t>Referensi</a:t>
            </a:r>
            <a:endParaRPr lang="en-US" dirty="0"/>
          </a:p>
        </p:txBody>
      </p:sp>
      <p:sp>
        <p:nvSpPr>
          <p:cNvPr id="3" name="Content Placeholder 2"/>
          <p:cNvSpPr>
            <a:spLocks noGrp="1"/>
          </p:cNvSpPr>
          <p:nvPr>
            <p:ph idx="1"/>
          </p:nvPr>
        </p:nvSpPr>
        <p:spPr>
          <a:xfrm>
            <a:off x="1435608" y="1447800"/>
            <a:ext cx="7498080" cy="5181600"/>
          </a:xfrm>
        </p:spPr>
        <p:txBody>
          <a:bodyPr>
            <a:normAutofit lnSpcReduction="10000"/>
          </a:bodyPr>
          <a:lstStyle/>
          <a:p>
            <a:pPr marL="596646" indent="-514350">
              <a:buFont typeface="+mj-lt"/>
              <a:buAutoNum type="arabicPeriod"/>
            </a:pPr>
            <a:r>
              <a:rPr lang="en-US" sz="2600" dirty="0" err="1" smtClean="0"/>
              <a:t>Bambang</a:t>
            </a:r>
            <a:r>
              <a:rPr lang="en-US" sz="2600" dirty="0" smtClean="0"/>
              <a:t> </a:t>
            </a:r>
            <a:r>
              <a:rPr lang="en-US" sz="2600" dirty="0" err="1" smtClean="0"/>
              <a:t>Rianto</a:t>
            </a:r>
            <a:r>
              <a:rPr lang="en-US" sz="2600" dirty="0" smtClean="0"/>
              <a:t>, 2001. </a:t>
            </a:r>
            <a:r>
              <a:rPr lang="en-US" sz="2600" dirty="0" err="1" smtClean="0"/>
              <a:t>Dasar-dasar</a:t>
            </a:r>
            <a:r>
              <a:rPr lang="en-US" sz="2600" dirty="0" smtClean="0"/>
              <a:t> </a:t>
            </a:r>
            <a:r>
              <a:rPr lang="en-US" sz="2600" dirty="0" err="1" smtClean="0"/>
              <a:t>pembelajaran</a:t>
            </a:r>
            <a:r>
              <a:rPr lang="en-US" sz="2600" dirty="0" smtClean="0"/>
              <a:t> </a:t>
            </a:r>
            <a:r>
              <a:rPr lang="en-US" sz="2600" dirty="0" err="1" smtClean="0"/>
              <a:t>perusahaan</a:t>
            </a:r>
            <a:r>
              <a:rPr lang="en-US" sz="2600" dirty="0" smtClean="0"/>
              <a:t> </a:t>
            </a:r>
            <a:r>
              <a:rPr lang="en-US" sz="2600" dirty="0" err="1" smtClean="0"/>
              <a:t>Edisi</a:t>
            </a:r>
            <a:r>
              <a:rPr lang="en-US" sz="2600" dirty="0" smtClean="0"/>
              <a:t> 4, BPFE Yogyakarta. </a:t>
            </a:r>
          </a:p>
          <a:p>
            <a:pPr marL="596646" indent="-514350">
              <a:buFont typeface="+mj-lt"/>
              <a:buAutoNum type="arabicPeriod"/>
            </a:pPr>
            <a:r>
              <a:rPr lang="en-US" sz="2600" dirty="0" smtClean="0"/>
              <a:t>D. </a:t>
            </a:r>
            <a:r>
              <a:rPr lang="en-US" sz="2600" dirty="0" err="1" smtClean="0"/>
              <a:t>Agus</a:t>
            </a:r>
            <a:r>
              <a:rPr lang="en-US" sz="2600" dirty="0" smtClean="0"/>
              <a:t> </a:t>
            </a:r>
            <a:r>
              <a:rPr lang="en-US" sz="2600" dirty="0" err="1" smtClean="0"/>
              <a:t>harjoto</a:t>
            </a:r>
            <a:r>
              <a:rPr lang="en-US" sz="2600" dirty="0" smtClean="0"/>
              <a:t> </a:t>
            </a:r>
            <a:r>
              <a:rPr lang="en-US" sz="2600" dirty="0" err="1" smtClean="0"/>
              <a:t>dan</a:t>
            </a:r>
            <a:r>
              <a:rPr lang="en-US" sz="2600" dirty="0" smtClean="0"/>
              <a:t> </a:t>
            </a:r>
            <a:r>
              <a:rPr lang="en-US" sz="2600" dirty="0" err="1" smtClean="0"/>
              <a:t>Martono</a:t>
            </a:r>
            <a:r>
              <a:rPr lang="en-US" sz="2600" dirty="0" smtClean="0"/>
              <a:t> , 2013. </a:t>
            </a:r>
            <a:r>
              <a:rPr lang="en-US" sz="2600" dirty="0" err="1" smtClean="0"/>
              <a:t>Manajemen</a:t>
            </a:r>
            <a:r>
              <a:rPr lang="en-US" sz="2600" dirty="0" smtClean="0"/>
              <a:t> </a:t>
            </a:r>
            <a:r>
              <a:rPr lang="en-US" sz="2600" dirty="0" err="1" smtClean="0"/>
              <a:t>Keuangan</a:t>
            </a:r>
            <a:r>
              <a:rPr lang="en-US" sz="2600" dirty="0" smtClean="0"/>
              <a:t>, </a:t>
            </a:r>
            <a:r>
              <a:rPr lang="en-US" sz="2600" dirty="0" err="1" smtClean="0"/>
              <a:t>edisi</a:t>
            </a:r>
            <a:r>
              <a:rPr lang="en-US" sz="2600" dirty="0" smtClean="0"/>
              <a:t> </a:t>
            </a:r>
            <a:r>
              <a:rPr lang="en-US" sz="2600" dirty="0" err="1" smtClean="0"/>
              <a:t>ke</a:t>
            </a:r>
            <a:r>
              <a:rPr lang="en-US" sz="2600" dirty="0" smtClean="0"/>
              <a:t> 2 </a:t>
            </a:r>
            <a:r>
              <a:rPr lang="en-US" sz="2600" dirty="0" err="1" smtClean="0"/>
              <a:t>Ekonisia</a:t>
            </a:r>
            <a:r>
              <a:rPr lang="en-US" sz="2600" dirty="0" smtClean="0"/>
              <a:t>, UII, Yogyakarta.</a:t>
            </a:r>
          </a:p>
          <a:p>
            <a:pPr marL="596646" indent="-514350">
              <a:buFont typeface="+mj-lt"/>
              <a:buAutoNum type="arabicPeriod"/>
            </a:pPr>
            <a:r>
              <a:rPr lang="en-US" sz="2600" dirty="0" err="1" smtClean="0"/>
              <a:t>Darmawan</a:t>
            </a:r>
            <a:r>
              <a:rPr lang="en-US" sz="2600" dirty="0" smtClean="0"/>
              <a:t> </a:t>
            </a:r>
            <a:r>
              <a:rPr lang="en-US" sz="2600" dirty="0" err="1" smtClean="0"/>
              <a:t>Sjahrial</a:t>
            </a:r>
            <a:r>
              <a:rPr lang="en-US" sz="2600" dirty="0" smtClean="0"/>
              <a:t>, 2006. </a:t>
            </a:r>
            <a:r>
              <a:rPr lang="en-US" sz="2600" dirty="0" err="1" smtClean="0"/>
              <a:t>Pengantar</a:t>
            </a:r>
            <a:r>
              <a:rPr lang="en-US" sz="2600" dirty="0" smtClean="0"/>
              <a:t> </a:t>
            </a:r>
            <a:r>
              <a:rPr lang="en-US" sz="2600" dirty="0" err="1" smtClean="0"/>
              <a:t>Manajemen</a:t>
            </a:r>
            <a:r>
              <a:rPr lang="en-US" sz="2600" dirty="0" smtClean="0"/>
              <a:t> </a:t>
            </a:r>
            <a:r>
              <a:rPr lang="en-US" sz="2600" dirty="0" err="1" smtClean="0"/>
              <a:t>Keuangan</a:t>
            </a:r>
            <a:r>
              <a:rPr lang="en-US" sz="2600" dirty="0" smtClean="0"/>
              <a:t> </a:t>
            </a:r>
            <a:r>
              <a:rPr lang="en-US" sz="2600" dirty="0" err="1" smtClean="0"/>
              <a:t>Edisi</a:t>
            </a:r>
            <a:r>
              <a:rPr lang="en-US" sz="2600" dirty="0" smtClean="0"/>
              <a:t> 2. </a:t>
            </a:r>
            <a:r>
              <a:rPr lang="en-US" sz="2600" dirty="0" err="1" smtClean="0"/>
              <a:t>Mitra</a:t>
            </a:r>
            <a:r>
              <a:rPr lang="en-US" sz="2600" dirty="0" smtClean="0"/>
              <a:t> </a:t>
            </a:r>
            <a:r>
              <a:rPr lang="en-US" sz="2600" dirty="0" err="1" smtClean="0"/>
              <a:t>Wacana</a:t>
            </a:r>
            <a:r>
              <a:rPr lang="en-US" sz="2600" dirty="0" smtClean="0"/>
              <a:t> Media Jakarta.</a:t>
            </a:r>
          </a:p>
          <a:p>
            <a:pPr marL="596646" indent="-514350">
              <a:buFont typeface="+mj-lt"/>
              <a:buAutoNum type="arabicPeriod"/>
            </a:pPr>
            <a:r>
              <a:rPr lang="en-US" sz="2600" dirty="0" smtClean="0"/>
              <a:t>Lukas </a:t>
            </a:r>
            <a:r>
              <a:rPr lang="en-US" sz="2600" dirty="0" err="1" smtClean="0"/>
              <a:t>Setia</a:t>
            </a:r>
            <a:r>
              <a:rPr lang="en-US" sz="2600" dirty="0" smtClean="0"/>
              <a:t> </a:t>
            </a:r>
            <a:r>
              <a:rPr lang="en-US" sz="2600" dirty="0" err="1" smtClean="0"/>
              <a:t>Atmaja,PhD</a:t>
            </a:r>
            <a:r>
              <a:rPr lang="en-US" sz="2600" dirty="0" smtClean="0"/>
              <a:t>, 2008. </a:t>
            </a:r>
            <a:r>
              <a:rPr lang="en-US" sz="2600" dirty="0" err="1" smtClean="0"/>
              <a:t>Manajemen</a:t>
            </a:r>
            <a:r>
              <a:rPr lang="en-US" sz="2600" dirty="0" smtClean="0"/>
              <a:t> </a:t>
            </a:r>
            <a:r>
              <a:rPr lang="en-US" sz="2600" dirty="0" err="1" smtClean="0"/>
              <a:t>Keuangan</a:t>
            </a:r>
            <a:r>
              <a:rPr lang="en-US" sz="2600" dirty="0" smtClean="0"/>
              <a:t>, </a:t>
            </a:r>
            <a:r>
              <a:rPr lang="en-US" sz="2600" dirty="0" err="1" smtClean="0"/>
              <a:t>Teori</a:t>
            </a:r>
            <a:r>
              <a:rPr lang="en-US" sz="2600" dirty="0" smtClean="0"/>
              <a:t> </a:t>
            </a:r>
            <a:r>
              <a:rPr lang="en-US" sz="2600" dirty="0" err="1" smtClean="0"/>
              <a:t>dan</a:t>
            </a:r>
            <a:r>
              <a:rPr lang="en-US" sz="2600" dirty="0" smtClean="0"/>
              <a:t> </a:t>
            </a:r>
            <a:r>
              <a:rPr lang="en-US" sz="2600" dirty="0" err="1" smtClean="0"/>
              <a:t>Praktek</a:t>
            </a:r>
            <a:r>
              <a:rPr lang="en-US" sz="2600" dirty="0" smtClean="0"/>
              <a:t>, </a:t>
            </a:r>
            <a:r>
              <a:rPr lang="en-US" sz="2600" dirty="0" err="1" smtClean="0"/>
              <a:t>Andi</a:t>
            </a:r>
            <a:r>
              <a:rPr lang="en-US" sz="2600" dirty="0" smtClean="0"/>
              <a:t>, Yogyakarta.</a:t>
            </a:r>
          </a:p>
          <a:p>
            <a:pPr marL="596646" indent="-514350">
              <a:buFont typeface="+mj-lt"/>
              <a:buAutoNum type="arabicPeriod"/>
            </a:pPr>
            <a:r>
              <a:rPr lang="en-US" sz="2600" dirty="0" err="1" smtClean="0"/>
              <a:t>Kasmir</a:t>
            </a:r>
            <a:r>
              <a:rPr lang="en-US" sz="2600" dirty="0" smtClean="0"/>
              <a:t>, 2010. </a:t>
            </a:r>
            <a:r>
              <a:rPr lang="en-US" sz="2600" dirty="0" err="1" smtClean="0"/>
              <a:t>Pengantar</a:t>
            </a:r>
            <a:r>
              <a:rPr lang="en-US" sz="2600" dirty="0" smtClean="0"/>
              <a:t> </a:t>
            </a:r>
            <a:r>
              <a:rPr lang="en-US" sz="2600" dirty="0" err="1" smtClean="0"/>
              <a:t>manajemen</a:t>
            </a:r>
            <a:r>
              <a:rPr lang="en-US" sz="2600" dirty="0" smtClean="0"/>
              <a:t> </a:t>
            </a:r>
            <a:r>
              <a:rPr lang="en-US" sz="2600" dirty="0" err="1" smtClean="0"/>
              <a:t>keuangan</a:t>
            </a:r>
            <a:r>
              <a:rPr lang="en-US" sz="2600" dirty="0" smtClean="0"/>
              <a:t> </a:t>
            </a:r>
            <a:r>
              <a:rPr lang="en-US" sz="2600" dirty="0" err="1" smtClean="0"/>
              <a:t>Edisi</a:t>
            </a:r>
            <a:r>
              <a:rPr lang="en-US" sz="2600" dirty="0" smtClean="0"/>
              <a:t> I </a:t>
            </a:r>
            <a:r>
              <a:rPr lang="en-US" sz="2600" dirty="0" err="1" smtClean="0"/>
              <a:t>cetakan</a:t>
            </a:r>
            <a:r>
              <a:rPr lang="en-US" sz="2600" dirty="0" smtClean="0"/>
              <a:t> 2. </a:t>
            </a:r>
            <a:r>
              <a:rPr lang="en-US" sz="2600" dirty="0" err="1" smtClean="0"/>
              <a:t>Kencana</a:t>
            </a:r>
            <a:r>
              <a:rPr lang="en-US" sz="2600" dirty="0" smtClean="0"/>
              <a:t> </a:t>
            </a:r>
            <a:r>
              <a:rPr lang="en-US" sz="2600" dirty="0" err="1" smtClean="0"/>
              <a:t>Prenada</a:t>
            </a:r>
            <a:r>
              <a:rPr lang="en-US" sz="2600" dirty="0" smtClean="0"/>
              <a:t> Media, Jakarta.</a:t>
            </a:r>
          </a:p>
          <a:p>
            <a:pPr marL="596646" indent="-514350">
              <a:buFont typeface="+mj-lt"/>
              <a:buAutoNum type="arabicPeriod"/>
            </a:pPr>
            <a:r>
              <a:rPr lang="en-US" sz="2600" dirty="0" err="1" smtClean="0"/>
              <a:t>Sutisno</a:t>
            </a:r>
            <a:r>
              <a:rPr lang="en-US" sz="2600" dirty="0" smtClean="0"/>
              <a:t>, 2012, </a:t>
            </a:r>
            <a:r>
              <a:rPr lang="en-US" sz="2600" dirty="0" err="1" smtClean="0"/>
              <a:t>Manajemen</a:t>
            </a:r>
            <a:r>
              <a:rPr lang="en-US" sz="2600" dirty="0" smtClean="0"/>
              <a:t> </a:t>
            </a:r>
            <a:r>
              <a:rPr lang="en-US" sz="2600" dirty="0" err="1" smtClean="0"/>
              <a:t>Keuangan</a:t>
            </a:r>
            <a:r>
              <a:rPr lang="en-US" sz="2600" dirty="0" smtClean="0"/>
              <a:t>, </a:t>
            </a:r>
            <a:r>
              <a:rPr lang="en-US" sz="2600" dirty="0" err="1" smtClean="0"/>
              <a:t>Cetakan</a:t>
            </a:r>
            <a:r>
              <a:rPr lang="en-US" sz="2600" dirty="0" smtClean="0"/>
              <a:t> 8, </a:t>
            </a:r>
            <a:r>
              <a:rPr lang="en-US" sz="2600" dirty="0" err="1" smtClean="0"/>
              <a:t>Ekonisia</a:t>
            </a:r>
            <a:r>
              <a:rPr lang="en-US" sz="2600" dirty="0" smtClean="0"/>
              <a:t> UII, Yogyakarta.</a:t>
            </a:r>
          </a:p>
        </p:txBody>
      </p:sp>
      <p:sp>
        <p:nvSpPr>
          <p:cNvPr id="4" name="Slide Number Placeholder 3"/>
          <p:cNvSpPr>
            <a:spLocks noGrp="1"/>
          </p:cNvSpPr>
          <p:nvPr>
            <p:ph type="sldNum" sz="quarter" idx="12"/>
          </p:nvPr>
        </p:nvSpPr>
        <p:spPr/>
        <p:txBody>
          <a:bodyPr/>
          <a:lstStyle/>
          <a:p>
            <a:fld id="{3F20941A-713C-429C-BAFF-469BDD0C5BC4}" type="slidenum">
              <a:rPr lang="en-US" smtClean="0"/>
              <a:pPr/>
              <a:t>134</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92500" lnSpcReduction="20000"/>
          </a:bodyPr>
          <a:lstStyle/>
          <a:p>
            <a:pPr>
              <a:buNone/>
            </a:pPr>
            <a:r>
              <a:rPr lang="en-US" dirty="0" smtClean="0"/>
              <a:t>	Dari </a:t>
            </a:r>
            <a:r>
              <a:rPr lang="en-US" dirty="0" err="1" smtClean="0"/>
              <a:t>investasi</a:t>
            </a:r>
            <a:r>
              <a:rPr lang="en-US" dirty="0" smtClean="0"/>
              <a:t> yang </a:t>
            </a:r>
            <a:r>
              <a:rPr lang="en-US" dirty="0" err="1" smtClean="0"/>
              <a:t>ditanamkan</a:t>
            </a:r>
            <a:r>
              <a:rPr lang="en-US" dirty="0" smtClean="0"/>
              <a:t> </a:t>
            </a:r>
            <a:r>
              <a:rPr lang="en-US" dirty="0" err="1" smtClean="0"/>
              <a:t>diharapkan</a:t>
            </a:r>
            <a:r>
              <a:rPr lang="en-US" dirty="0" smtClean="0"/>
              <a:t> </a:t>
            </a:r>
            <a:r>
              <a:rPr lang="en-US" dirty="0" err="1" smtClean="0"/>
              <a:t>akan</a:t>
            </a:r>
            <a:r>
              <a:rPr lang="en-US" dirty="0" smtClean="0"/>
              <a:t> </a:t>
            </a:r>
            <a:r>
              <a:rPr lang="en-US" dirty="0" err="1" smtClean="0"/>
              <a:t>didapatkan</a:t>
            </a:r>
            <a:r>
              <a:rPr lang="en-US" dirty="0" smtClean="0"/>
              <a:t> </a:t>
            </a:r>
            <a:r>
              <a:rPr lang="en-US" dirty="0" err="1" smtClean="0"/>
              <a:t>keuntungan</a:t>
            </a:r>
            <a:r>
              <a:rPr lang="en-US" dirty="0" smtClean="0"/>
              <a:t> yang </a:t>
            </a:r>
            <a:r>
              <a:rPr lang="en-US" dirty="0" err="1" smtClean="0"/>
              <a:t>lebih</a:t>
            </a:r>
            <a:r>
              <a:rPr lang="en-US" dirty="0" smtClean="0"/>
              <a:t> </a:t>
            </a:r>
            <a:r>
              <a:rPr lang="en-US" dirty="0" err="1" smtClean="0"/>
              <a:t>dari</a:t>
            </a:r>
            <a:r>
              <a:rPr lang="en-US" dirty="0" smtClean="0"/>
              <a:t> </a:t>
            </a:r>
            <a:r>
              <a:rPr lang="en-US" dirty="0" err="1" smtClean="0"/>
              <a:t>cukup</a:t>
            </a:r>
            <a:r>
              <a:rPr lang="en-US" dirty="0" smtClean="0"/>
              <a:t> </a:t>
            </a:r>
            <a:r>
              <a:rPr lang="en-US" dirty="0" err="1" smtClean="0"/>
              <a:t>untuk</a:t>
            </a:r>
            <a:r>
              <a:rPr lang="en-US" dirty="0" smtClean="0"/>
              <a:t> </a:t>
            </a:r>
            <a:r>
              <a:rPr lang="en-US" dirty="0" err="1" smtClean="0"/>
              <a:t>menutup</a:t>
            </a:r>
            <a:r>
              <a:rPr lang="en-US" dirty="0" smtClean="0"/>
              <a:t> </a:t>
            </a:r>
            <a:r>
              <a:rPr lang="en-US" dirty="0" err="1" smtClean="0"/>
              <a:t>biaya</a:t>
            </a:r>
            <a:r>
              <a:rPr lang="en-US" dirty="0" smtClean="0"/>
              <a:t> yang </a:t>
            </a:r>
            <a:r>
              <a:rPr lang="en-US" dirty="0" err="1" smtClean="0"/>
              <a:t>dikeluarkan</a:t>
            </a:r>
            <a:r>
              <a:rPr lang="en-US" dirty="0" smtClean="0"/>
              <a:t>. Dari </a:t>
            </a:r>
            <a:r>
              <a:rPr lang="en-US" dirty="0" err="1" smtClean="0"/>
              <a:t>hasil</a:t>
            </a:r>
            <a:r>
              <a:rPr lang="en-US" dirty="0" smtClean="0"/>
              <a:t> </a:t>
            </a:r>
            <a:r>
              <a:rPr lang="en-US" dirty="0" err="1" smtClean="0"/>
              <a:t>keuntungan</a:t>
            </a:r>
            <a:r>
              <a:rPr lang="en-US" dirty="0" smtClean="0"/>
              <a:t> </a:t>
            </a:r>
            <a:r>
              <a:rPr lang="en-US" dirty="0" err="1" smtClean="0"/>
              <a:t>tersebut</a:t>
            </a:r>
            <a:r>
              <a:rPr lang="en-US" dirty="0" smtClean="0"/>
              <a:t> </a:t>
            </a:r>
            <a:r>
              <a:rPr lang="en-US" dirty="0" err="1" smtClean="0"/>
              <a:t>manajer</a:t>
            </a:r>
            <a:r>
              <a:rPr lang="en-US" dirty="0" smtClean="0"/>
              <a:t> </a:t>
            </a:r>
            <a:r>
              <a:rPr lang="en-US" dirty="0" err="1" smtClean="0"/>
              <a:t>keuangan</a:t>
            </a:r>
            <a:r>
              <a:rPr lang="en-US" dirty="0" smtClean="0"/>
              <a:t> </a:t>
            </a:r>
            <a:r>
              <a:rPr lang="en-US" dirty="0" err="1" smtClean="0"/>
              <a:t>akan</a:t>
            </a:r>
            <a:r>
              <a:rPr lang="en-US" dirty="0" smtClean="0"/>
              <a:t> </a:t>
            </a:r>
            <a:r>
              <a:rPr lang="en-US" dirty="0" err="1" smtClean="0"/>
              <a:t>memberikan</a:t>
            </a:r>
            <a:r>
              <a:rPr lang="en-US" dirty="0" smtClean="0"/>
              <a:t> </a:t>
            </a:r>
            <a:r>
              <a:rPr lang="en-US" dirty="0" err="1" smtClean="0"/>
              <a:t>kompensasi</a:t>
            </a:r>
            <a:r>
              <a:rPr lang="en-US" dirty="0" smtClean="0"/>
              <a:t> </a:t>
            </a:r>
            <a:r>
              <a:rPr lang="en-US" dirty="0" err="1" smtClean="0"/>
              <a:t>kepada</a:t>
            </a:r>
            <a:r>
              <a:rPr lang="en-US" dirty="0" smtClean="0"/>
              <a:t> </a:t>
            </a:r>
            <a:r>
              <a:rPr lang="en-US" dirty="0" err="1" smtClean="0"/>
              <a:t>pemilik</a:t>
            </a:r>
            <a:r>
              <a:rPr lang="en-US" dirty="0" smtClean="0"/>
              <a:t> </a:t>
            </a:r>
            <a:r>
              <a:rPr lang="en-US" dirty="0" err="1" smtClean="0"/>
              <a:t>dana</a:t>
            </a:r>
            <a:r>
              <a:rPr lang="en-US" dirty="0" smtClean="0"/>
              <a:t> </a:t>
            </a:r>
            <a:r>
              <a:rPr lang="en-US" dirty="0" err="1" smtClean="0"/>
              <a:t>di</a:t>
            </a:r>
            <a:r>
              <a:rPr lang="en-US" dirty="0" smtClean="0"/>
              <a:t> </a:t>
            </a:r>
            <a:r>
              <a:rPr lang="en-US" dirty="0" err="1" smtClean="0"/>
              <a:t>pasar</a:t>
            </a:r>
            <a:r>
              <a:rPr lang="en-US" dirty="0" smtClean="0"/>
              <a:t> </a:t>
            </a:r>
            <a:r>
              <a:rPr lang="en-US" dirty="0" err="1" smtClean="0"/>
              <a:t>keuangan</a:t>
            </a:r>
            <a:r>
              <a:rPr lang="en-US" dirty="0" smtClean="0"/>
              <a:t>. </a:t>
            </a:r>
            <a:r>
              <a:rPr lang="en-US" dirty="0" err="1" smtClean="0"/>
              <a:t>Sumber</a:t>
            </a:r>
            <a:r>
              <a:rPr lang="en-US" dirty="0" smtClean="0"/>
              <a:t> </a:t>
            </a:r>
            <a:r>
              <a:rPr lang="en-US" dirty="0" err="1" smtClean="0"/>
              <a:t>dana</a:t>
            </a:r>
            <a:r>
              <a:rPr lang="en-US" dirty="0" smtClean="0"/>
              <a:t> </a:t>
            </a:r>
            <a:r>
              <a:rPr lang="en-US" dirty="0" err="1" smtClean="0"/>
              <a:t>hutang</a:t>
            </a:r>
            <a:r>
              <a:rPr lang="en-US" dirty="0" smtClean="0"/>
              <a:t> </a:t>
            </a:r>
            <a:r>
              <a:rPr lang="en-US" dirty="0" err="1" smtClean="0"/>
              <a:t>akan</a:t>
            </a:r>
            <a:r>
              <a:rPr lang="en-US" dirty="0" smtClean="0"/>
              <a:t> </a:t>
            </a:r>
            <a:r>
              <a:rPr lang="en-US" dirty="0" err="1" smtClean="0"/>
              <a:t>diberikan</a:t>
            </a:r>
            <a:r>
              <a:rPr lang="en-US" dirty="0" smtClean="0"/>
              <a:t> </a:t>
            </a:r>
            <a:r>
              <a:rPr lang="en-US" dirty="0" err="1" smtClean="0"/>
              <a:t>kompensasi</a:t>
            </a:r>
            <a:r>
              <a:rPr lang="en-US" dirty="0" smtClean="0"/>
              <a:t> </a:t>
            </a:r>
            <a:r>
              <a:rPr lang="en-US" dirty="0" err="1" smtClean="0"/>
              <a:t>berupa</a:t>
            </a:r>
            <a:r>
              <a:rPr lang="en-US" dirty="0" smtClean="0"/>
              <a:t> </a:t>
            </a:r>
            <a:r>
              <a:rPr lang="en-US" dirty="0" err="1" smtClean="0"/>
              <a:t>bunga</a:t>
            </a:r>
            <a:r>
              <a:rPr lang="en-US" dirty="0" smtClean="0"/>
              <a:t>, </a:t>
            </a:r>
            <a:r>
              <a:rPr lang="en-US" dirty="0" err="1" smtClean="0"/>
              <a:t>sedangkan</a:t>
            </a:r>
            <a:r>
              <a:rPr lang="en-US" dirty="0" smtClean="0"/>
              <a:t> </a:t>
            </a:r>
            <a:r>
              <a:rPr lang="en-US" dirty="0" err="1" smtClean="0"/>
              <a:t>sumber</a:t>
            </a:r>
            <a:r>
              <a:rPr lang="en-US" dirty="0" smtClean="0"/>
              <a:t> </a:t>
            </a:r>
            <a:r>
              <a:rPr lang="en-US" dirty="0" err="1" smtClean="0"/>
              <a:t>dana</a:t>
            </a:r>
            <a:r>
              <a:rPr lang="en-US" dirty="0" smtClean="0"/>
              <a:t> modal </a:t>
            </a:r>
            <a:r>
              <a:rPr lang="en-US" dirty="0" err="1" smtClean="0"/>
              <a:t>sendiri</a:t>
            </a:r>
            <a:r>
              <a:rPr lang="en-US" dirty="0" smtClean="0"/>
              <a:t> </a:t>
            </a:r>
            <a:r>
              <a:rPr lang="en-US" dirty="0" err="1" smtClean="0"/>
              <a:t>akan</a:t>
            </a:r>
            <a:r>
              <a:rPr lang="en-US" dirty="0" smtClean="0"/>
              <a:t> </a:t>
            </a:r>
            <a:r>
              <a:rPr lang="en-US" dirty="0" err="1" smtClean="0"/>
              <a:t>diberikan</a:t>
            </a:r>
            <a:r>
              <a:rPr lang="en-US" dirty="0" smtClean="0"/>
              <a:t> </a:t>
            </a:r>
            <a:r>
              <a:rPr lang="en-US" dirty="0" err="1" smtClean="0"/>
              <a:t>dividen</a:t>
            </a:r>
            <a:r>
              <a:rPr lang="en-US" dirty="0" smtClean="0"/>
              <a:t> (4a). </a:t>
            </a:r>
            <a:r>
              <a:rPr lang="en-US" dirty="0" err="1" smtClean="0"/>
              <a:t>Namun</a:t>
            </a:r>
            <a:r>
              <a:rPr lang="en-US" dirty="0" smtClean="0"/>
              <a:t> </a:t>
            </a:r>
            <a:r>
              <a:rPr lang="en-US" dirty="0" err="1" smtClean="0"/>
              <a:t>dari</a:t>
            </a:r>
            <a:r>
              <a:rPr lang="en-US" dirty="0" smtClean="0"/>
              <a:t> </a:t>
            </a:r>
            <a:r>
              <a:rPr lang="en-US" dirty="0" err="1" smtClean="0"/>
              <a:t>keuntungan</a:t>
            </a:r>
            <a:r>
              <a:rPr lang="en-US" dirty="0" smtClean="0"/>
              <a:t> </a:t>
            </a:r>
            <a:r>
              <a:rPr lang="en-US" dirty="0" err="1" smtClean="0"/>
              <a:t>tersebut</a:t>
            </a:r>
            <a:r>
              <a:rPr lang="en-US" dirty="0" smtClean="0"/>
              <a:t> </a:t>
            </a:r>
            <a:r>
              <a:rPr lang="en-US" dirty="0" err="1" smtClean="0"/>
              <a:t>tidak</a:t>
            </a:r>
            <a:r>
              <a:rPr lang="en-US" dirty="0" smtClean="0"/>
              <a:t> </a:t>
            </a:r>
            <a:r>
              <a:rPr lang="en-US" dirty="0" err="1" smtClean="0"/>
              <a:t>semuanya</a:t>
            </a:r>
            <a:r>
              <a:rPr lang="en-US" dirty="0" smtClean="0"/>
              <a:t> </a:t>
            </a:r>
            <a:r>
              <a:rPr lang="en-US" dirty="0" err="1" smtClean="0"/>
              <a:t>dibagikan</a:t>
            </a:r>
            <a:r>
              <a:rPr lang="en-US" dirty="0" smtClean="0"/>
              <a:t>, </a:t>
            </a:r>
            <a:r>
              <a:rPr lang="en-US" dirty="0" err="1" smtClean="0"/>
              <a:t>tetapi</a:t>
            </a:r>
            <a:r>
              <a:rPr lang="en-US" dirty="0" smtClean="0"/>
              <a:t> </a:t>
            </a:r>
            <a:r>
              <a:rPr lang="en-US" dirty="0" err="1" smtClean="0"/>
              <a:t>ada</a:t>
            </a:r>
            <a:r>
              <a:rPr lang="en-US" dirty="0" smtClean="0"/>
              <a:t> </a:t>
            </a:r>
            <a:r>
              <a:rPr lang="en-US" dirty="0" err="1" smtClean="0"/>
              <a:t>sebagian</a:t>
            </a:r>
            <a:r>
              <a:rPr lang="en-US" dirty="0" smtClean="0"/>
              <a:t> yang </a:t>
            </a:r>
            <a:r>
              <a:rPr lang="en-US" dirty="0" err="1" smtClean="0"/>
              <a:t>ditanamkan</a:t>
            </a:r>
            <a:r>
              <a:rPr lang="en-US" dirty="0" smtClean="0"/>
              <a:t> </a:t>
            </a:r>
            <a:r>
              <a:rPr lang="en-US" dirty="0" err="1" smtClean="0"/>
              <a:t>kembali</a:t>
            </a:r>
            <a:r>
              <a:rPr lang="en-US" dirty="0" smtClean="0"/>
              <a:t> </a:t>
            </a:r>
            <a:r>
              <a:rPr lang="en-US" dirty="0" err="1" smtClean="0"/>
              <a:t>ke</a:t>
            </a:r>
            <a:r>
              <a:rPr lang="en-US" dirty="0" smtClean="0"/>
              <a:t> </a:t>
            </a:r>
            <a:r>
              <a:rPr lang="en-US" dirty="0" err="1" smtClean="0"/>
              <a:t>perusahaan</a:t>
            </a:r>
            <a:r>
              <a:rPr lang="en-US" dirty="0" smtClean="0"/>
              <a:t> </a:t>
            </a:r>
            <a:r>
              <a:rPr lang="en-US" dirty="0" err="1" smtClean="0"/>
              <a:t>sebagai</a:t>
            </a:r>
            <a:r>
              <a:rPr lang="en-US" dirty="0" smtClean="0"/>
              <a:t> </a:t>
            </a:r>
            <a:r>
              <a:rPr lang="en-US" dirty="0" err="1" smtClean="0"/>
              <a:t>laba</a:t>
            </a:r>
            <a:r>
              <a:rPr lang="en-US" dirty="0" smtClean="0"/>
              <a:t> </a:t>
            </a:r>
            <a:r>
              <a:rPr lang="en-US" dirty="0" err="1" smtClean="0"/>
              <a:t>ditahan</a:t>
            </a:r>
            <a:r>
              <a:rPr lang="en-US" dirty="0" smtClean="0"/>
              <a:t> </a:t>
            </a:r>
            <a:r>
              <a:rPr lang="en-US" dirty="0" err="1" smtClean="0"/>
              <a:t>untuk</a:t>
            </a:r>
            <a:r>
              <a:rPr lang="en-US" dirty="0" smtClean="0"/>
              <a:t> </a:t>
            </a:r>
            <a:r>
              <a:rPr lang="en-US" dirty="0" err="1" smtClean="0"/>
              <a:t>mengembangkan</a:t>
            </a:r>
            <a:r>
              <a:rPr lang="en-US" dirty="0" smtClean="0"/>
              <a:t> </a:t>
            </a:r>
            <a:r>
              <a:rPr lang="en-US" dirty="0" err="1" smtClean="0"/>
              <a:t>perusahaan</a:t>
            </a:r>
            <a:r>
              <a:rPr lang="en-US" dirty="0" smtClean="0"/>
              <a:t>, </a:t>
            </a:r>
            <a:r>
              <a:rPr lang="en-US" dirty="0" err="1" smtClean="0"/>
              <a:t>ini</a:t>
            </a:r>
            <a:r>
              <a:rPr lang="en-US" dirty="0" smtClean="0"/>
              <a:t> </a:t>
            </a:r>
            <a:r>
              <a:rPr lang="en-US" dirty="0" err="1" smtClean="0"/>
              <a:t>merupakan</a:t>
            </a:r>
            <a:r>
              <a:rPr lang="en-US" dirty="0" smtClean="0"/>
              <a:t> </a:t>
            </a:r>
            <a:r>
              <a:rPr lang="en-US" dirty="0" err="1" smtClean="0"/>
              <a:t>kebijakan</a:t>
            </a:r>
            <a:r>
              <a:rPr lang="en-US" dirty="0" smtClean="0"/>
              <a:t> </a:t>
            </a:r>
            <a:r>
              <a:rPr lang="en-US" dirty="0" err="1" smtClean="0"/>
              <a:t>dividen</a:t>
            </a:r>
            <a:r>
              <a:rPr lang="en-US" dirty="0" smtClean="0"/>
              <a:t> (4b).  </a:t>
            </a:r>
            <a:r>
              <a:rPr lang="en-US" b="1" dirty="0" smtClean="0"/>
              <a:t>(</a:t>
            </a:r>
            <a:r>
              <a:rPr lang="en-US" b="1" dirty="0" err="1" smtClean="0"/>
              <a:t>Sutisno</a:t>
            </a:r>
            <a:r>
              <a:rPr lang="en-US" b="1" dirty="0" smtClean="0"/>
              <a:t> ; 2012 : 5-6)</a:t>
            </a:r>
            <a:endParaRPr lang="en-US" b="1"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713"/>
            <a:ext cx="8229600" cy="5505450"/>
          </a:xfrm>
        </p:spPr>
        <p:txBody>
          <a:bodyPr rtlCol="0">
            <a:normAutofit/>
          </a:bodyPr>
          <a:lstStyle/>
          <a:p>
            <a:pPr algn="just" eaLnBrk="1" fontAlgn="auto" hangingPunct="1">
              <a:spcAft>
                <a:spcPts val="0"/>
              </a:spcAft>
              <a:buFont typeface="Arial" pitchFamily="34" charset="0"/>
              <a:buNone/>
              <a:defRPr/>
            </a:pPr>
            <a:r>
              <a:rPr lang="id-ID" dirty="0" smtClean="0">
                <a:latin typeface="Times New Roman" pitchFamily="18" charset="0"/>
                <a:cs typeface="Times New Roman" pitchFamily="18" charset="0"/>
              </a:rPr>
              <a:t>	  Dalam skema tersebut terlihat bahwa manajer keuangan harus menagambil keputusan tentang:</a:t>
            </a:r>
          </a:p>
          <a:p>
            <a:pPr marL="514350" indent="-514350" algn="just" eaLnBrk="1" fontAlgn="auto" hangingPunct="1">
              <a:spcAft>
                <a:spcPts val="0"/>
              </a:spcAft>
              <a:buFontTx/>
              <a:buChar char="-"/>
              <a:defRPr/>
            </a:pPr>
            <a:r>
              <a:rPr lang="id-ID" dirty="0" smtClean="0">
                <a:latin typeface="Times New Roman" pitchFamily="18" charset="0"/>
                <a:cs typeface="Times New Roman" pitchFamily="18" charset="0"/>
              </a:rPr>
              <a:t>Penggunaan dana (yaitu panah 2, disebut sebagai keputusan investasi)</a:t>
            </a:r>
          </a:p>
          <a:p>
            <a:pPr marL="514350" indent="-514350" algn="just" eaLnBrk="1" fontAlgn="auto" hangingPunct="1">
              <a:spcAft>
                <a:spcPts val="0"/>
              </a:spcAft>
              <a:buFontTx/>
              <a:buChar char="-"/>
              <a:defRPr/>
            </a:pPr>
            <a:r>
              <a:rPr lang="id-ID" dirty="0" smtClean="0">
                <a:latin typeface="Times New Roman" pitchFamily="18" charset="0"/>
                <a:cs typeface="Times New Roman" pitchFamily="18" charset="0"/>
              </a:rPr>
              <a:t>Memperoleh dana (yaitu panah 1, disebut sebagai keptusan pendanaan)</a:t>
            </a:r>
            <a:endParaRPr lang="en-US" dirty="0" smtClean="0">
              <a:latin typeface="Times New Roman" pitchFamily="18" charset="0"/>
              <a:cs typeface="Times New Roman" pitchFamily="18" charset="0"/>
            </a:endParaRPr>
          </a:p>
          <a:p>
            <a:pPr marL="514350" indent="-514350" algn="just" eaLnBrk="1" fontAlgn="auto" hangingPunct="1">
              <a:spcAft>
                <a:spcPts val="0"/>
              </a:spcAft>
              <a:buFontTx/>
              <a:buChar char="-"/>
              <a:defRPr/>
            </a:pPr>
            <a:r>
              <a:rPr lang="id-ID" dirty="0" smtClean="0">
                <a:latin typeface="Times New Roman" pitchFamily="18" charset="0"/>
                <a:cs typeface="Times New Roman" pitchFamily="18" charset="0"/>
              </a:rPr>
              <a:t>Pembagian laba (yaitu panah 4a, disebut sebagai kebijakan deviden).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a:xfrm>
            <a:off x="642937" y="762000"/>
            <a:ext cx="8424863" cy="5721350"/>
          </a:xfrm>
        </p:spPr>
        <p:txBody>
          <a:bodyPr>
            <a:normAutofit/>
          </a:bodyPr>
          <a:lstStyle/>
          <a:p>
            <a:pPr algn="just" eaLnBrk="1" hangingPunct="1">
              <a:buFont typeface="Arial" charset="0"/>
              <a:buNone/>
            </a:pPr>
            <a:r>
              <a:rPr lang="id-ID" dirty="0" smtClean="0">
                <a:latin typeface="Times New Roman" pitchFamily="18" charset="0"/>
                <a:cs typeface="Times New Roman" pitchFamily="18" charset="0"/>
              </a:rPr>
              <a:t>		Ketiga keputusan tersebut merupakan keputusan-keputusan keuangan yang harus diambil oleh manajer keuangan.</a:t>
            </a:r>
          </a:p>
          <a:p>
            <a:pPr algn="just" eaLnBrk="1" hangingPunct="1">
              <a:buFont typeface="Arial" charset="0"/>
              <a:buNone/>
            </a:pPr>
            <a:r>
              <a:rPr lang="id-ID" dirty="0" smtClean="0">
                <a:latin typeface="Times New Roman" pitchFamily="18" charset="0"/>
                <a:cs typeface="Times New Roman" pitchFamily="18" charset="0"/>
              </a:rPr>
              <a:t>		Keputusan investasi akan tercermin pada sisi aktiva perusahaan. Dengan demikian akan mempengaruhi struktur kekayaan perusahaan, yaitu perbandingan antara aktiva lancar dengan aktiva tetap.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lnSpcReduction="10000"/>
          </a:bodyPr>
          <a:lstStyle/>
          <a:p>
            <a:pPr>
              <a:buNone/>
            </a:pP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Sebaliknya keputusan pendanaan dan kebijakan dividen akan tercermin pada sisi pasiva perusahaan. Apabila kita hanya memperhatikan dana yang tertanam dalam jangka waktu yang lama, maka perbandingan tersebut disebut sebagai struktur modal. Apabila diperhatikan baik dana jangka pendek maupun dana jangka panjang, perbandingannya disebut sebagai struktur finansial. Keputusan pendanaan dan kebijakan dividen mempengaruhi kedua struktur tersebut.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Husnan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dkk</a:t>
            </a:r>
            <a:r>
              <a:rPr lang="en-US" dirty="0" smtClean="0">
                <a:latin typeface="Times New Roman" pitchFamily="18" charset="0"/>
                <a:cs typeface="Times New Roman" pitchFamily="18" charset="0"/>
              </a:rPr>
              <a:t>; 1994 : 6-7)</a:t>
            </a:r>
            <a:endParaRPr lang="id-ID" dirty="0" smtClean="0">
              <a:latin typeface="Times New Roman" pitchFamily="18" charset="0"/>
              <a:cs typeface="Times New Roman" pitchFamily="18" charset="0"/>
            </a:endParaRPr>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250825" y="260350"/>
            <a:ext cx="8569325" cy="5865813"/>
          </a:xfrm>
        </p:spPr>
        <p:txBody>
          <a:bodyPr/>
          <a:lstStyle/>
          <a:p>
            <a:pPr>
              <a:buFont typeface="Arial" charset="0"/>
              <a:buNone/>
            </a:pPr>
            <a:r>
              <a:rPr lang="en-US" sz="2800" dirty="0" smtClean="0">
                <a:latin typeface="Times New Roman" pitchFamily="18" charset="0"/>
                <a:cs typeface="Times New Roman" pitchFamily="18" charset="0"/>
              </a:rPr>
              <a:t>b.</a:t>
            </a:r>
            <a:r>
              <a:rPr lang="id-ID" sz="2800" dirty="0" smtClean="0">
                <a:latin typeface="Times New Roman" pitchFamily="18" charset="0"/>
                <a:cs typeface="Times New Roman" pitchFamily="18" charset="0"/>
              </a:rPr>
              <a:t> Penggunaan Dana</a:t>
            </a:r>
            <a:br>
              <a:rPr lang="id-ID" sz="2800" dirty="0" smtClean="0">
                <a:latin typeface="Times New Roman" pitchFamily="18" charset="0"/>
                <a:cs typeface="Times New Roman" pitchFamily="18" charset="0"/>
              </a:rPr>
            </a:br>
            <a:r>
              <a:rPr lang="en-US" sz="2800" dirty="0" smtClean="0">
                <a:latin typeface="Times New Roman" pitchFamily="18" charset="0"/>
                <a:cs typeface="Times New Roman" pitchFamily="18" charset="0"/>
              </a:rPr>
              <a:t>1)</a:t>
            </a:r>
            <a:r>
              <a:rPr lang="id-ID" sz="2800" dirty="0" smtClean="0">
                <a:latin typeface="Times New Roman" pitchFamily="18" charset="0"/>
                <a:cs typeface="Times New Roman" pitchFamily="18" charset="0"/>
              </a:rPr>
              <a:t> Sumber dana jangka pendek digunakan untuk dana operasional jangka pendek seperti keperluan modal kerja</a:t>
            </a:r>
          </a:p>
          <a:p>
            <a:pPr>
              <a:buFont typeface="Arial" charset="0"/>
              <a:buNone/>
            </a:pPr>
            <a:r>
              <a:rPr lang="id-ID" sz="2800" dirty="0" smtClean="0">
                <a:latin typeface="Times New Roman" pitchFamily="18" charset="0"/>
                <a:cs typeface="Times New Roman" pitchFamily="18" charset="0"/>
              </a:rPr>
              <a:t>	Misalnya: sumber dana berumur satu tahun,			           penggunaannya sama atau sebelum  		       	           satu tahun  (12 bulan) harus sudah kembali.</a:t>
            </a:r>
          </a:p>
          <a:p>
            <a:pPr>
              <a:buFont typeface="Arial" charset="0"/>
              <a:buNone/>
            </a:pPr>
            <a:r>
              <a:rPr lang="id-ID"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2)</a:t>
            </a:r>
            <a:r>
              <a:rPr lang="id-ID" sz="2800" dirty="0" smtClean="0">
                <a:latin typeface="Times New Roman" pitchFamily="18" charset="0"/>
                <a:cs typeface="Times New Roman" pitchFamily="18" charset="0"/>
              </a:rPr>
              <a:t> Sumber dana jangka panjang digunakan disetoran modal ( modal yang disetor) harus digunakan  untuk penggunaan investasi dana jangka panjang seperti pembelian mesin (pabrik), pembelian kendaraan, untuk ekspansi usaha, pembuatan bagunan gedung atau pembelian tanah. </a:t>
            </a:r>
            <a:endParaRPr lang="id-ID" sz="2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250"/>
            <a:ext cx="8229600" cy="5649913"/>
          </a:xfrm>
        </p:spPr>
        <p:txBody>
          <a:bodyPr/>
          <a:lstStyle/>
          <a:p>
            <a:pPr eaLnBrk="1" hangingPunct="1">
              <a:buFont typeface="Arial" charset="0"/>
              <a:buNone/>
              <a:defRPr/>
            </a:pPr>
            <a:r>
              <a:rPr lang="en-US" dirty="0" smtClean="0">
                <a:latin typeface="Times New Roman" pitchFamily="18" charset="0"/>
                <a:cs typeface="Times New Roman" pitchFamily="18" charset="0"/>
              </a:rPr>
              <a:t>c</a:t>
            </a:r>
            <a:r>
              <a:rPr lang="id-ID" dirty="0" smtClean="0">
                <a:latin typeface="Times New Roman" pitchFamily="18" charset="0"/>
                <a:cs typeface="Times New Roman" pitchFamily="18" charset="0"/>
              </a:rPr>
              <a:t>. Tujuan Dibentuknya Pasar Keuangan</a:t>
            </a:r>
          </a:p>
          <a:p>
            <a:pPr marL="514350" indent="-514350" algn="just" eaLnBrk="1" hangingPunct="1">
              <a:buNone/>
              <a:defRPr/>
            </a:pPr>
            <a:r>
              <a:rPr lang="en-US" dirty="0" smtClean="0">
                <a:latin typeface="Times New Roman" pitchFamily="18" charset="0"/>
                <a:cs typeface="Times New Roman" pitchFamily="18" charset="0"/>
              </a:rPr>
              <a:t>1)	</a:t>
            </a:r>
            <a:r>
              <a:rPr lang="id-ID" dirty="0" smtClean="0">
                <a:latin typeface="Times New Roman" pitchFamily="18" charset="0"/>
                <a:cs typeface="Times New Roman" pitchFamily="18" charset="0"/>
              </a:rPr>
              <a:t>Menjembatani proses pemindahan dana secara cepat dan paling efesien.</a:t>
            </a:r>
          </a:p>
          <a:p>
            <a:pPr marL="514350" indent="-514350" algn="just" eaLnBrk="1" hangingPunct="1">
              <a:buNone/>
              <a:defRPr/>
            </a:pPr>
            <a:r>
              <a:rPr lang="en-US" dirty="0" smtClean="0">
                <a:latin typeface="Times New Roman" pitchFamily="18" charset="0"/>
                <a:cs typeface="Times New Roman" pitchFamily="18" charset="0"/>
              </a:rPr>
              <a:t>2)	</a:t>
            </a:r>
            <a:r>
              <a:rPr lang="id-ID" dirty="0" smtClean="0">
                <a:latin typeface="Times New Roman" pitchFamily="18" charset="0"/>
                <a:cs typeface="Times New Roman" pitchFamily="18" charset="0"/>
              </a:rPr>
              <a:t>Mendorong pembentukan modal</a:t>
            </a:r>
          </a:p>
          <a:p>
            <a:pPr marL="514350" indent="-514350" algn="just" eaLnBrk="1" hangingPunct="1">
              <a:buNone/>
              <a:defRPr/>
            </a:pPr>
            <a:r>
              <a:rPr lang="en-US" dirty="0" smtClean="0">
                <a:latin typeface="Times New Roman" pitchFamily="18" charset="0"/>
                <a:cs typeface="Times New Roman" pitchFamily="18" charset="0"/>
              </a:rPr>
              <a:t>3)	</a:t>
            </a:r>
            <a:r>
              <a:rPr lang="id-ID" dirty="0" smtClean="0">
                <a:latin typeface="Times New Roman" pitchFamily="18" charset="0"/>
                <a:cs typeface="Times New Roman" pitchFamily="18" charset="0"/>
              </a:rPr>
              <a:t>Menciptakan harga pasar yang wajar</a:t>
            </a:r>
          </a:p>
          <a:p>
            <a:pPr marL="273050" indent="-273050" algn="just" eaLnBrk="1" hangingPunct="1">
              <a:buFont typeface="Arial" charset="0"/>
              <a:buNone/>
              <a:defRPr/>
            </a:pPr>
            <a:r>
              <a:rPr lang="id-ID" dirty="0" smtClean="0">
                <a:latin typeface="Times New Roman" pitchFamily="18" charset="0"/>
                <a:cs typeface="Times New Roman" pitchFamily="18" charset="0"/>
              </a:rPr>
              <a:t>		Pasar keuangan juga berfungsi sebagai media pembentukan modal sehingga jangka panjang memberikan kontrubusi yang positif kepada perekonomian negara</a:t>
            </a:r>
            <a:endParaRPr lang="id-ID"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7498080" cy="1143000"/>
          </a:xfrm>
        </p:spPr>
        <p:txBody>
          <a:bodyPr>
            <a:noAutofit/>
          </a:bodyPr>
          <a:lstStyle/>
          <a:p>
            <a:r>
              <a:rPr lang="en-US" sz="3200" dirty="0" smtClean="0"/>
              <a:t>A. </a:t>
            </a:r>
            <a:r>
              <a:rPr lang="en-US" sz="3200" dirty="0" err="1" smtClean="0"/>
              <a:t>Ruang</a:t>
            </a:r>
            <a:r>
              <a:rPr lang="en-US" sz="3200" dirty="0" smtClean="0"/>
              <a:t> </a:t>
            </a:r>
            <a:r>
              <a:rPr lang="en-US" sz="3200" dirty="0" err="1" smtClean="0"/>
              <a:t>Lingkup</a:t>
            </a:r>
            <a:r>
              <a:rPr lang="en-US" sz="3200" dirty="0" smtClean="0"/>
              <a:t> </a:t>
            </a:r>
            <a:r>
              <a:rPr lang="en-US" sz="3200" dirty="0" err="1" smtClean="0"/>
              <a:t>Manajemen</a:t>
            </a:r>
            <a:r>
              <a:rPr lang="en-US" sz="3200" dirty="0" smtClean="0"/>
              <a:t> </a:t>
            </a:r>
            <a:r>
              <a:rPr lang="en-US" sz="3200" dirty="0" err="1" smtClean="0"/>
              <a:t>Keuangan</a:t>
            </a:r>
            <a:r>
              <a:rPr lang="en-US" sz="3200" dirty="0" smtClean="0"/>
              <a:t/>
            </a:r>
            <a:br>
              <a:rPr lang="en-US" sz="3200" dirty="0" smtClean="0"/>
            </a:br>
            <a:r>
              <a:rPr lang="en-US" sz="3200" dirty="0" smtClean="0"/>
              <a:t>1. </a:t>
            </a:r>
            <a:r>
              <a:rPr lang="en-US" sz="3200" dirty="0" err="1" smtClean="0"/>
              <a:t>Pendahuluan</a:t>
            </a:r>
            <a:endParaRPr lang="en-US" sz="3200" dirty="0"/>
          </a:p>
        </p:txBody>
      </p:sp>
      <p:sp>
        <p:nvSpPr>
          <p:cNvPr id="3" name="Content Placeholder 2"/>
          <p:cNvSpPr>
            <a:spLocks noGrp="1"/>
          </p:cNvSpPr>
          <p:nvPr>
            <p:ph idx="1"/>
          </p:nvPr>
        </p:nvSpPr>
        <p:spPr>
          <a:xfrm>
            <a:off x="0" y="990600"/>
            <a:ext cx="9144000" cy="5867400"/>
          </a:xfrm>
        </p:spPr>
        <p:txBody>
          <a:bodyPr>
            <a:normAutofit lnSpcReduction="10000"/>
          </a:bodyPr>
          <a:lstStyle/>
          <a:p>
            <a:pPr algn="just">
              <a:buNone/>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Manajemen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keuangan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adalah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kegiatan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mengatur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struktur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permodalan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mengalokasikan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mengendalikan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keuangan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perusahaan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sedemikian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rupa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sehingga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dapat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dicapai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laba</a:t>
            </a:r>
            <a:r>
              <a:rPr lang="en-US" sz="2800" dirty="0" smtClean="0">
                <a:latin typeface="Times New Roman" pitchFamily="18" charset="0"/>
                <a:cs typeface="Times New Roman" pitchFamily="18" charset="0"/>
              </a:rPr>
              <a:t> optimal. </a:t>
            </a:r>
            <a:r>
              <a:rPr lang="en-US" sz="2800" dirty="0" err="1" smtClean="0">
                <a:latin typeface="Times New Roman" pitchFamily="18" charset="0"/>
                <a:cs typeface="Times New Roman" pitchFamily="18" charset="0"/>
              </a:rPr>
              <a:t>Mengatur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struktur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permodalan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berarti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menetapkan</a:t>
            </a:r>
            <a:r>
              <a:rPr lang="en-US" sz="2800" dirty="0" smtClean="0">
                <a:latin typeface="Times New Roman" pitchFamily="18" charset="0"/>
                <a:cs typeface="Times New Roman" pitchFamily="18" charset="0"/>
              </a:rPr>
              <a:t> volume </a:t>
            </a:r>
            <a:r>
              <a:rPr lang="en-US" sz="2800" dirty="0" err="1" smtClean="0">
                <a:latin typeface="Times New Roman" pitchFamily="18" charset="0"/>
                <a:cs typeface="Times New Roman" pitchFamily="18" charset="0"/>
              </a:rPr>
              <a:t>dana</a:t>
            </a:r>
            <a:r>
              <a:rPr lang="en-US" sz="2800" dirty="0" smtClean="0">
                <a:latin typeface="Times New Roman" pitchFamily="18" charset="0"/>
                <a:cs typeface="Times New Roman" pitchFamily="18" charset="0"/>
              </a:rPr>
              <a:t> yang </a:t>
            </a:r>
            <a:r>
              <a:rPr lang="en-US" sz="2800" dirty="0" err="1" smtClean="0">
                <a:latin typeface="Times New Roman" pitchFamily="18" charset="0"/>
                <a:cs typeface="Times New Roman" pitchFamily="18" charset="0"/>
              </a:rPr>
              <a:t>akan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digunakan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perusahaan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mengusahakan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sumbernya</a:t>
            </a:r>
            <a:r>
              <a:rPr lang="en-US" sz="2800" dirty="0" smtClean="0">
                <a:latin typeface="Times New Roman" pitchFamily="18" charset="0"/>
                <a:cs typeface="Times New Roman" pitchFamily="18" charset="0"/>
              </a:rPr>
              <a:t>.</a:t>
            </a:r>
          </a:p>
          <a:p>
            <a:pPr algn="just">
              <a:buNone/>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Dewasa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manajer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keuangan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memegang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penting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dalam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dunia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usaha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seiring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dengan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perkembangannya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tugas</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manajer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keuangan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tidak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hanya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mencatat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membuat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laporan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mengendalikan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posisi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kas</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membayar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tagihan-tagihan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mencari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dana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akan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tetapi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manajer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keuangan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harus</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mampu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menginvestasikan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dana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mengatur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kombinasi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sumber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dana</a:t>
            </a:r>
            <a:r>
              <a:rPr lang="en-US" sz="2800" dirty="0" smtClean="0">
                <a:latin typeface="Times New Roman" pitchFamily="18" charset="0"/>
                <a:cs typeface="Times New Roman" pitchFamily="18" charset="0"/>
              </a:rPr>
              <a:t> yang optimal </a:t>
            </a:r>
            <a:r>
              <a:rPr lang="en-US" sz="2800" dirty="0" err="1" smtClean="0">
                <a:latin typeface="Times New Roman" pitchFamily="18" charset="0"/>
                <a:cs typeface="Times New Roman" pitchFamily="18" charset="0"/>
              </a:rPr>
              <a:t>serta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pendistribusian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keuntungan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pembagian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deviden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dalam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rangka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peningkatan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nilai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perusahaan</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3F20941A-713C-429C-BAFF-469BDD0C5BC4}"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457200" y="908050"/>
            <a:ext cx="8229600" cy="5218113"/>
          </a:xfrm>
        </p:spPr>
        <p:txBody>
          <a:bodyPr/>
          <a:lstStyle/>
          <a:p>
            <a:pPr algn="just" eaLnBrk="1" hangingPunct="1">
              <a:buFont typeface="Arial" charset="0"/>
              <a:buNone/>
            </a:pPr>
            <a:r>
              <a:rPr lang="id-ID" sz="3600" smtClean="0">
                <a:latin typeface="Times New Roman" pitchFamily="18" charset="0"/>
                <a:cs typeface="Times New Roman" pitchFamily="18" charset="0"/>
              </a:rPr>
              <a:t>		Pasar keuangan berfungsi secara efesien, dimana pihak surplus dan defisit dana dapat mengadakan kerja sama yang saling menguntungkan, tidak saja memberikan keuntungan kepada kedua pihak tetap juga kepada masyarakat karena ekonomi akan tumbuh lebih baik.</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3375"/>
            <a:ext cx="8229600" cy="5792788"/>
          </a:xfrm>
        </p:spPr>
        <p:txBody>
          <a:bodyPr/>
          <a:lstStyle/>
          <a:p>
            <a:pPr algn="just" eaLnBrk="1" hangingPunct="1">
              <a:buFont typeface="Arial" charset="0"/>
              <a:buNone/>
              <a:defRPr/>
            </a:pPr>
            <a:r>
              <a:rPr lang="en-US" dirty="0" smtClean="0">
                <a:latin typeface="Times New Roman" pitchFamily="18" charset="0"/>
                <a:cs typeface="Times New Roman" pitchFamily="18" charset="0"/>
              </a:rPr>
              <a:t>d</a:t>
            </a:r>
            <a:r>
              <a:rPr lang="id-ID" dirty="0" smtClean="0">
                <a:latin typeface="Times New Roman" pitchFamily="18" charset="0"/>
                <a:cs typeface="Times New Roman" pitchFamily="18" charset="0"/>
              </a:rPr>
              <a:t>. Pasar Uang Efesien akan Memungkinkan</a:t>
            </a:r>
          </a:p>
          <a:p>
            <a:pPr marL="514350" indent="-514350" algn="just" eaLnBrk="1" hangingPunct="1">
              <a:buNone/>
              <a:defRPr/>
            </a:pPr>
            <a:r>
              <a:rPr lang="en-US" dirty="0" smtClean="0">
                <a:latin typeface="Times New Roman" pitchFamily="18" charset="0"/>
                <a:cs typeface="Times New Roman" pitchFamily="18" charset="0"/>
              </a:rPr>
              <a:t>1)</a:t>
            </a:r>
            <a:r>
              <a:rPr lang="id-ID" dirty="0" smtClean="0">
                <a:latin typeface="Times New Roman" pitchFamily="18" charset="0"/>
                <a:cs typeface="Times New Roman" pitchFamily="18" charset="0"/>
              </a:rPr>
              <a:t>Terciptanya harga pasar dan tingkat keuntungan yang wajar sehingga transaksi asset keuangan berlangsung secara tepat.</a:t>
            </a:r>
          </a:p>
          <a:p>
            <a:pPr marL="514350" indent="-514350" algn="just" eaLnBrk="1" hangingPunct="1">
              <a:buNone/>
              <a:defRPr/>
            </a:pPr>
            <a:r>
              <a:rPr lang="en-US" dirty="0" smtClean="0">
                <a:latin typeface="Times New Roman" pitchFamily="18" charset="0"/>
                <a:cs typeface="Times New Roman" pitchFamily="18" charset="0"/>
              </a:rPr>
              <a:t>2)	</a:t>
            </a:r>
            <a:r>
              <a:rPr lang="id-ID" dirty="0" smtClean="0">
                <a:latin typeface="Times New Roman" pitchFamily="18" charset="0"/>
                <a:cs typeface="Times New Roman" pitchFamily="18" charset="0"/>
              </a:rPr>
              <a:t>Memudahkan penilaian prestasi manajemen.</a:t>
            </a:r>
          </a:p>
          <a:p>
            <a:pPr marL="514350" indent="-514350" algn="just" eaLnBrk="1" hangingPunct="1">
              <a:buNone/>
              <a:defRPr/>
            </a:pPr>
            <a:r>
              <a:rPr lang="en-US" dirty="0" smtClean="0">
                <a:latin typeface="Times New Roman" pitchFamily="18" charset="0"/>
                <a:cs typeface="Times New Roman" pitchFamily="18" charset="0"/>
              </a:rPr>
              <a:t>3)	</a:t>
            </a:r>
            <a:r>
              <a:rPr lang="id-ID" dirty="0" smtClean="0">
                <a:latin typeface="Times New Roman" pitchFamily="18" charset="0"/>
                <a:cs typeface="Times New Roman" pitchFamily="18" charset="0"/>
              </a:rPr>
              <a:t>Memudahkan pengukuran nilai perusahaan, dalam proses keuangan yang efesien, harga pasar terbentuk melalui mekanisme permintaan dan penawaran (Agus Santoso;1996:20-23).</a:t>
            </a:r>
            <a:endParaRPr lang="id-ID"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8600"/>
            <a:ext cx="7498080" cy="1143000"/>
          </a:xfrm>
        </p:spPr>
        <p:txBody>
          <a:bodyPr>
            <a:normAutofit/>
          </a:bodyPr>
          <a:lstStyle/>
          <a:p>
            <a:r>
              <a:rPr lang="en-US" sz="3200" dirty="0" smtClean="0"/>
              <a:t>B. </a:t>
            </a:r>
            <a:r>
              <a:rPr lang="en-US" sz="3200" dirty="0" err="1" smtClean="0"/>
              <a:t>Sekilas</a:t>
            </a:r>
            <a:r>
              <a:rPr lang="en-US" sz="3200" dirty="0" smtClean="0"/>
              <a:t> </a:t>
            </a:r>
            <a:r>
              <a:rPr lang="en-US" sz="3200" dirty="0" err="1" smtClean="0"/>
              <a:t>Tentang</a:t>
            </a:r>
            <a:r>
              <a:rPr lang="en-US" sz="3200" dirty="0" smtClean="0"/>
              <a:t> </a:t>
            </a:r>
            <a:r>
              <a:rPr lang="en-US" sz="3200" dirty="0" err="1" smtClean="0"/>
              <a:t>Analisis</a:t>
            </a:r>
            <a:r>
              <a:rPr lang="en-US" sz="3200" dirty="0" smtClean="0"/>
              <a:t> </a:t>
            </a:r>
            <a:r>
              <a:rPr lang="en-US" sz="3200" dirty="0" err="1" smtClean="0"/>
              <a:t>Laporan</a:t>
            </a:r>
            <a:r>
              <a:rPr lang="en-US" sz="3200" dirty="0" smtClean="0"/>
              <a:t> </a:t>
            </a:r>
            <a:r>
              <a:rPr lang="en-US" sz="3200" dirty="0" err="1" smtClean="0"/>
              <a:t>Keuangan</a:t>
            </a:r>
            <a:r>
              <a:rPr lang="en-US" sz="3200" dirty="0" smtClean="0"/>
              <a:t/>
            </a:r>
            <a:br>
              <a:rPr lang="en-US" sz="3200" dirty="0" smtClean="0"/>
            </a:br>
            <a:r>
              <a:rPr lang="en-US" sz="3200" dirty="0" smtClean="0"/>
              <a:t>1.Pendahuluan</a:t>
            </a:r>
            <a:endParaRPr lang="en-US" sz="3200" dirty="0"/>
          </a:p>
        </p:txBody>
      </p:sp>
      <p:sp>
        <p:nvSpPr>
          <p:cNvPr id="3" name="Content Placeholder 2"/>
          <p:cNvSpPr>
            <a:spLocks noGrp="1"/>
          </p:cNvSpPr>
          <p:nvPr>
            <p:ph idx="1"/>
          </p:nvPr>
        </p:nvSpPr>
        <p:spPr>
          <a:xfrm>
            <a:off x="0" y="1371600"/>
            <a:ext cx="9144000" cy="5486400"/>
          </a:xfrm>
        </p:spPr>
        <p:txBody>
          <a:bodyPr>
            <a:normAutofit fontScale="77500" lnSpcReduction="20000"/>
          </a:bodyPr>
          <a:lstStyle/>
          <a:p>
            <a:pPr>
              <a:buNone/>
            </a:pPr>
            <a:r>
              <a:rPr lang="en-US" dirty="0" smtClean="0"/>
              <a:t>	</a:t>
            </a:r>
          </a:p>
          <a:p>
            <a:pPr>
              <a:buNone/>
            </a:pPr>
            <a:r>
              <a:rPr lang="en-US" dirty="0" smtClean="0"/>
              <a:t>	</a:t>
            </a:r>
            <a:r>
              <a:rPr lang="en-US" dirty="0" err="1" smtClean="0"/>
              <a:t>Laporan</a:t>
            </a:r>
            <a:r>
              <a:rPr lang="en-US" dirty="0" smtClean="0"/>
              <a:t> </a:t>
            </a:r>
            <a:r>
              <a:rPr lang="en-US" dirty="0" err="1" smtClean="0"/>
              <a:t>Keuangan</a:t>
            </a:r>
            <a:r>
              <a:rPr lang="en-US" dirty="0" smtClean="0"/>
              <a:t> </a:t>
            </a:r>
            <a:r>
              <a:rPr lang="en-US" dirty="0" err="1" smtClean="0"/>
              <a:t>adalah</a:t>
            </a:r>
            <a:r>
              <a:rPr lang="en-US" dirty="0" smtClean="0"/>
              <a:t> </a:t>
            </a:r>
            <a:r>
              <a:rPr lang="en-US" dirty="0" err="1" smtClean="0"/>
              <a:t>laporan</a:t>
            </a:r>
            <a:r>
              <a:rPr lang="en-US" dirty="0" smtClean="0"/>
              <a:t> yang </a:t>
            </a:r>
            <a:r>
              <a:rPr lang="en-US" dirty="0" err="1" smtClean="0"/>
              <a:t>menggambarkan</a:t>
            </a:r>
            <a:r>
              <a:rPr lang="en-US" dirty="0" smtClean="0"/>
              <a:t> </a:t>
            </a:r>
            <a:r>
              <a:rPr lang="en-US" dirty="0" err="1" smtClean="0"/>
              <a:t>tentang</a:t>
            </a:r>
            <a:r>
              <a:rPr lang="en-US" dirty="0" smtClean="0"/>
              <a:t> </a:t>
            </a:r>
            <a:r>
              <a:rPr lang="en-US" dirty="0" err="1" smtClean="0"/>
              <a:t>posisi</a:t>
            </a:r>
            <a:r>
              <a:rPr lang="en-US" dirty="0" smtClean="0"/>
              <a:t> </a:t>
            </a:r>
            <a:r>
              <a:rPr lang="en-US" dirty="0" err="1" smtClean="0"/>
              <a:t>keuangan</a:t>
            </a:r>
            <a:r>
              <a:rPr lang="en-US" dirty="0" smtClean="0"/>
              <a:t> </a:t>
            </a:r>
            <a:r>
              <a:rPr lang="en-US" dirty="0" err="1" smtClean="0"/>
              <a:t>suatu</a:t>
            </a:r>
            <a:r>
              <a:rPr lang="en-US" dirty="0" smtClean="0"/>
              <a:t> </a:t>
            </a:r>
            <a:r>
              <a:rPr lang="en-US" dirty="0" err="1" smtClean="0"/>
              <a:t>badan</a:t>
            </a:r>
            <a:r>
              <a:rPr lang="en-US" dirty="0" smtClean="0"/>
              <a:t>/</a:t>
            </a:r>
            <a:r>
              <a:rPr lang="en-US" dirty="0" err="1" smtClean="0"/>
              <a:t>perusahaan</a:t>
            </a:r>
            <a:r>
              <a:rPr lang="en-US" dirty="0" smtClean="0"/>
              <a:t> </a:t>
            </a:r>
            <a:r>
              <a:rPr lang="en-US" dirty="0" err="1" smtClean="0"/>
              <a:t>pada</a:t>
            </a:r>
            <a:r>
              <a:rPr lang="en-US" dirty="0" smtClean="0"/>
              <a:t> </a:t>
            </a:r>
            <a:r>
              <a:rPr lang="en-US" dirty="0" err="1" smtClean="0"/>
              <a:t>suatu</a:t>
            </a:r>
            <a:r>
              <a:rPr lang="en-US" dirty="0" smtClean="0"/>
              <a:t> </a:t>
            </a:r>
            <a:r>
              <a:rPr lang="en-US" dirty="0" err="1" smtClean="0"/>
              <a:t>saat</a:t>
            </a:r>
            <a:r>
              <a:rPr lang="en-US" dirty="0" smtClean="0"/>
              <a:t> </a:t>
            </a:r>
            <a:r>
              <a:rPr lang="en-US" dirty="0" err="1" smtClean="0"/>
              <a:t>tertentu</a:t>
            </a:r>
            <a:r>
              <a:rPr lang="en-US" dirty="0" smtClean="0"/>
              <a:t>, </a:t>
            </a:r>
            <a:r>
              <a:rPr lang="en-US" dirty="0" err="1" smtClean="0"/>
              <a:t>hasil</a:t>
            </a:r>
            <a:r>
              <a:rPr lang="en-US" dirty="0" smtClean="0"/>
              <a:t> </a:t>
            </a:r>
            <a:r>
              <a:rPr lang="en-US" dirty="0" err="1" smtClean="0"/>
              <a:t>usaha</a:t>
            </a:r>
            <a:r>
              <a:rPr lang="en-US" dirty="0" smtClean="0"/>
              <a:t> </a:t>
            </a:r>
            <a:r>
              <a:rPr lang="en-US" dirty="0" err="1" smtClean="0"/>
              <a:t>selama</a:t>
            </a:r>
            <a:r>
              <a:rPr lang="en-US" dirty="0" smtClean="0"/>
              <a:t> </a:t>
            </a:r>
            <a:r>
              <a:rPr lang="en-US" dirty="0" err="1" smtClean="0"/>
              <a:t>periode</a:t>
            </a:r>
            <a:r>
              <a:rPr lang="en-US" dirty="0" smtClean="0"/>
              <a:t> </a:t>
            </a:r>
            <a:r>
              <a:rPr lang="en-US" dirty="0" err="1" smtClean="0"/>
              <a:t>tertentu</a:t>
            </a:r>
            <a:r>
              <a:rPr lang="en-US" dirty="0" smtClean="0"/>
              <a:t> </a:t>
            </a:r>
            <a:r>
              <a:rPr lang="en-US" dirty="0" err="1" smtClean="0"/>
              <a:t>dan</a:t>
            </a:r>
            <a:r>
              <a:rPr lang="en-US" dirty="0" smtClean="0"/>
              <a:t> </a:t>
            </a:r>
            <a:r>
              <a:rPr lang="en-US" dirty="0" err="1" smtClean="0"/>
              <a:t>perubahan</a:t>
            </a:r>
            <a:r>
              <a:rPr lang="en-US" dirty="0" smtClean="0"/>
              <a:t> yang </a:t>
            </a:r>
            <a:r>
              <a:rPr lang="en-US" dirty="0" err="1" smtClean="0"/>
              <a:t>telah</a:t>
            </a:r>
            <a:r>
              <a:rPr lang="en-US" dirty="0" smtClean="0"/>
              <a:t> </a:t>
            </a:r>
            <a:r>
              <a:rPr lang="en-US" dirty="0" err="1" smtClean="0"/>
              <a:t>terjadi</a:t>
            </a:r>
            <a:r>
              <a:rPr lang="en-US" dirty="0" smtClean="0"/>
              <a:t> </a:t>
            </a:r>
            <a:r>
              <a:rPr lang="en-US" dirty="0" err="1" smtClean="0"/>
              <a:t>atas</a:t>
            </a:r>
            <a:r>
              <a:rPr lang="en-US" dirty="0" smtClean="0"/>
              <a:t> </a:t>
            </a:r>
            <a:r>
              <a:rPr lang="en-US" dirty="0" err="1" smtClean="0"/>
              <a:t>posisi</a:t>
            </a:r>
            <a:r>
              <a:rPr lang="en-US" dirty="0" smtClean="0"/>
              <a:t> </a:t>
            </a:r>
            <a:r>
              <a:rPr lang="en-US" dirty="0" err="1" smtClean="0"/>
              <a:t>keuangan</a:t>
            </a:r>
            <a:r>
              <a:rPr lang="en-US" dirty="0" smtClean="0"/>
              <a:t> </a:t>
            </a:r>
            <a:r>
              <a:rPr lang="en-US" dirty="0" err="1" smtClean="0"/>
              <a:t>tadi</a:t>
            </a:r>
            <a:r>
              <a:rPr lang="en-US" dirty="0" smtClean="0"/>
              <a:t>.</a:t>
            </a:r>
          </a:p>
          <a:p>
            <a:pPr>
              <a:buNone/>
            </a:pPr>
            <a:endParaRPr lang="en-US" dirty="0" smtClean="0"/>
          </a:p>
          <a:p>
            <a:pPr>
              <a:buNone/>
            </a:pPr>
            <a:endParaRPr lang="en-US" dirty="0" smtClean="0"/>
          </a:p>
          <a:p>
            <a:pPr>
              <a:buNone/>
            </a:pPr>
            <a:r>
              <a:rPr lang="en-US" dirty="0" smtClean="0"/>
              <a:t>2.	</a:t>
            </a:r>
            <a:r>
              <a:rPr lang="en-US" dirty="0" err="1" smtClean="0"/>
              <a:t>Laporan</a:t>
            </a:r>
            <a:r>
              <a:rPr lang="en-US" dirty="0" smtClean="0"/>
              <a:t> </a:t>
            </a:r>
            <a:r>
              <a:rPr lang="en-US" dirty="0" err="1" smtClean="0"/>
              <a:t>Keuangan</a:t>
            </a:r>
            <a:r>
              <a:rPr lang="en-US" dirty="0" smtClean="0"/>
              <a:t> yang </a:t>
            </a:r>
            <a:r>
              <a:rPr lang="en-US" dirty="0" err="1" smtClean="0"/>
              <a:t>menggambarkan</a:t>
            </a:r>
            <a:r>
              <a:rPr lang="en-US" dirty="0" smtClean="0"/>
              <a:t> </a:t>
            </a:r>
            <a:r>
              <a:rPr lang="en-US" dirty="0" err="1" smtClean="0"/>
              <a:t>tentang</a:t>
            </a:r>
            <a:r>
              <a:rPr lang="en-US" dirty="0" smtClean="0"/>
              <a:t> </a:t>
            </a:r>
            <a:r>
              <a:rPr lang="en-US" dirty="0" err="1" smtClean="0"/>
              <a:t>posisi</a:t>
            </a:r>
            <a:r>
              <a:rPr lang="en-US" dirty="0" smtClean="0"/>
              <a:t> </a:t>
            </a:r>
            <a:r>
              <a:rPr lang="en-US" dirty="0" err="1" smtClean="0"/>
              <a:t>keuangan</a:t>
            </a:r>
            <a:r>
              <a:rPr lang="en-US" dirty="0" smtClean="0"/>
              <a:t> </a:t>
            </a:r>
            <a:r>
              <a:rPr lang="en-US" dirty="0" err="1" smtClean="0"/>
              <a:t>perusahaan</a:t>
            </a:r>
            <a:r>
              <a:rPr lang="en-US" dirty="0" smtClean="0"/>
              <a:t> </a:t>
            </a:r>
            <a:r>
              <a:rPr lang="en-US" dirty="0" err="1" smtClean="0"/>
              <a:t>tersaji</a:t>
            </a:r>
            <a:r>
              <a:rPr lang="en-US" dirty="0" smtClean="0"/>
              <a:t> </a:t>
            </a:r>
            <a:r>
              <a:rPr lang="en-US" dirty="0" err="1" smtClean="0"/>
              <a:t>dalam</a:t>
            </a:r>
            <a:r>
              <a:rPr lang="en-US" dirty="0" smtClean="0"/>
              <a:t> </a:t>
            </a:r>
            <a:r>
              <a:rPr lang="en-US" dirty="0" err="1" smtClean="0"/>
              <a:t>neraca</a:t>
            </a:r>
            <a:r>
              <a:rPr lang="en-US" dirty="0" smtClean="0"/>
              <a:t>.</a:t>
            </a:r>
          </a:p>
          <a:p>
            <a:pPr>
              <a:buNone/>
            </a:pPr>
            <a:endParaRPr lang="en-US" dirty="0" smtClean="0"/>
          </a:p>
          <a:p>
            <a:pPr>
              <a:buNone/>
            </a:pPr>
            <a:r>
              <a:rPr lang="en-US" dirty="0" smtClean="0"/>
              <a:t>3.	</a:t>
            </a:r>
            <a:r>
              <a:rPr lang="en-US" dirty="0" err="1" smtClean="0"/>
              <a:t>Laporan</a:t>
            </a:r>
            <a:r>
              <a:rPr lang="en-US" dirty="0" smtClean="0"/>
              <a:t> </a:t>
            </a:r>
            <a:r>
              <a:rPr lang="en-US" dirty="0" err="1" smtClean="0"/>
              <a:t>Keuangan</a:t>
            </a:r>
            <a:r>
              <a:rPr lang="en-US" dirty="0" smtClean="0"/>
              <a:t> yang </a:t>
            </a:r>
            <a:r>
              <a:rPr lang="en-US" dirty="0" err="1" smtClean="0"/>
              <a:t>menggambarkan</a:t>
            </a:r>
            <a:r>
              <a:rPr lang="en-US" dirty="0" smtClean="0"/>
              <a:t> </a:t>
            </a:r>
            <a:r>
              <a:rPr lang="en-US" dirty="0" err="1" smtClean="0"/>
              <a:t>hasil</a:t>
            </a:r>
            <a:r>
              <a:rPr lang="en-US" dirty="0" smtClean="0"/>
              <a:t> </a:t>
            </a:r>
            <a:r>
              <a:rPr lang="en-US" dirty="0" err="1" smtClean="0"/>
              <a:t>usaha</a:t>
            </a:r>
            <a:r>
              <a:rPr lang="en-US" dirty="0" smtClean="0"/>
              <a:t> (</a:t>
            </a:r>
            <a:r>
              <a:rPr lang="en-US" dirty="0" err="1" smtClean="0"/>
              <a:t>kinerja</a:t>
            </a:r>
            <a:r>
              <a:rPr lang="en-US" dirty="0" smtClean="0"/>
              <a:t>) </a:t>
            </a:r>
            <a:r>
              <a:rPr lang="en-US" dirty="0" err="1" smtClean="0"/>
              <a:t>perusahaan</a:t>
            </a:r>
            <a:r>
              <a:rPr lang="en-US" dirty="0" smtClean="0"/>
              <a:t> </a:t>
            </a:r>
            <a:r>
              <a:rPr lang="en-US" dirty="0" err="1" smtClean="0"/>
              <a:t>tersaji</a:t>
            </a:r>
            <a:r>
              <a:rPr lang="en-US" dirty="0" smtClean="0"/>
              <a:t> </a:t>
            </a:r>
            <a:r>
              <a:rPr lang="en-US" dirty="0" err="1" smtClean="0"/>
              <a:t>dalam</a:t>
            </a:r>
            <a:r>
              <a:rPr lang="en-US" dirty="0" smtClean="0"/>
              <a:t> </a:t>
            </a:r>
            <a:r>
              <a:rPr lang="en-US" dirty="0" err="1" smtClean="0"/>
              <a:t>laporan</a:t>
            </a:r>
            <a:r>
              <a:rPr lang="en-US" dirty="0" smtClean="0"/>
              <a:t> </a:t>
            </a:r>
            <a:r>
              <a:rPr lang="en-US" dirty="0" err="1" smtClean="0"/>
              <a:t>laba</a:t>
            </a:r>
            <a:r>
              <a:rPr lang="en-US" dirty="0" smtClean="0"/>
              <a:t> </a:t>
            </a:r>
            <a:r>
              <a:rPr lang="en-US" dirty="0" err="1" smtClean="0"/>
              <a:t>rugi</a:t>
            </a:r>
            <a:r>
              <a:rPr lang="en-US" dirty="0" smtClean="0"/>
              <a:t>.</a:t>
            </a:r>
          </a:p>
          <a:p>
            <a:pPr>
              <a:buNone/>
            </a:pPr>
            <a:endParaRPr lang="en-US" dirty="0" smtClean="0"/>
          </a:p>
          <a:p>
            <a:pPr>
              <a:buNone/>
            </a:pPr>
            <a:r>
              <a:rPr lang="en-US" dirty="0" smtClean="0"/>
              <a:t>4.	</a:t>
            </a:r>
            <a:r>
              <a:rPr lang="en-US" dirty="0" err="1" smtClean="0"/>
              <a:t>Laporan</a:t>
            </a:r>
            <a:r>
              <a:rPr lang="en-US" dirty="0" smtClean="0"/>
              <a:t> </a:t>
            </a:r>
            <a:r>
              <a:rPr lang="en-US" dirty="0" err="1" smtClean="0"/>
              <a:t>Keuangan</a:t>
            </a:r>
            <a:r>
              <a:rPr lang="en-US" dirty="0" smtClean="0"/>
              <a:t> yang </a:t>
            </a:r>
            <a:r>
              <a:rPr lang="en-US" dirty="0" err="1" smtClean="0"/>
              <a:t>menggambarkan</a:t>
            </a:r>
            <a:r>
              <a:rPr lang="en-US" dirty="0" smtClean="0"/>
              <a:t> </a:t>
            </a:r>
            <a:r>
              <a:rPr lang="en-US" dirty="0" err="1" smtClean="0"/>
              <a:t>tentang</a:t>
            </a:r>
            <a:r>
              <a:rPr lang="en-US" dirty="0" smtClean="0"/>
              <a:t> </a:t>
            </a:r>
            <a:r>
              <a:rPr lang="en-US" dirty="0" err="1" smtClean="0"/>
              <a:t>perubahan</a:t>
            </a:r>
            <a:r>
              <a:rPr lang="en-US" dirty="0" smtClean="0"/>
              <a:t> yang </a:t>
            </a:r>
            <a:r>
              <a:rPr lang="en-US" dirty="0" err="1" smtClean="0"/>
              <a:t>terjadi</a:t>
            </a:r>
            <a:r>
              <a:rPr lang="en-US" dirty="0" smtClean="0"/>
              <a:t> </a:t>
            </a:r>
            <a:r>
              <a:rPr lang="en-US" dirty="0" err="1" smtClean="0"/>
              <a:t>atas</a:t>
            </a:r>
            <a:r>
              <a:rPr lang="en-US" dirty="0" smtClean="0"/>
              <a:t> </a:t>
            </a:r>
            <a:r>
              <a:rPr lang="en-US" dirty="0" err="1" smtClean="0"/>
              <a:t>posisi</a:t>
            </a:r>
            <a:r>
              <a:rPr lang="en-US" dirty="0" smtClean="0"/>
              <a:t> </a:t>
            </a:r>
            <a:r>
              <a:rPr lang="en-US" dirty="0" err="1" smtClean="0"/>
              <a:t>keuangan</a:t>
            </a:r>
            <a:r>
              <a:rPr lang="en-US" dirty="0" smtClean="0"/>
              <a:t> </a:t>
            </a:r>
            <a:r>
              <a:rPr lang="en-US" dirty="0" err="1" smtClean="0"/>
              <a:t>tersaji</a:t>
            </a:r>
            <a:r>
              <a:rPr lang="en-US" dirty="0" smtClean="0"/>
              <a:t> </a:t>
            </a:r>
            <a:r>
              <a:rPr lang="en-US" dirty="0" err="1" smtClean="0"/>
              <a:t>dalam</a:t>
            </a:r>
            <a:r>
              <a:rPr lang="en-US" dirty="0" smtClean="0"/>
              <a:t> </a:t>
            </a:r>
            <a:r>
              <a:rPr lang="en-US" dirty="0" err="1" smtClean="0"/>
              <a:t>laporan</a:t>
            </a:r>
            <a:r>
              <a:rPr lang="en-US" dirty="0" smtClean="0"/>
              <a:t> </a:t>
            </a:r>
            <a:r>
              <a:rPr lang="en-US" dirty="0" err="1" smtClean="0"/>
              <a:t>urus</a:t>
            </a:r>
            <a:r>
              <a:rPr lang="en-US" dirty="0" smtClean="0"/>
              <a:t> </a:t>
            </a:r>
            <a:r>
              <a:rPr lang="en-US" dirty="0" err="1" smtClean="0"/>
              <a:t>kas</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5. </a:t>
            </a:r>
            <a:r>
              <a:rPr lang="en-US" dirty="0" err="1" smtClean="0"/>
              <a:t>Komponen</a:t>
            </a:r>
            <a:r>
              <a:rPr lang="en-US" dirty="0" smtClean="0"/>
              <a:t> </a:t>
            </a:r>
            <a:r>
              <a:rPr lang="en-US" dirty="0" err="1" smtClean="0"/>
              <a:t>Laporan</a:t>
            </a:r>
            <a:r>
              <a:rPr lang="en-US" dirty="0" smtClean="0"/>
              <a:t> </a:t>
            </a:r>
            <a:r>
              <a:rPr lang="en-US" dirty="0" err="1" smtClean="0"/>
              <a:t>Keuangan</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	</a:t>
            </a:r>
            <a:r>
              <a:rPr lang="en-US" dirty="0" err="1" smtClean="0"/>
              <a:t>Menurut</a:t>
            </a:r>
            <a:r>
              <a:rPr lang="en-US" dirty="0" smtClean="0"/>
              <a:t> </a:t>
            </a:r>
            <a:r>
              <a:rPr lang="en-US" dirty="0" err="1" smtClean="0"/>
              <a:t>Standar</a:t>
            </a:r>
            <a:r>
              <a:rPr lang="en-US" dirty="0" smtClean="0"/>
              <a:t> </a:t>
            </a:r>
            <a:r>
              <a:rPr lang="en-US" dirty="0" err="1" smtClean="0"/>
              <a:t>Akuntansi</a:t>
            </a:r>
            <a:r>
              <a:rPr lang="en-US" dirty="0" smtClean="0"/>
              <a:t> (SAK) yang </a:t>
            </a:r>
            <a:r>
              <a:rPr lang="en-US" dirty="0" err="1" smtClean="0"/>
              <a:t>dikeluarkan</a:t>
            </a:r>
            <a:r>
              <a:rPr lang="en-US" dirty="0" smtClean="0"/>
              <a:t> </a:t>
            </a:r>
            <a:r>
              <a:rPr lang="en-US" dirty="0" err="1" smtClean="0"/>
              <a:t>Ikatan</a:t>
            </a:r>
            <a:r>
              <a:rPr lang="en-US" dirty="0" smtClean="0"/>
              <a:t> </a:t>
            </a:r>
            <a:r>
              <a:rPr lang="en-US" dirty="0" err="1" smtClean="0"/>
              <a:t>Akuntan</a:t>
            </a:r>
            <a:r>
              <a:rPr lang="en-US" dirty="0" smtClean="0"/>
              <a:t> Indonesia (IAI), </a:t>
            </a:r>
            <a:r>
              <a:rPr lang="en-US" dirty="0" err="1" smtClean="0"/>
              <a:t>laporan</a:t>
            </a:r>
            <a:r>
              <a:rPr lang="en-US" dirty="0" smtClean="0"/>
              <a:t> </a:t>
            </a:r>
            <a:r>
              <a:rPr lang="en-US" dirty="0" err="1" smtClean="0"/>
              <a:t>keuangan</a:t>
            </a:r>
            <a:r>
              <a:rPr lang="en-US" dirty="0" smtClean="0"/>
              <a:t> yang </a:t>
            </a:r>
            <a:r>
              <a:rPr lang="en-US" dirty="0" err="1" smtClean="0"/>
              <a:t>lengkap</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komponen</a:t>
            </a:r>
            <a:r>
              <a:rPr lang="en-US" dirty="0" smtClean="0"/>
              <a:t> </a:t>
            </a:r>
            <a:r>
              <a:rPr lang="en-US" dirty="0" err="1" smtClean="0"/>
              <a:t>berikut</a:t>
            </a:r>
            <a:r>
              <a:rPr lang="en-US" dirty="0" smtClean="0"/>
              <a:t> </a:t>
            </a:r>
            <a:r>
              <a:rPr lang="en-US" dirty="0" err="1" smtClean="0"/>
              <a:t>ini</a:t>
            </a:r>
            <a:r>
              <a:rPr lang="en-US" dirty="0" smtClean="0"/>
              <a:t>:</a:t>
            </a:r>
          </a:p>
          <a:p>
            <a:pPr>
              <a:buNone/>
            </a:pPr>
            <a:endParaRPr lang="en-US" dirty="0" smtClean="0"/>
          </a:p>
          <a:p>
            <a:pPr marL="596646" indent="-514350">
              <a:buFont typeface="+mj-lt"/>
              <a:buAutoNum type="alphaLcPeriod"/>
            </a:pPr>
            <a:r>
              <a:rPr lang="en-US" dirty="0" err="1" smtClean="0"/>
              <a:t>Neraca</a:t>
            </a:r>
            <a:r>
              <a:rPr lang="en-US" dirty="0" smtClean="0"/>
              <a:t> (Balance Sheet / Statement of Financial Position / Financial Position Statement)</a:t>
            </a:r>
          </a:p>
          <a:p>
            <a:pPr marL="596646" indent="-514350">
              <a:buFont typeface="+mj-lt"/>
              <a:buAutoNum type="alphaLcPeriod"/>
            </a:pPr>
            <a:r>
              <a:rPr lang="en-US" dirty="0" err="1" smtClean="0"/>
              <a:t>Laporan</a:t>
            </a:r>
            <a:r>
              <a:rPr lang="en-US" dirty="0" smtClean="0"/>
              <a:t> </a:t>
            </a:r>
            <a:r>
              <a:rPr lang="en-US" dirty="0" err="1" smtClean="0"/>
              <a:t>Laba</a:t>
            </a:r>
            <a:r>
              <a:rPr lang="en-US" dirty="0" smtClean="0"/>
              <a:t> </a:t>
            </a:r>
            <a:r>
              <a:rPr lang="en-US" dirty="0" err="1" smtClean="0"/>
              <a:t>Rugi</a:t>
            </a:r>
            <a:r>
              <a:rPr lang="en-US" dirty="0" smtClean="0"/>
              <a:t> (Income Statement / Profit &amp; Loss Statement / Revenue and Expense Statement)</a:t>
            </a:r>
          </a:p>
          <a:p>
            <a:pPr marL="596646" indent="-514350">
              <a:buFont typeface="+mj-lt"/>
              <a:buAutoNum type="alphaLcPeriod"/>
            </a:pPr>
            <a:r>
              <a:rPr lang="en-US" dirty="0" err="1" smtClean="0"/>
              <a:t>Laporan</a:t>
            </a:r>
            <a:r>
              <a:rPr lang="en-US" dirty="0" smtClean="0"/>
              <a:t> </a:t>
            </a:r>
            <a:r>
              <a:rPr lang="en-US" dirty="0" err="1" smtClean="0"/>
              <a:t>Arus</a:t>
            </a:r>
            <a:r>
              <a:rPr lang="en-US" dirty="0" smtClean="0"/>
              <a:t> </a:t>
            </a:r>
            <a:r>
              <a:rPr lang="en-US" dirty="0" err="1" smtClean="0"/>
              <a:t>Kas</a:t>
            </a:r>
            <a:r>
              <a:rPr lang="en-US" dirty="0" smtClean="0"/>
              <a:t> (Statement of Cash Flow / Cash Flow Statement)</a:t>
            </a:r>
          </a:p>
          <a:p>
            <a:pPr marL="596646" indent="-514350">
              <a:buFont typeface="+mj-lt"/>
              <a:buAutoNum type="alphaLcPeriod"/>
            </a:pPr>
            <a:r>
              <a:rPr lang="en-US" dirty="0" err="1" smtClean="0"/>
              <a:t>Laporan</a:t>
            </a:r>
            <a:r>
              <a:rPr lang="en-US" dirty="0" smtClean="0"/>
              <a:t> </a:t>
            </a:r>
            <a:r>
              <a:rPr lang="en-US" dirty="0" err="1" smtClean="0"/>
              <a:t>Perubahan</a:t>
            </a:r>
            <a:r>
              <a:rPr lang="en-US" dirty="0" smtClean="0"/>
              <a:t> </a:t>
            </a:r>
            <a:r>
              <a:rPr lang="en-US" dirty="0" err="1" smtClean="0"/>
              <a:t>Ekuitas</a:t>
            </a:r>
            <a:r>
              <a:rPr lang="en-US" dirty="0" smtClean="0"/>
              <a:t> (Statement of Changes n Equity)</a:t>
            </a:r>
          </a:p>
          <a:p>
            <a:pPr marL="596646" indent="-514350">
              <a:buFont typeface="+mj-lt"/>
              <a:buAutoNum type="alphaLcPeriod"/>
            </a:pPr>
            <a:r>
              <a:rPr lang="en-US" dirty="0" err="1" smtClean="0"/>
              <a:t>Catatan</a:t>
            </a:r>
            <a:r>
              <a:rPr lang="en-US" dirty="0" smtClean="0"/>
              <a:t> </a:t>
            </a:r>
            <a:r>
              <a:rPr lang="en-US" dirty="0" err="1" smtClean="0"/>
              <a:t>atas</a:t>
            </a:r>
            <a:r>
              <a:rPr lang="en-US" dirty="0" smtClean="0"/>
              <a:t> </a:t>
            </a:r>
            <a:r>
              <a:rPr lang="en-US" dirty="0" err="1" smtClean="0"/>
              <a:t>Laporan</a:t>
            </a:r>
            <a:r>
              <a:rPr lang="en-US" dirty="0" smtClean="0"/>
              <a:t> </a:t>
            </a:r>
            <a:r>
              <a:rPr lang="en-US" dirty="0" err="1" smtClean="0"/>
              <a:t>Keuangan</a:t>
            </a:r>
            <a:r>
              <a:rPr lang="en-US" dirty="0" smtClean="0"/>
              <a:t> (Notes to Financial Statement)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23</a:t>
            </a:fld>
            <a:endParaRPr lang="en-US"/>
          </a:p>
        </p:txBody>
      </p:sp>
      <p:graphicFrame>
        <p:nvGraphicFramePr>
          <p:cNvPr id="1026" name="Object 2"/>
          <p:cNvGraphicFramePr>
            <a:graphicFrameLocks noChangeAspect="1"/>
          </p:cNvGraphicFramePr>
          <p:nvPr/>
        </p:nvGraphicFramePr>
        <p:xfrm>
          <a:off x="6259513" y="1482725"/>
          <a:ext cx="4570412" cy="3427413"/>
        </p:xfrm>
        <a:graphic>
          <a:graphicData uri="http://schemas.openxmlformats.org/presentationml/2006/ole">
            <p:oleObj spid="_x0000_s1026" name="Presentation" r:id="rId3" imgW="4570603" imgH="3427427" progId="PowerPoint.Show.12">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1143000"/>
          </a:xfrm>
        </p:spPr>
        <p:txBody>
          <a:bodyPr>
            <a:normAutofit fontScale="90000"/>
          </a:bodyPr>
          <a:lstStyle/>
          <a:p>
            <a:r>
              <a:rPr lang="en-US" dirty="0" smtClean="0"/>
              <a:t>6. </a:t>
            </a:r>
            <a:r>
              <a:rPr lang="en-US" sz="4400" dirty="0" err="1" smtClean="0"/>
              <a:t>Contoh</a:t>
            </a:r>
            <a:r>
              <a:rPr lang="en-US" sz="4400" dirty="0" smtClean="0"/>
              <a:t> </a:t>
            </a:r>
            <a:r>
              <a:rPr lang="en-US" sz="4400" dirty="0" err="1" smtClean="0"/>
              <a:t>Laporan</a:t>
            </a:r>
            <a:r>
              <a:rPr lang="en-US" sz="4400" dirty="0" smtClean="0"/>
              <a:t> </a:t>
            </a:r>
            <a:r>
              <a:rPr lang="en-US" sz="4400" dirty="0" err="1" smtClean="0"/>
              <a:t>Keuangan</a:t>
            </a:r>
            <a:r>
              <a:rPr lang="en-US" sz="4400" dirty="0" smtClean="0"/>
              <a:t/>
            </a:r>
            <a:br>
              <a:rPr lang="en-US" sz="4400" dirty="0" smtClean="0"/>
            </a:br>
            <a:endParaRPr lang="en-US" dirty="0"/>
          </a:p>
        </p:txBody>
      </p:sp>
      <p:sp>
        <p:nvSpPr>
          <p:cNvPr id="3" name="Content Placeholder 2"/>
          <p:cNvSpPr>
            <a:spLocks noGrp="1"/>
          </p:cNvSpPr>
          <p:nvPr>
            <p:ph idx="1"/>
          </p:nvPr>
        </p:nvSpPr>
        <p:spPr>
          <a:xfrm>
            <a:off x="0" y="762000"/>
            <a:ext cx="9144000" cy="4114800"/>
          </a:xfrm>
        </p:spPr>
        <p:txBody>
          <a:bodyPr/>
          <a:lstStyle/>
          <a:p>
            <a:pPr marL="596646" indent="-514350">
              <a:buNone/>
            </a:pPr>
            <a:r>
              <a:rPr lang="en-US" dirty="0" smtClean="0"/>
              <a:t>a.	</a:t>
            </a:r>
            <a:r>
              <a:rPr lang="en-US" dirty="0" err="1" smtClean="0"/>
              <a:t>Pengertian</a:t>
            </a:r>
            <a:r>
              <a:rPr lang="en-US" dirty="0" smtClean="0"/>
              <a:t> </a:t>
            </a:r>
            <a:r>
              <a:rPr lang="en-US" dirty="0" err="1" smtClean="0"/>
              <a:t>Neraca</a:t>
            </a:r>
            <a:endParaRPr lang="en-US" dirty="0" smtClean="0"/>
          </a:p>
          <a:p>
            <a:pPr marL="596646" indent="-514350">
              <a:buNone/>
            </a:pPr>
            <a:r>
              <a:rPr lang="en-US" dirty="0" smtClean="0"/>
              <a:t>		</a:t>
            </a:r>
            <a:r>
              <a:rPr lang="en-US" dirty="0" err="1" smtClean="0"/>
              <a:t>Neraca</a:t>
            </a:r>
            <a:r>
              <a:rPr lang="en-US" dirty="0" smtClean="0"/>
              <a:t> (balance sheet) </a:t>
            </a:r>
            <a:r>
              <a:rPr lang="en-US" dirty="0" err="1" smtClean="0"/>
              <a:t>merupakan</a:t>
            </a:r>
            <a:r>
              <a:rPr lang="en-US" dirty="0" smtClean="0"/>
              <a:t> </a:t>
            </a:r>
            <a:r>
              <a:rPr lang="en-US" dirty="0" err="1" smtClean="0"/>
              <a:t>laporan</a:t>
            </a:r>
            <a:r>
              <a:rPr lang="en-US" dirty="0" smtClean="0"/>
              <a:t> yang </a:t>
            </a:r>
            <a:r>
              <a:rPr lang="en-US" dirty="0" err="1" smtClean="0"/>
              <a:t>menggambarkan</a:t>
            </a:r>
            <a:r>
              <a:rPr lang="en-US" dirty="0" smtClean="0"/>
              <a:t> </a:t>
            </a:r>
            <a:r>
              <a:rPr lang="en-US" dirty="0" err="1" smtClean="0"/>
              <a:t>jumlah</a:t>
            </a:r>
            <a:r>
              <a:rPr lang="en-US" dirty="0" smtClean="0"/>
              <a:t> </a:t>
            </a:r>
            <a:r>
              <a:rPr lang="en-US" dirty="0" err="1" smtClean="0"/>
              <a:t>kekayaan</a:t>
            </a:r>
            <a:r>
              <a:rPr lang="en-US" dirty="0" smtClean="0"/>
              <a:t> (</a:t>
            </a:r>
            <a:r>
              <a:rPr lang="en-US" dirty="0" err="1" smtClean="0"/>
              <a:t>harta</a:t>
            </a:r>
            <a:r>
              <a:rPr lang="en-US" dirty="0" smtClean="0"/>
              <a:t>), </a:t>
            </a:r>
            <a:r>
              <a:rPr lang="en-US" dirty="0" err="1" smtClean="0"/>
              <a:t>kewajiban</a:t>
            </a:r>
            <a:r>
              <a:rPr lang="en-US" dirty="0" smtClean="0"/>
              <a:t> (</a:t>
            </a:r>
            <a:r>
              <a:rPr lang="en-US" dirty="0" err="1" smtClean="0"/>
              <a:t>hutang</a:t>
            </a:r>
            <a:r>
              <a:rPr lang="en-US" dirty="0" smtClean="0"/>
              <a:t>) </a:t>
            </a:r>
            <a:r>
              <a:rPr lang="en-US" dirty="0" err="1" smtClean="0"/>
              <a:t>dan</a:t>
            </a:r>
            <a:r>
              <a:rPr lang="en-US" dirty="0" smtClean="0"/>
              <a:t> modal </a:t>
            </a:r>
            <a:r>
              <a:rPr lang="en-US" dirty="0" err="1" smtClean="0"/>
              <a:t>dari</a:t>
            </a:r>
            <a:r>
              <a:rPr lang="en-US" dirty="0" smtClean="0"/>
              <a:t> </a:t>
            </a:r>
            <a:r>
              <a:rPr lang="en-US" dirty="0" err="1" smtClean="0"/>
              <a:t>suatu</a:t>
            </a:r>
            <a:r>
              <a:rPr lang="en-US" dirty="0" smtClean="0"/>
              <a:t> </a:t>
            </a:r>
            <a:r>
              <a:rPr lang="en-US" dirty="0" err="1" smtClean="0"/>
              <a:t>perusahaan</a:t>
            </a:r>
            <a:r>
              <a:rPr lang="en-US" dirty="0" smtClean="0"/>
              <a:t> </a:t>
            </a:r>
            <a:r>
              <a:rPr lang="en-US" dirty="0" err="1" smtClean="0"/>
              <a:t>pada</a:t>
            </a:r>
            <a:r>
              <a:rPr lang="en-US" dirty="0" smtClean="0"/>
              <a:t> </a:t>
            </a:r>
            <a:r>
              <a:rPr lang="en-US" dirty="0" err="1" smtClean="0"/>
              <a:t>saat</a:t>
            </a:r>
            <a:r>
              <a:rPr lang="en-US" dirty="0" smtClean="0"/>
              <a:t> </a:t>
            </a:r>
            <a:r>
              <a:rPr lang="en-US" dirty="0" err="1" smtClean="0"/>
              <a:t>tertentu</a:t>
            </a:r>
            <a:r>
              <a:rPr lang="en-US" dirty="0" smtClean="0"/>
              <a:t>, </a:t>
            </a:r>
            <a:r>
              <a:rPr lang="en-US" dirty="0" err="1" smtClean="0"/>
              <a:t>neraca</a:t>
            </a:r>
            <a:r>
              <a:rPr lang="en-US" dirty="0" smtClean="0"/>
              <a:t> </a:t>
            </a:r>
            <a:r>
              <a:rPr lang="en-US" dirty="0" err="1" smtClean="0"/>
              <a:t>biasa</a:t>
            </a:r>
            <a:r>
              <a:rPr lang="en-US" dirty="0" smtClean="0"/>
              <a:t> </a:t>
            </a:r>
            <a:r>
              <a:rPr lang="en-US" dirty="0" err="1" smtClean="0"/>
              <a:t>disusun</a:t>
            </a:r>
            <a:r>
              <a:rPr lang="en-US" dirty="0" smtClean="0"/>
              <a:t> </a:t>
            </a:r>
            <a:r>
              <a:rPr lang="en-US" dirty="0" err="1" smtClean="0"/>
              <a:t>pada</a:t>
            </a:r>
            <a:r>
              <a:rPr lang="en-US" dirty="0" smtClean="0"/>
              <a:t> </a:t>
            </a:r>
            <a:r>
              <a:rPr lang="en-US" dirty="0" err="1" smtClean="0"/>
              <a:t>akhir</a:t>
            </a:r>
            <a:r>
              <a:rPr lang="en-US" dirty="0" smtClean="0"/>
              <a:t> </a:t>
            </a:r>
            <a:r>
              <a:rPr lang="en-US" dirty="0" err="1" smtClean="0"/>
              <a:t>tahun</a:t>
            </a:r>
            <a:r>
              <a:rPr lang="en-US" dirty="0" smtClean="0"/>
              <a:t> (31 </a:t>
            </a:r>
            <a:r>
              <a:rPr lang="en-US" dirty="0" err="1" smtClean="0"/>
              <a:t>desember</a:t>
            </a:r>
            <a:r>
              <a:rPr lang="en-US" dirty="0" smtClean="0"/>
              <a:t>). </a:t>
            </a:r>
            <a:r>
              <a:rPr lang="en-US" dirty="0" err="1" smtClean="0"/>
              <a:t>Dengan</a:t>
            </a:r>
            <a:r>
              <a:rPr lang="en-US" dirty="0" smtClean="0"/>
              <a:t> </a:t>
            </a:r>
            <a:r>
              <a:rPr lang="en-US" dirty="0" err="1" smtClean="0"/>
              <a:t>demikian</a:t>
            </a:r>
            <a:r>
              <a:rPr lang="en-US" dirty="0" smtClean="0"/>
              <a:t> </a:t>
            </a:r>
            <a:r>
              <a:rPr lang="en-US" dirty="0" err="1" smtClean="0"/>
              <a:t>dalam</a:t>
            </a:r>
            <a:r>
              <a:rPr lang="en-US" dirty="0" smtClean="0"/>
              <a:t> </a:t>
            </a:r>
            <a:r>
              <a:rPr lang="en-US" dirty="0" err="1" smtClean="0"/>
              <a:t>neraca</a:t>
            </a:r>
            <a:r>
              <a:rPr lang="en-US" dirty="0" smtClean="0"/>
              <a:t> </a:t>
            </a:r>
            <a:r>
              <a:rPr lang="en-US" dirty="0" err="1" smtClean="0"/>
              <a:t>dapat</a:t>
            </a:r>
            <a:r>
              <a:rPr lang="en-US" dirty="0" smtClean="0"/>
              <a:t> </a:t>
            </a:r>
            <a:r>
              <a:rPr lang="en-US" dirty="0" err="1" smtClean="0"/>
              <a:t>dilihat</a:t>
            </a:r>
            <a:r>
              <a:rPr lang="en-US" dirty="0" smtClean="0"/>
              <a:t> </a:t>
            </a:r>
            <a:r>
              <a:rPr lang="en-US" dirty="0" err="1" smtClean="0"/>
              <a:t>bahwa</a:t>
            </a:r>
            <a:r>
              <a:rPr lang="en-US" dirty="0" smtClean="0"/>
              <a:t> :</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24</a:t>
            </a:fld>
            <a:endParaRPr lang="en-US"/>
          </a:p>
        </p:txBody>
      </p:sp>
      <p:sp>
        <p:nvSpPr>
          <p:cNvPr id="5" name="Rectangle 4"/>
          <p:cNvSpPr/>
          <p:nvPr/>
        </p:nvSpPr>
        <p:spPr>
          <a:xfrm>
            <a:off x="533400" y="5105400"/>
            <a:ext cx="8229600" cy="533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Kekayaan</a:t>
            </a:r>
            <a:r>
              <a:rPr lang="en-US" dirty="0" smtClean="0"/>
              <a:t> = </a:t>
            </a:r>
            <a:r>
              <a:rPr lang="en-US" dirty="0" err="1" smtClean="0"/>
              <a:t>Hutang</a:t>
            </a:r>
            <a:r>
              <a:rPr lang="en-US" dirty="0" smtClean="0"/>
              <a:t> + Modal </a:t>
            </a:r>
            <a:r>
              <a:rPr lang="en-US" dirty="0" err="1" smtClean="0"/>
              <a:t>Sendiri</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1"/>
          </p:nvPr>
        </p:nvSpPr>
        <p:spPr>
          <a:xfrm>
            <a:off x="1295400" y="152401"/>
            <a:ext cx="7639050" cy="1092607"/>
          </a:xfrm>
          <a:prstGeom prst="rect">
            <a:avLst/>
          </a:prstGeom>
          <a:noFill/>
        </p:spPr>
        <p:txBody>
          <a:bodyPr wrap="square" rtlCol="0">
            <a:spAutoFit/>
          </a:bodyPr>
          <a:lstStyle/>
          <a:p>
            <a:pPr marL="514350" indent="-514350">
              <a:buClr>
                <a:srgbClr val="0070C0"/>
              </a:buClr>
              <a:buNone/>
            </a:pPr>
            <a:r>
              <a:rPr lang="en-US" sz="2800" dirty="0" smtClean="0"/>
              <a:t> </a:t>
            </a:r>
            <a:r>
              <a:rPr lang="en-US" sz="2800" dirty="0" err="1" smtClean="0"/>
              <a:t>Neraca</a:t>
            </a:r>
            <a:r>
              <a:rPr lang="en-US" sz="2800" dirty="0" smtClean="0"/>
              <a:t> (</a:t>
            </a:r>
            <a:r>
              <a:rPr lang="en-US" sz="2800" dirty="0" err="1" smtClean="0"/>
              <a:t>teori</a:t>
            </a:r>
            <a:r>
              <a:rPr lang="en-US" sz="2800" dirty="0" smtClean="0"/>
              <a:t>)</a:t>
            </a:r>
          </a:p>
          <a:p>
            <a:pPr marL="342900" indent="-342900">
              <a:buClr>
                <a:srgbClr val="0070C0"/>
              </a:buClr>
              <a:buNone/>
            </a:pPr>
            <a:endParaRPr lang="en-US" dirty="0"/>
          </a:p>
        </p:txBody>
      </p:sp>
      <p:sp>
        <p:nvSpPr>
          <p:cNvPr id="5" name="Title 1"/>
          <p:cNvSpPr>
            <a:spLocks noGrp="1"/>
          </p:cNvSpPr>
          <p:nvPr>
            <p:ph type="title"/>
          </p:nvPr>
        </p:nvSpPr>
        <p:spPr>
          <a:xfrm>
            <a:off x="1295400" y="1219200"/>
            <a:ext cx="7467600" cy="533400"/>
          </a:xfrm>
        </p:spPr>
        <p:txBody>
          <a:bodyPr>
            <a:normAutofit fontScale="90000"/>
          </a:bodyPr>
          <a:lstStyle/>
          <a:p>
            <a:pPr algn="ctr"/>
            <a:r>
              <a:rPr lang="en-US" sz="2400" dirty="0" smtClean="0">
                <a:solidFill>
                  <a:schemeClr val="tx1"/>
                </a:solidFill>
              </a:rPr>
              <a:t>PT. XYZ</a:t>
            </a:r>
            <a:br>
              <a:rPr lang="en-US" sz="2400" dirty="0" smtClean="0">
                <a:solidFill>
                  <a:schemeClr val="tx1"/>
                </a:solidFill>
              </a:rPr>
            </a:br>
            <a:r>
              <a:rPr lang="en-US" sz="2400" dirty="0" err="1" smtClean="0">
                <a:solidFill>
                  <a:schemeClr val="tx1"/>
                </a:solidFill>
              </a:rPr>
              <a:t>Neraca</a:t>
            </a:r>
            <a:r>
              <a:rPr lang="en-US" sz="2400" dirty="0" smtClean="0">
                <a:solidFill>
                  <a:schemeClr val="tx1"/>
                </a:solidFill>
              </a:rPr>
              <a:t>, 31-12-2011</a:t>
            </a:r>
            <a:br>
              <a:rPr lang="en-US" sz="2400" dirty="0" smtClean="0">
                <a:solidFill>
                  <a:schemeClr val="tx1"/>
                </a:solidFill>
              </a:rPr>
            </a:br>
            <a:r>
              <a:rPr lang="en-US" sz="1800" dirty="0" err="1" smtClean="0">
                <a:solidFill>
                  <a:schemeClr val="tx1"/>
                </a:solidFill>
              </a:rPr>
              <a:t>dalam</a:t>
            </a:r>
            <a:r>
              <a:rPr lang="en-US" sz="1800" dirty="0" smtClean="0">
                <a:solidFill>
                  <a:schemeClr val="tx1"/>
                </a:solidFill>
              </a:rPr>
              <a:t> 000 (</a:t>
            </a:r>
            <a:r>
              <a:rPr lang="en-US" sz="1800" dirty="0" err="1" smtClean="0">
                <a:solidFill>
                  <a:schemeClr val="tx1"/>
                </a:solidFill>
              </a:rPr>
              <a:t>ribuan</a:t>
            </a:r>
            <a:r>
              <a:rPr lang="en-US" sz="1800" dirty="0" smtClean="0">
                <a:solidFill>
                  <a:schemeClr val="tx1"/>
                </a:solidFill>
              </a:rPr>
              <a:t>)</a:t>
            </a:r>
            <a:endParaRPr lang="en-US" sz="1800" dirty="0">
              <a:solidFill>
                <a:schemeClr val="tx1"/>
              </a:solidFill>
            </a:endParaRPr>
          </a:p>
        </p:txBody>
      </p:sp>
      <p:cxnSp>
        <p:nvCxnSpPr>
          <p:cNvPr id="6" name="Straight Connector 5"/>
          <p:cNvCxnSpPr/>
          <p:nvPr/>
        </p:nvCxnSpPr>
        <p:spPr>
          <a:xfrm>
            <a:off x="3733800" y="1371600"/>
            <a:ext cx="2438400" cy="1588"/>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1066800" y="1828800"/>
            <a:ext cx="4419600" cy="4191000"/>
          </a:xfrm>
          <a:prstGeom prst="rect">
            <a:avLst/>
          </a:prstGeom>
        </p:spPr>
        <p:txBody>
          <a:bodyPr>
            <a:normAutofit fontScale="47500" lnSpcReduction="20000"/>
          </a:bodyPr>
          <a:lstStyle/>
          <a:p>
            <a:pPr marL="365760" marR="0" lvl="0" indent="-283464"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sng" strike="noStrike" kern="1200" cap="none" spc="0" normalizeH="0" baseline="0" noProof="0" dirty="0" err="1" smtClean="0">
                <a:ln>
                  <a:noFill/>
                </a:ln>
                <a:solidFill>
                  <a:schemeClr val="tx1"/>
                </a:solidFill>
                <a:effectLst/>
                <a:uLnTx/>
                <a:uFillTx/>
                <a:latin typeface="+mn-lt"/>
                <a:ea typeface="+mn-ea"/>
                <a:cs typeface="+mn-cs"/>
              </a:rPr>
              <a:t>Aktiva</a:t>
            </a:r>
            <a:r>
              <a:rPr lang="en-US" sz="3200" u="sng" dirty="0" smtClean="0"/>
              <a:t> (debit)</a:t>
            </a:r>
            <a:endParaRPr kumimoji="0" lang="en-US" sz="3200" b="0" i="0" u="sng"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pitchFamily="2" charset="2"/>
              <a:buChar char="q"/>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Aktiva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Lancar</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(Current </a:t>
            </a:r>
            <a:r>
              <a:rPr lang="en-US" sz="3200" dirty="0" smtClean="0"/>
              <a:t>A</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ssets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Kas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kecil</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bank)</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Surat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berharga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(Marketable securities)</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Piutang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dagang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(Account receivable)</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Persediaan</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pitchFamily="2" charset="2"/>
              <a:buChar char="q"/>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Aktiva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Tidak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Lancar</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Aktiva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Tetap</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Fixed Assets</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Mesin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Kendaraan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Bangunan</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Tanah</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pitchFamily="2" charset="2"/>
              <a:buChar char="q"/>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Aktiva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tidak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lancar</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Tidak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nampak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Hak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Paten</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Good will</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Content Placeholder 3"/>
          <p:cNvSpPr txBox="1">
            <a:spLocks/>
          </p:cNvSpPr>
          <p:nvPr/>
        </p:nvSpPr>
        <p:spPr>
          <a:xfrm>
            <a:off x="5410200" y="1981200"/>
            <a:ext cx="3581400" cy="3749040"/>
          </a:xfrm>
          <a:prstGeom prst="rect">
            <a:avLst/>
          </a:prstGeom>
        </p:spPr>
        <p:txBody>
          <a:bodyPr>
            <a:normAutofit fontScale="47500" lnSpcReduction="20000"/>
          </a:bodyPr>
          <a:lstStyle/>
          <a:p>
            <a:pPr marL="365760" marR="0" lvl="0" indent="-283464"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sng" strike="noStrike" kern="1200" cap="none" spc="0" normalizeH="0" baseline="0" noProof="0" dirty="0" err="1" smtClean="0">
                <a:ln>
                  <a:noFill/>
                </a:ln>
                <a:solidFill>
                  <a:schemeClr val="tx1"/>
                </a:solidFill>
                <a:effectLst/>
                <a:uLnTx/>
                <a:uFillTx/>
                <a:latin typeface="+mn-lt"/>
                <a:ea typeface="+mn-ea"/>
                <a:cs typeface="+mn-cs"/>
              </a:rPr>
              <a:t>Pasiva</a:t>
            </a:r>
            <a:r>
              <a:rPr kumimoji="0" lang="en-US" sz="3200" b="0" i="0" u="sng" strike="noStrike" kern="1200" cap="none" spc="0" normalizeH="0" baseline="0" noProof="0" dirty="0" smtClean="0">
                <a:ln>
                  <a:noFill/>
                </a:ln>
                <a:solidFill>
                  <a:schemeClr val="tx1"/>
                </a:solidFill>
                <a:effectLst/>
                <a:uLnTx/>
                <a:uFillTx/>
                <a:latin typeface="+mn-lt"/>
                <a:ea typeface="+mn-ea"/>
                <a:cs typeface="+mn-cs"/>
              </a:rPr>
              <a:t> (</a:t>
            </a:r>
            <a:r>
              <a:rPr kumimoji="0" lang="en-US" sz="3200" b="0" i="0" u="sng" strike="noStrike" kern="1200" cap="none" spc="0" normalizeH="0" baseline="0" noProof="0" dirty="0" err="1" smtClean="0">
                <a:ln>
                  <a:noFill/>
                </a:ln>
                <a:solidFill>
                  <a:schemeClr val="tx1"/>
                </a:solidFill>
                <a:effectLst/>
                <a:uLnTx/>
                <a:uFillTx/>
                <a:latin typeface="+mn-lt"/>
                <a:ea typeface="+mn-ea"/>
                <a:cs typeface="+mn-cs"/>
              </a:rPr>
              <a:t>kredit</a:t>
            </a:r>
            <a:r>
              <a:rPr kumimoji="0" lang="en-US" sz="3200" b="0" i="0" u="sng" strike="noStrike" kern="1200" cap="none" spc="0" normalizeH="0" baseline="0" noProof="0" dirty="0" smtClean="0">
                <a:ln>
                  <a:noFill/>
                </a:ln>
                <a:solidFill>
                  <a:schemeClr val="tx1"/>
                </a:solidFill>
                <a:effectLst/>
                <a:uLnTx/>
                <a:uFillTx/>
                <a:latin typeface="+mn-lt"/>
                <a:ea typeface="+mn-ea"/>
                <a:cs typeface="+mn-cs"/>
              </a:rPr>
              <a:t>)</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pitchFamily="2" charset="2"/>
              <a:buChar char="q"/>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Hutang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Jangka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Pendek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(Current Liability)</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Hutang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wesel</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Hutang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pajak</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Hutang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dagang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(Account</a:t>
            </a:r>
            <a:r>
              <a:rPr kumimoji="0" lang="en-US" sz="3200" b="0" i="0" u="none" strike="noStrike" kern="1200" cap="none" spc="0" normalizeH="0" noProof="0" dirty="0" smtClean="0">
                <a:ln>
                  <a:noFill/>
                </a:ln>
                <a:solidFill>
                  <a:schemeClr val="tx1"/>
                </a:solidFill>
                <a:effectLst/>
                <a:uLnTx/>
                <a:uFillTx/>
                <a:latin typeface="+mn-lt"/>
                <a:ea typeface="+mn-ea"/>
                <a:cs typeface="+mn-cs"/>
              </a:rPr>
              <a:t> payable)</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Hutang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gaji</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pitchFamily="2" charset="2"/>
              <a:buChar char="q"/>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Hutang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Jangka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Panjang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(Long Term</a:t>
            </a:r>
            <a:r>
              <a:rPr kumimoji="0" lang="en-US" sz="3200" b="0" i="0" u="none" strike="noStrike" kern="1200" cap="none" spc="0" normalizeH="0" noProof="0" dirty="0" smtClean="0">
                <a:ln>
                  <a:noFill/>
                </a:ln>
                <a:solidFill>
                  <a:schemeClr val="tx1"/>
                </a:solidFill>
                <a:effectLst/>
                <a:uLnTx/>
                <a:uFillTx/>
                <a:latin typeface="+mn-lt"/>
                <a:ea typeface="+mn-ea"/>
                <a:cs typeface="+mn-cs"/>
              </a:rPr>
              <a:t> Debt)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Hutang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Obligasi</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Hutang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Hipotek</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pitchFamily="2" charset="2"/>
              <a:buChar char="q"/>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Modal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Sendiri</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(equity)</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Modal X</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Laba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ditahan</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TextBox 6"/>
          <p:cNvSpPr txBox="1"/>
          <p:nvPr/>
        </p:nvSpPr>
        <p:spPr>
          <a:xfrm>
            <a:off x="1219200" y="5867402"/>
            <a:ext cx="7391400" cy="877163"/>
          </a:xfrm>
          <a:prstGeom prst="rect">
            <a:avLst/>
          </a:prstGeom>
          <a:noFill/>
        </p:spPr>
        <p:txBody>
          <a:bodyPr wrap="square" rtlCol="0">
            <a:spAutoFit/>
          </a:bodyPr>
          <a:lstStyle/>
          <a:p>
            <a:pPr>
              <a:buNone/>
            </a:pPr>
            <a:r>
              <a:rPr lang="en-US" sz="1700" dirty="0" smtClean="0"/>
              <a:t>Tangibles assets (</a:t>
            </a:r>
            <a:r>
              <a:rPr lang="en-US" sz="1700" dirty="0" err="1" smtClean="0"/>
              <a:t>aktiva</a:t>
            </a:r>
            <a:r>
              <a:rPr lang="en-US" sz="1700" dirty="0" smtClean="0"/>
              <a:t> yang </a:t>
            </a:r>
            <a:r>
              <a:rPr lang="en-US" sz="1700" dirty="0" err="1" smtClean="0"/>
              <a:t>nampak</a:t>
            </a:r>
            <a:r>
              <a:rPr lang="en-US" sz="1700" dirty="0" smtClean="0"/>
              <a:t>) </a:t>
            </a:r>
            <a:r>
              <a:rPr lang="en-US" sz="1700" dirty="0" err="1" smtClean="0"/>
              <a:t>contoh</a:t>
            </a:r>
            <a:r>
              <a:rPr lang="en-US" sz="1700" dirty="0" smtClean="0"/>
              <a:t>: </a:t>
            </a:r>
            <a:r>
              <a:rPr lang="en-US" sz="1700" dirty="0" err="1" smtClean="0"/>
              <a:t>kendaraan</a:t>
            </a:r>
            <a:r>
              <a:rPr lang="en-US" sz="1700" dirty="0" smtClean="0"/>
              <a:t>, </a:t>
            </a:r>
            <a:r>
              <a:rPr lang="en-US" sz="1700" dirty="0" err="1" smtClean="0"/>
              <a:t>mesin</a:t>
            </a:r>
            <a:r>
              <a:rPr lang="en-US" sz="1700" dirty="0" smtClean="0"/>
              <a:t>.</a:t>
            </a:r>
          </a:p>
          <a:p>
            <a:pPr>
              <a:buNone/>
            </a:pPr>
            <a:r>
              <a:rPr lang="en-US" sz="1700" dirty="0" smtClean="0"/>
              <a:t>Intangibles assets (</a:t>
            </a:r>
            <a:r>
              <a:rPr lang="en-US" sz="1700" dirty="0" err="1" smtClean="0"/>
              <a:t>aktiva</a:t>
            </a:r>
            <a:r>
              <a:rPr lang="en-US" sz="1700" dirty="0" smtClean="0"/>
              <a:t> yang </a:t>
            </a:r>
            <a:r>
              <a:rPr lang="en-US" sz="1700" dirty="0" err="1" smtClean="0"/>
              <a:t>tidak</a:t>
            </a:r>
            <a:r>
              <a:rPr lang="en-US" sz="1700" dirty="0" smtClean="0"/>
              <a:t> </a:t>
            </a:r>
            <a:r>
              <a:rPr lang="en-US" sz="1700" dirty="0" err="1" smtClean="0"/>
              <a:t>nampak</a:t>
            </a:r>
            <a:r>
              <a:rPr lang="en-US" sz="1700" dirty="0" smtClean="0"/>
              <a:t>) </a:t>
            </a:r>
            <a:r>
              <a:rPr lang="en-US" sz="1700" dirty="0" err="1" smtClean="0"/>
              <a:t>contoh</a:t>
            </a:r>
            <a:r>
              <a:rPr lang="en-US" sz="1700" dirty="0" smtClean="0"/>
              <a:t>: </a:t>
            </a:r>
            <a:r>
              <a:rPr lang="en-US" sz="1700" dirty="0" err="1" smtClean="0"/>
              <a:t>hak</a:t>
            </a:r>
            <a:r>
              <a:rPr lang="en-US" sz="1700" dirty="0" smtClean="0"/>
              <a:t> paten, good will, </a:t>
            </a:r>
            <a:r>
              <a:rPr lang="en-US" sz="1700" dirty="0" err="1" smtClean="0"/>
              <a:t>merek</a:t>
            </a:r>
            <a:r>
              <a:rPr lang="en-US" sz="1700" dirty="0" smtClean="0"/>
              <a:t> </a:t>
            </a:r>
            <a:r>
              <a:rPr lang="en-US" sz="1700" dirty="0" err="1" smtClean="0"/>
              <a:t>dagang</a:t>
            </a:r>
            <a:r>
              <a:rPr lang="en-US" sz="1700" dirty="0" smtClean="0"/>
              <a:t>, </a:t>
            </a:r>
            <a:r>
              <a:rPr lang="en-US" sz="1700" dirty="0" err="1" smtClean="0"/>
              <a:t>waralaba</a:t>
            </a:r>
            <a:r>
              <a:rPr lang="en-US" sz="1700" dirty="0" smtClean="0"/>
              <a:t>.</a:t>
            </a:r>
          </a:p>
        </p:txBody>
      </p:sp>
      <p:cxnSp>
        <p:nvCxnSpPr>
          <p:cNvPr id="13" name="Straight Connector 12"/>
          <p:cNvCxnSpPr/>
          <p:nvPr/>
        </p:nvCxnSpPr>
        <p:spPr>
          <a:xfrm rot="5400000">
            <a:off x="3352006" y="3886201"/>
            <a:ext cx="3810000" cy="1588"/>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3F20941A-713C-429C-BAFF-469BDD0C5BC4}"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7320" y="-76200"/>
            <a:ext cx="7498080" cy="2133600"/>
          </a:xfrm>
        </p:spPr>
        <p:txBody>
          <a:bodyPr>
            <a:normAutofit/>
          </a:bodyPr>
          <a:lstStyle/>
          <a:p>
            <a:r>
              <a:rPr lang="en-US" sz="2000" dirty="0" err="1" smtClean="0"/>
              <a:t>Contoh</a:t>
            </a:r>
            <a:r>
              <a:rPr lang="en-US" sz="2000" dirty="0" smtClean="0"/>
              <a:t> : </a:t>
            </a:r>
            <a:r>
              <a:rPr lang="en-US" sz="2000" dirty="0" err="1" smtClean="0"/>
              <a:t>Neraca</a:t>
            </a:r>
            <a:r>
              <a:rPr lang="en-US" sz="2000" dirty="0" smtClean="0"/>
              <a:t> (</a:t>
            </a:r>
            <a:r>
              <a:rPr lang="en-US" sz="2000" dirty="0" err="1" smtClean="0"/>
              <a:t>praktek</a:t>
            </a:r>
            <a:r>
              <a:rPr lang="en-US" sz="2000" dirty="0" smtClean="0"/>
              <a:t>)</a:t>
            </a:r>
            <a:br>
              <a:rPr lang="en-US" sz="2000" dirty="0" smtClean="0"/>
            </a:br>
            <a:r>
              <a:rPr lang="en-US" sz="2000" dirty="0" err="1" smtClean="0"/>
              <a:t>Bentuk</a:t>
            </a:r>
            <a:r>
              <a:rPr lang="en-US" sz="2000" dirty="0" smtClean="0"/>
              <a:t> </a:t>
            </a:r>
            <a:r>
              <a:rPr lang="en-US" sz="2000" dirty="0" err="1" smtClean="0"/>
              <a:t>skontro</a:t>
            </a:r>
            <a:r>
              <a:rPr lang="en-US" sz="2000" dirty="0" smtClean="0"/>
              <a:t> </a:t>
            </a:r>
            <a:r>
              <a:rPr lang="en-US" sz="2000" dirty="0" err="1" smtClean="0"/>
              <a:t>atau</a:t>
            </a:r>
            <a:r>
              <a:rPr lang="en-US" sz="2000" dirty="0" smtClean="0"/>
              <a:t> horizontal </a:t>
            </a:r>
            <a:r>
              <a:rPr lang="en-US" sz="2000" i="1" dirty="0" smtClean="0"/>
              <a:t>(account form)</a:t>
            </a:r>
            <a:br>
              <a:rPr lang="en-US" sz="2000" i="1" dirty="0" smtClean="0"/>
            </a:br>
            <a:r>
              <a:rPr lang="en-US" sz="2000" dirty="0" smtClean="0"/>
              <a:t/>
            </a:r>
            <a:br>
              <a:rPr lang="en-US" sz="2000" dirty="0" smtClean="0"/>
            </a:br>
            <a:r>
              <a:rPr lang="en-US" sz="2000" dirty="0" smtClean="0"/>
              <a:t>		PT ROY AKASE, </a:t>
            </a:r>
            <a:r>
              <a:rPr lang="en-US" sz="2000" dirty="0" err="1" smtClean="0"/>
              <a:t>Tbk</a:t>
            </a:r>
            <a:r>
              <a:rPr lang="en-US" sz="2000" dirty="0" smtClean="0"/>
              <a:t>.</a:t>
            </a:r>
            <a:br>
              <a:rPr lang="en-US" sz="2000" dirty="0" smtClean="0"/>
            </a:br>
            <a:r>
              <a:rPr lang="en-US" sz="2000" dirty="0" smtClean="0"/>
              <a:t>			</a:t>
            </a:r>
            <a:r>
              <a:rPr lang="en-US" sz="2000" dirty="0" err="1" smtClean="0"/>
              <a:t>Neraca</a:t>
            </a:r>
            <a:r>
              <a:rPr lang="en-US" sz="2000" dirty="0" smtClean="0"/>
              <a:t/>
            </a:r>
            <a:br>
              <a:rPr lang="en-US" sz="2000" dirty="0" smtClean="0"/>
            </a:br>
            <a:r>
              <a:rPr lang="en-US" sz="2000" dirty="0" smtClean="0"/>
              <a:t>		Per 31 </a:t>
            </a:r>
            <a:r>
              <a:rPr lang="en-US" sz="2000" dirty="0" err="1" smtClean="0"/>
              <a:t>Desember</a:t>
            </a:r>
            <a:r>
              <a:rPr lang="en-US" sz="2000" dirty="0" smtClean="0"/>
              <a:t> 2008</a:t>
            </a:r>
            <a:endParaRPr lang="en-US" sz="2000" i="1" dirty="0"/>
          </a:p>
        </p:txBody>
      </p:sp>
      <p:graphicFrame>
        <p:nvGraphicFramePr>
          <p:cNvPr id="5" name="Content Placeholder 4"/>
          <p:cNvGraphicFramePr>
            <a:graphicFrameLocks noGrp="1"/>
          </p:cNvGraphicFramePr>
          <p:nvPr>
            <p:ph idx="1"/>
          </p:nvPr>
        </p:nvGraphicFramePr>
        <p:xfrm>
          <a:off x="1219200" y="2438400"/>
          <a:ext cx="7499352" cy="2595880"/>
        </p:xfrm>
        <a:graphic>
          <a:graphicData uri="http://schemas.openxmlformats.org/drawingml/2006/table">
            <a:tbl>
              <a:tblPr firstRow="1" bandRow="1">
                <a:tableStyleId>{5940675A-B579-460E-94D1-54222C63F5DA}</a:tableStyleId>
              </a:tblPr>
              <a:tblGrid>
                <a:gridCol w="2819400"/>
                <a:gridCol w="930276"/>
                <a:gridCol w="2803524"/>
                <a:gridCol w="946152"/>
              </a:tblGrid>
              <a:tr h="370840">
                <a:tc gridSpan="2">
                  <a:txBody>
                    <a:bodyPr/>
                    <a:lstStyle/>
                    <a:p>
                      <a:pPr algn="ctr"/>
                      <a:r>
                        <a:rPr lang="en-US" dirty="0" err="1" smtClean="0"/>
                        <a:t>Aktiva</a:t>
                      </a:r>
                      <a:r>
                        <a:rPr lang="en-US" dirty="0" smtClean="0"/>
                        <a:t> </a:t>
                      </a:r>
                      <a:r>
                        <a:rPr lang="en-US" dirty="0" err="1" smtClean="0"/>
                        <a:t>Lancar</a:t>
                      </a:r>
                      <a:endParaRPr lang="en-US" dirty="0"/>
                    </a:p>
                  </a:txBody>
                  <a:tcPr/>
                </a:tc>
                <a:tc hMerge="1">
                  <a:txBody>
                    <a:bodyPr/>
                    <a:lstStyle/>
                    <a:p>
                      <a:endParaRPr lang="en-US"/>
                    </a:p>
                  </a:txBody>
                  <a:tcPr/>
                </a:tc>
                <a:tc gridSpan="2">
                  <a:txBody>
                    <a:bodyPr/>
                    <a:lstStyle/>
                    <a:p>
                      <a:pPr algn="ctr"/>
                      <a:r>
                        <a:rPr lang="en-US" dirty="0" err="1" smtClean="0"/>
                        <a:t>Utang</a:t>
                      </a:r>
                      <a:r>
                        <a:rPr lang="en-US" baseline="0" dirty="0" smtClean="0"/>
                        <a:t> </a:t>
                      </a:r>
                      <a:r>
                        <a:rPr lang="en-US" baseline="0" dirty="0" err="1" smtClean="0"/>
                        <a:t>Lancar</a:t>
                      </a:r>
                      <a:endParaRPr lang="en-US" dirty="0"/>
                    </a:p>
                  </a:txBody>
                  <a:tcPr/>
                </a:tc>
                <a:tc hMerge="1">
                  <a:txBody>
                    <a:bodyPr/>
                    <a:lstStyle/>
                    <a:p>
                      <a:endParaRPr lang="en-US"/>
                    </a:p>
                  </a:txBody>
                  <a:tcPr/>
                </a:tc>
              </a:tr>
              <a:tr h="370840">
                <a:tc>
                  <a:txBody>
                    <a:bodyPr/>
                    <a:lstStyle/>
                    <a:p>
                      <a:pPr>
                        <a:buFontTx/>
                        <a:buChar char="-"/>
                      </a:pPr>
                      <a:r>
                        <a:rPr lang="en-US" dirty="0" err="1" smtClean="0"/>
                        <a:t>Kas</a:t>
                      </a:r>
                      <a:endParaRPr lang="en-US" dirty="0"/>
                    </a:p>
                  </a:txBody>
                  <a:tcPr/>
                </a:tc>
                <a:tc>
                  <a:txBody>
                    <a:bodyPr/>
                    <a:lstStyle/>
                    <a:p>
                      <a:r>
                        <a:rPr lang="en-US" dirty="0" smtClean="0"/>
                        <a:t>3.000</a:t>
                      </a:r>
                      <a:endParaRPr lang="en-US" dirty="0"/>
                    </a:p>
                  </a:txBody>
                  <a:tcPr/>
                </a:tc>
                <a:tc>
                  <a:txBody>
                    <a:bodyPr/>
                    <a:lstStyle/>
                    <a:p>
                      <a:r>
                        <a:rPr lang="en-US" dirty="0" smtClean="0"/>
                        <a:t>-</a:t>
                      </a:r>
                      <a:r>
                        <a:rPr lang="en-US" dirty="0" err="1" smtClean="0"/>
                        <a:t>Utang</a:t>
                      </a:r>
                      <a:r>
                        <a:rPr lang="en-US" dirty="0" smtClean="0"/>
                        <a:t> Wesel</a:t>
                      </a:r>
                      <a:endParaRPr lang="en-US" dirty="0"/>
                    </a:p>
                  </a:txBody>
                  <a:tcPr/>
                </a:tc>
                <a:tc>
                  <a:txBody>
                    <a:bodyPr/>
                    <a:lstStyle/>
                    <a:p>
                      <a:r>
                        <a:rPr lang="en-US" dirty="0" smtClean="0"/>
                        <a:t>   500</a:t>
                      </a:r>
                      <a:endParaRPr lang="en-US" dirty="0"/>
                    </a:p>
                  </a:txBody>
                  <a:tcPr/>
                </a:tc>
              </a:tr>
              <a:tr h="370840">
                <a:tc>
                  <a:txBody>
                    <a:bodyPr/>
                    <a:lstStyle/>
                    <a:p>
                      <a:pPr>
                        <a:buFontTx/>
                        <a:buChar char="-"/>
                      </a:pPr>
                      <a:r>
                        <a:rPr lang="en-US" dirty="0" smtClean="0"/>
                        <a:t>Bank</a:t>
                      </a:r>
                      <a:endParaRPr lang="en-US" dirty="0"/>
                    </a:p>
                  </a:txBody>
                  <a:tcPr/>
                </a:tc>
                <a:tc>
                  <a:txBody>
                    <a:bodyPr/>
                    <a:lstStyle/>
                    <a:p>
                      <a:r>
                        <a:rPr lang="en-US" dirty="0" smtClean="0"/>
                        <a:t>2.500</a:t>
                      </a:r>
                      <a:endParaRPr lang="en-US" dirty="0"/>
                    </a:p>
                  </a:txBody>
                  <a:tcPr/>
                </a:tc>
                <a:tc>
                  <a:txBody>
                    <a:bodyPr/>
                    <a:lstStyle/>
                    <a:p>
                      <a:r>
                        <a:rPr lang="en-US" dirty="0" smtClean="0"/>
                        <a:t>-</a:t>
                      </a:r>
                      <a:r>
                        <a:rPr lang="en-US" dirty="0" err="1" smtClean="0"/>
                        <a:t>Utang</a:t>
                      </a:r>
                      <a:r>
                        <a:rPr lang="en-US" dirty="0" smtClean="0"/>
                        <a:t> </a:t>
                      </a:r>
                      <a:r>
                        <a:rPr lang="en-US" dirty="0" err="1" smtClean="0"/>
                        <a:t>dagang</a:t>
                      </a:r>
                      <a:endParaRPr lang="en-US" dirty="0"/>
                    </a:p>
                  </a:txBody>
                  <a:tcPr/>
                </a:tc>
                <a:tc>
                  <a:txBody>
                    <a:bodyPr/>
                    <a:lstStyle/>
                    <a:p>
                      <a:r>
                        <a:rPr lang="en-US" dirty="0" smtClean="0"/>
                        <a:t>2.500</a:t>
                      </a:r>
                      <a:endParaRPr lang="en-US" dirty="0"/>
                    </a:p>
                  </a:txBody>
                  <a:tcPr/>
                </a:tc>
              </a:tr>
              <a:tr h="370840">
                <a:tc>
                  <a:txBody>
                    <a:bodyPr/>
                    <a:lstStyle/>
                    <a:p>
                      <a:r>
                        <a:rPr lang="en-US" dirty="0" smtClean="0"/>
                        <a:t>-</a:t>
                      </a:r>
                      <a:r>
                        <a:rPr lang="en-US" dirty="0" err="1" smtClean="0"/>
                        <a:t>Surat-surat</a:t>
                      </a:r>
                      <a:r>
                        <a:rPr lang="en-US" dirty="0" smtClean="0"/>
                        <a:t> </a:t>
                      </a:r>
                      <a:r>
                        <a:rPr lang="en-US" dirty="0" err="1" smtClean="0"/>
                        <a:t>berharga</a:t>
                      </a:r>
                      <a:endParaRPr lang="en-US" dirty="0"/>
                    </a:p>
                  </a:txBody>
                  <a:tcPr/>
                </a:tc>
                <a:tc>
                  <a:txBody>
                    <a:bodyPr/>
                    <a:lstStyle/>
                    <a:p>
                      <a:r>
                        <a:rPr lang="en-US" dirty="0" smtClean="0"/>
                        <a:t>1.000</a:t>
                      </a:r>
                      <a:endParaRPr lang="en-US" dirty="0"/>
                    </a:p>
                  </a:txBody>
                  <a:tcPr/>
                </a:tc>
                <a:tc>
                  <a:txBody>
                    <a:bodyPr/>
                    <a:lstStyle/>
                    <a:p>
                      <a:r>
                        <a:rPr lang="en-US" dirty="0" smtClean="0"/>
                        <a:t>-</a:t>
                      </a:r>
                      <a:r>
                        <a:rPr lang="en-US" dirty="0" err="1" smtClean="0"/>
                        <a:t>Utang</a:t>
                      </a:r>
                      <a:r>
                        <a:rPr lang="en-US" dirty="0" smtClean="0"/>
                        <a:t> Bank 1 </a:t>
                      </a:r>
                      <a:r>
                        <a:rPr lang="en-US" dirty="0" err="1" smtClean="0"/>
                        <a:t>tahun</a:t>
                      </a:r>
                      <a:endParaRPr lang="en-US" dirty="0"/>
                    </a:p>
                  </a:txBody>
                  <a:tcPr/>
                </a:tc>
                <a:tc>
                  <a:txBody>
                    <a:bodyPr/>
                    <a:lstStyle/>
                    <a:p>
                      <a:r>
                        <a:rPr lang="en-US" dirty="0" smtClean="0"/>
                        <a:t>2.750</a:t>
                      </a:r>
                      <a:endParaRPr lang="en-US" dirty="0"/>
                    </a:p>
                  </a:txBody>
                  <a:tcPr/>
                </a:tc>
              </a:tr>
              <a:tr h="370840">
                <a:tc>
                  <a:txBody>
                    <a:bodyPr/>
                    <a:lstStyle/>
                    <a:p>
                      <a:r>
                        <a:rPr lang="en-US" dirty="0" smtClean="0"/>
                        <a:t>-</a:t>
                      </a:r>
                      <a:r>
                        <a:rPr lang="en-US" dirty="0" err="1" smtClean="0"/>
                        <a:t>Piutang</a:t>
                      </a:r>
                      <a:endParaRPr lang="en-US" dirty="0"/>
                    </a:p>
                  </a:txBody>
                  <a:tcPr/>
                </a:tc>
                <a:tc>
                  <a:txBody>
                    <a:bodyPr/>
                    <a:lstStyle/>
                    <a:p>
                      <a:r>
                        <a:rPr lang="en-US" dirty="0" smtClean="0"/>
                        <a:t>3.500</a:t>
                      </a:r>
                      <a:endParaRPr lang="en-US" dirty="0"/>
                    </a:p>
                  </a:txBody>
                  <a:tcPr/>
                </a:tc>
                <a:tc>
                  <a:txBody>
                    <a:bodyPr/>
                    <a:lstStyle/>
                    <a:p>
                      <a:r>
                        <a:rPr lang="en-US" dirty="0" smtClean="0"/>
                        <a:t>-</a:t>
                      </a:r>
                      <a:r>
                        <a:rPr lang="en-US" dirty="0" err="1" smtClean="0"/>
                        <a:t>Utang</a:t>
                      </a:r>
                      <a:r>
                        <a:rPr lang="en-US" baseline="0" dirty="0" smtClean="0"/>
                        <a:t> </a:t>
                      </a:r>
                      <a:r>
                        <a:rPr lang="en-US" baseline="0" dirty="0" err="1" smtClean="0"/>
                        <a:t>pajak</a:t>
                      </a:r>
                      <a:endParaRPr lang="en-US" dirty="0"/>
                    </a:p>
                  </a:txBody>
                  <a:tcPr/>
                </a:tc>
                <a:tc>
                  <a:txBody>
                    <a:bodyPr/>
                    <a:lstStyle/>
                    <a:p>
                      <a:r>
                        <a:rPr lang="en-US" dirty="0" smtClean="0"/>
                        <a:t>250</a:t>
                      </a:r>
                      <a:endParaRPr lang="en-US" dirty="0"/>
                    </a:p>
                  </a:txBody>
                  <a:tcPr/>
                </a:tc>
              </a:tr>
              <a:tr h="370840">
                <a:tc>
                  <a:txBody>
                    <a:bodyPr/>
                    <a:lstStyle/>
                    <a:p>
                      <a:r>
                        <a:rPr lang="en-US" dirty="0" smtClean="0"/>
                        <a:t>-</a:t>
                      </a:r>
                      <a:r>
                        <a:rPr lang="en-US" dirty="0" err="1" smtClean="0"/>
                        <a:t>Sedian</a:t>
                      </a:r>
                      <a:endParaRPr lang="en-US" dirty="0"/>
                    </a:p>
                  </a:txBody>
                  <a:tcPr/>
                </a:tc>
                <a:tc>
                  <a:txBody>
                    <a:bodyPr/>
                    <a:lstStyle/>
                    <a:p>
                      <a:r>
                        <a:rPr lang="en-US" dirty="0" smtClean="0"/>
                        <a:t>2.000</a:t>
                      </a:r>
                      <a:endParaRPr lang="en-US" dirty="0"/>
                    </a:p>
                  </a:txBody>
                  <a:tcPr/>
                </a:tc>
                <a:tc>
                  <a:txBody>
                    <a:bodyPr/>
                    <a:lstStyle/>
                    <a:p>
                      <a:r>
                        <a:rPr lang="en-US" dirty="0" smtClean="0"/>
                        <a:t>-Dan lain-lain</a:t>
                      </a:r>
                      <a:endParaRPr lang="en-US" dirty="0"/>
                    </a:p>
                  </a:txBody>
                  <a:tcPr/>
                </a:tc>
                <a:tc>
                  <a:txBody>
                    <a:bodyPr/>
                    <a:lstStyle/>
                    <a:p>
                      <a:endParaRPr lang="en-US" dirty="0"/>
                    </a:p>
                  </a:txBody>
                  <a:tcPr/>
                </a:tc>
              </a:tr>
              <a:tr h="370840">
                <a:tc>
                  <a:txBody>
                    <a:bodyPr/>
                    <a:lstStyle/>
                    <a:p>
                      <a:r>
                        <a:rPr lang="en-US" dirty="0" smtClean="0"/>
                        <a:t>Total </a:t>
                      </a:r>
                      <a:r>
                        <a:rPr lang="en-US" dirty="0" err="1" smtClean="0"/>
                        <a:t>aktiva</a:t>
                      </a:r>
                      <a:r>
                        <a:rPr lang="en-US" dirty="0" smtClean="0"/>
                        <a:t> </a:t>
                      </a:r>
                      <a:r>
                        <a:rPr lang="en-US" dirty="0" err="1" smtClean="0"/>
                        <a:t>lancar</a:t>
                      </a:r>
                      <a:endParaRPr lang="en-US" dirty="0"/>
                    </a:p>
                  </a:txBody>
                  <a:tcPr/>
                </a:tc>
                <a:tc>
                  <a:txBody>
                    <a:bodyPr/>
                    <a:lstStyle/>
                    <a:p>
                      <a:r>
                        <a:rPr lang="en-US" dirty="0" smtClean="0"/>
                        <a:t>12.000</a:t>
                      </a:r>
                      <a:endParaRPr lang="en-US" dirty="0"/>
                    </a:p>
                  </a:txBody>
                  <a:tcPr/>
                </a:tc>
                <a:tc>
                  <a:txBody>
                    <a:bodyPr/>
                    <a:lstStyle/>
                    <a:p>
                      <a:r>
                        <a:rPr lang="en-US" dirty="0" smtClean="0"/>
                        <a:t>Total </a:t>
                      </a:r>
                      <a:r>
                        <a:rPr lang="en-US" dirty="0" err="1" smtClean="0"/>
                        <a:t>utang</a:t>
                      </a:r>
                      <a:r>
                        <a:rPr lang="en-US" dirty="0" smtClean="0"/>
                        <a:t> </a:t>
                      </a:r>
                      <a:r>
                        <a:rPr lang="en-US" dirty="0" err="1" smtClean="0"/>
                        <a:t>lancar</a:t>
                      </a:r>
                      <a:endParaRPr lang="en-US" dirty="0"/>
                    </a:p>
                  </a:txBody>
                  <a:tcPr/>
                </a:tc>
                <a:tc>
                  <a:txBody>
                    <a:bodyPr/>
                    <a:lstStyle/>
                    <a:p>
                      <a:r>
                        <a:rPr lang="en-US" dirty="0" smtClean="0"/>
                        <a:t>6.000</a:t>
                      </a:r>
                      <a:endParaRPr lang="en-US" dirty="0"/>
                    </a:p>
                  </a:txBody>
                  <a:tcPr/>
                </a:tc>
              </a:tr>
            </a:tbl>
          </a:graphicData>
        </a:graphic>
      </p:graphicFrame>
      <p:sp>
        <p:nvSpPr>
          <p:cNvPr id="4" name="Slide Number Placeholder 3"/>
          <p:cNvSpPr>
            <a:spLocks noGrp="1"/>
          </p:cNvSpPr>
          <p:nvPr>
            <p:ph type="sldNum" sz="quarter" idx="12"/>
          </p:nvPr>
        </p:nvSpPr>
        <p:spPr/>
        <p:txBody>
          <a:bodyPr/>
          <a:lstStyle/>
          <a:p>
            <a:fld id="{3F20941A-713C-429C-BAFF-469BDD0C5BC4}" type="slidenum">
              <a:rPr lang="en-US" smtClean="0"/>
              <a:pPr/>
              <a:t>26</a:t>
            </a:fld>
            <a:endParaRPr lang="en-US"/>
          </a:p>
        </p:txBody>
      </p:sp>
      <p:sp>
        <p:nvSpPr>
          <p:cNvPr id="10" name="TextBox 9"/>
          <p:cNvSpPr txBox="1"/>
          <p:nvPr/>
        </p:nvSpPr>
        <p:spPr>
          <a:xfrm>
            <a:off x="1143000" y="1981200"/>
            <a:ext cx="1143000" cy="381000"/>
          </a:xfrm>
          <a:prstGeom prst="rect">
            <a:avLst/>
          </a:prstGeom>
          <a:noFill/>
        </p:spPr>
        <p:txBody>
          <a:bodyPr wrap="square" rtlCol="0">
            <a:spAutoFit/>
          </a:bodyPr>
          <a:lstStyle/>
          <a:p>
            <a:r>
              <a:rPr lang="en-US" b="1" dirty="0" smtClean="0"/>
              <a:t>AKTIVA</a:t>
            </a:r>
            <a:endParaRPr lang="en-US" b="1" dirty="0"/>
          </a:p>
        </p:txBody>
      </p:sp>
      <p:sp>
        <p:nvSpPr>
          <p:cNvPr id="11" name="TextBox 10"/>
          <p:cNvSpPr txBox="1"/>
          <p:nvPr/>
        </p:nvSpPr>
        <p:spPr>
          <a:xfrm>
            <a:off x="7924800" y="1981200"/>
            <a:ext cx="1219200" cy="381000"/>
          </a:xfrm>
          <a:prstGeom prst="rect">
            <a:avLst/>
          </a:prstGeom>
          <a:noFill/>
        </p:spPr>
        <p:txBody>
          <a:bodyPr wrap="square" rtlCol="0">
            <a:spAutoFit/>
          </a:bodyPr>
          <a:lstStyle/>
          <a:p>
            <a:r>
              <a:rPr lang="en-US" b="1" dirty="0" smtClean="0"/>
              <a:t>PASIVA</a:t>
            </a:r>
            <a:endParaRPr lang="en-US"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1295401" y="761997"/>
          <a:ext cx="7543799" cy="4281388"/>
        </p:xfrm>
        <a:graphic>
          <a:graphicData uri="http://schemas.openxmlformats.org/drawingml/2006/table">
            <a:tbl>
              <a:tblPr firstRow="1" bandRow="1">
                <a:tableStyleId>{5940675A-B579-460E-94D1-54222C63F5DA}</a:tableStyleId>
              </a:tblPr>
              <a:tblGrid>
                <a:gridCol w="2615045"/>
                <a:gridCol w="876300"/>
                <a:gridCol w="2833254"/>
                <a:gridCol w="1219200"/>
              </a:tblGrid>
              <a:tr h="383837">
                <a:tc>
                  <a:txBody>
                    <a:bodyPr/>
                    <a:lstStyle/>
                    <a:p>
                      <a:r>
                        <a:rPr lang="en-US" b="1" dirty="0" err="1" smtClean="0"/>
                        <a:t>Aktiva</a:t>
                      </a:r>
                      <a:r>
                        <a:rPr lang="en-US" b="1" dirty="0" smtClean="0"/>
                        <a:t> </a:t>
                      </a:r>
                      <a:r>
                        <a:rPr lang="en-US" b="1" dirty="0" err="1" smtClean="0"/>
                        <a:t>Tetap</a:t>
                      </a:r>
                      <a:endParaRPr lang="en-US" b="1" dirty="0"/>
                    </a:p>
                  </a:txBody>
                  <a:tcPr/>
                </a:tc>
                <a:tc>
                  <a:txBody>
                    <a:bodyPr/>
                    <a:lstStyle/>
                    <a:p>
                      <a:endParaRPr lang="en-US" b="1"/>
                    </a:p>
                  </a:txBody>
                  <a:tcPr/>
                </a:tc>
                <a:tc>
                  <a:txBody>
                    <a:bodyPr/>
                    <a:lstStyle/>
                    <a:p>
                      <a:r>
                        <a:rPr lang="en-US" b="1" dirty="0" err="1" smtClean="0"/>
                        <a:t>Utang</a:t>
                      </a:r>
                      <a:r>
                        <a:rPr lang="en-US" b="1" dirty="0" smtClean="0"/>
                        <a:t> </a:t>
                      </a:r>
                      <a:r>
                        <a:rPr lang="en-US" b="1" dirty="0" err="1" smtClean="0"/>
                        <a:t>Jangka</a:t>
                      </a:r>
                      <a:r>
                        <a:rPr lang="en-US" b="1" dirty="0" smtClean="0"/>
                        <a:t> </a:t>
                      </a:r>
                      <a:r>
                        <a:rPr lang="en-US" b="1" dirty="0" err="1" smtClean="0"/>
                        <a:t>Panjang</a:t>
                      </a:r>
                      <a:endParaRPr lang="en-US" b="1" dirty="0"/>
                    </a:p>
                  </a:txBody>
                  <a:tcPr/>
                </a:tc>
                <a:tc>
                  <a:txBody>
                    <a:bodyPr/>
                    <a:lstStyle/>
                    <a:p>
                      <a:endParaRPr lang="en-US" b="1" dirty="0"/>
                    </a:p>
                  </a:txBody>
                  <a:tcPr/>
                </a:tc>
              </a:tr>
              <a:tr h="383837">
                <a:tc>
                  <a:txBody>
                    <a:bodyPr/>
                    <a:lstStyle/>
                    <a:p>
                      <a:r>
                        <a:rPr lang="en-US" dirty="0" smtClean="0"/>
                        <a:t>-Tanah</a:t>
                      </a:r>
                      <a:endParaRPr lang="en-US" dirty="0"/>
                    </a:p>
                  </a:txBody>
                  <a:tcPr/>
                </a:tc>
                <a:tc>
                  <a:txBody>
                    <a:bodyPr/>
                    <a:lstStyle/>
                    <a:p>
                      <a:r>
                        <a:rPr lang="en-US" dirty="0" smtClean="0"/>
                        <a:t>1.000</a:t>
                      </a:r>
                      <a:endParaRPr lang="en-US" dirty="0"/>
                    </a:p>
                  </a:txBody>
                  <a:tcPr/>
                </a:tc>
                <a:tc>
                  <a:txBody>
                    <a:bodyPr/>
                    <a:lstStyle/>
                    <a:p>
                      <a:r>
                        <a:rPr lang="en-US" dirty="0" smtClean="0"/>
                        <a:t>-</a:t>
                      </a:r>
                      <a:r>
                        <a:rPr lang="en-US" dirty="0" err="1" smtClean="0"/>
                        <a:t>Obligasi</a:t>
                      </a:r>
                      <a:endParaRPr lang="en-US" dirty="0"/>
                    </a:p>
                  </a:txBody>
                  <a:tcPr/>
                </a:tc>
                <a:tc>
                  <a:txBody>
                    <a:bodyPr/>
                    <a:lstStyle/>
                    <a:p>
                      <a:r>
                        <a:rPr lang="en-US" dirty="0" smtClean="0"/>
                        <a:t>2.000</a:t>
                      </a:r>
                      <a:endParaRPr lang="en-US" dirty="0"/>
                    </a:p>
                  </a:txBody>
                  <a:tcPr/>
                </a:tc>
              </a:tr>
              <a:tr h="383837">
                <a:tc>
                  <a:txBody>
                    <a:bodyPr/>
                    <a:lstStyle/>
                    <a:p>
                      <a:r>
                        <a:rPr lang="en-US" dirty="0" smtClean="0"/>
                        <a:t>-</a:t>
                      </a:r>
                      <a:r>
                        <a:rPr lang="en-US" dirty="0" err="1" smtClean="0"/>
                        <a:t>Bangunan</a:t>
                      </a:r>
                      <a:endParaRPr lang="en-US" dirty="0"/>
                    </a:p>
                  </a:txBody>
                  <a:tcPr/>
                </a:tc>
                <a:tc>
                  <a:txBody>
                    <a:bodyPr/>
                    <a:lstStyle/>
                    <a:p>
                      <a:r>
                        <a:rPr lang="en-US" dirty="0" smtClean="0"/>
                        <a:t>2.500</a:t>
                      </a:r>
                      <a:endParaRPr lang="en-US" dirty="0"/>
                    </a:p>
                  </a:txBody>
                  <a:tcPr/>
                </a:tc>
                <a:tc>
                  <a:txBody>
                    <a:bodyPr/>
                    <a:lstStyle/>
                    <a:p>
                      <a:r>
                        <a:rPr lang="en-US" dirty="0" smtClean="0"/>
                        <a:t>-</a:t>
                      </a:r>
                      <a:r>
                        <a:rPr lang="en-US" dirty="0" err="1" smtClean="0"/>
                        <a:t>Hipotek</a:t>
                      </a:r>
                      <a:endParaRPr lang="en-US" dirty="0"/>
                    </a:p>
                  </a:txBody>
                  <a:tcPr/>
                </a:tc>
                <a:tc>
                  <a:txBody>
                    <a:bodyPr/>
                    <a:lstStyle/>
                    <a:p>
                      <a:r>
                        <a:rPr lang="en-US" dirty="0" smtClean="0"/>
                        <a:t>1.500</a:t>
                      </a:r>
                      <a:endParaRPr lang="en-US" dirty="0"/>
                    </a:p>
                  </a:txBody>
                  <a:tcPr/>
                </a:tc>
              </a:tr>
              <a:tr h="383837">
                <a:tc>
                  <a:txBody>
                    <a:bodyPr/>
                    <a:lstStyle/>
                    <a:p>
                      <a:r>
                        <a:rPr lang="en-US" dirty="0" smtClean="0"/>
                        <a:t>-</a:t>
                      </a:r>
                      <a:r>
                        <a:rPr lang="en-US" dirty="0" err="1" smtClean="0"/>
                        <a:t>Mesin-mesin</a:t>
                      </a:r>
                      <a:endParaRPr lang="en-US" dirty="0"/>
                    </a:p>
                  </a:txBody>
                  <a:tcPr/>
                </a:tc>
                <a:tc>
                  <a:txBody>
                    <a:bodyPr/>
                    <a:lstStyle/>
                    <a:p>
                      <a:r>
                        <a:rPr lang="en-US" dirty="0" smtClean="0"/>
                        <a:t>2.000</a:t>
                      </a:r>
                      <a:endParaRPr lang="en-US" dirty="0"/>
                    </a:p>
                  </a:txBody>
                  <a:tcPr/>
                </a:tc>
                <a:tc>
                  <a:txBody>
                    <a:bodyPr/>
                    <a:lstStyle/>
                    <a:p>
                      <a:r>
                        <a:rPr lang="en-US" dirty="0" smtClean="0"/>
                        <a:t>-</a:t>
                      </a:r>
                      <a:r>
                        <a:rPr lang="en-US" dirty="0" err="1" smtClean="0"/>
                        <a:t>Utang</a:t>
                      </a:r>
                      <a:r>
                        <a:rPr lang="en-US" dirty="0" smtClean="0"/>
                        <a:t> bank 3 </a:t>
                      </a:r>
                      <a:r>
                        <a:rPr lang="en-US" dirty="0" err="1" smtClean="0"/>
                        <a:t>tahun</a:t>
                      </a:r>
                      <a:endParaRPr lang="en-US" dirty="0"/>
                    </a:p>
                  </a:txBody>
                  <a:tcPr/>
                </a:tc>
                <a:tc>
                  <a:txBody>
                    <a:bodyPr/>
                    <a:lstStyle/>
                    <a:p>
                      <a:r>
                        <a:rPr lang="en-US" dirty="0" smtClean="0"/>
                        <a:t>3.000</a:t>
                      </a:r>
                      <a:endParaRPr lang="en-US" dirty="0"/>
                    </a:p>
                  </a:txBody>
                  <a:tcPr/>
                </a:tc>
              </a:tr>
              <a:tr h="383837">
                <a:tc>
                  <a:txBody>
                    <a:bodyPr/>
                    <a:lstStyle/>
                    <a:p>
                      <a:r>
                        <a:rPr lang="en-US" dirty="0" smtClean="0"/>
                        <a:t>-</a:t>
                      </a:r>
                      <a:r>
                        <a:rPr lang="en-US" dirty="0" err="1" smtClean="0"/>
                        <a:t>Peralatan</a:t>
                      </a:r>
                      <a:endParaRPr lang="en-US" dirty="0"/>
                    </a:p>
                  </a:txBody>
                  <a:tcPr/>
                </a:tc>
                <a:tc>
                  <a:txBody>
                    <a:bodyPr/>
                    <a:lstStyle/>
                    <a:p>
                      <a:r>
                        <a:rPr lang="en-US" dirty="0" smtClean="0"/>
                        <a:t>1.500</a:t>
                      </a:r>
                      <a:endParaRPr lang="en-US" dirty="0"/>
                    </a:p>
                  </a:txBody>
                  <a:tcPr/>
                </a:tc>
                <a:tc>
                  <a:txBody>
                    <a:bodyPr/>
                    <a:lstStyle/>
                    <a:p>
                      <a:endParaRPr lang="en-US" dirty="0"/>
                    </a:p>
                  </a:txBody>
                  <a:tcPr/>
                </a:tc>
                <a:tc>
                  <a:txBody>
                    <a:bodyPr/>
                    <a:lstStyle/>
                    <a:p>
                      <a:endParaRPr lang="en-US" dirty="0"/>
                    </a:p>
                  </a:txBody>
                  <a:tcPr/>
                </a:tc>
              </a:tr>
              <a:tr h="443018">
                <a:tc>
                  <a:txBody>
                    <a:bodyPr/>
                    <a:lstStyle/>
                    <a:p>
                      <a:r>
                        <a:rPr lang="en-US" dirty="0" smtClean="0"/>
                        <a:t>Total </a:t>
                      </a:r>
                      <a:r>
                        <a:rPr lang="en-US" dirty="0" err="1" smtClean="0"/>
                        <a:t>aktiva</a:t>
                      </a:r>
                      <a:r>
                        <a:rPr lang="en-US" dirty="0" smtClean="0"/>
                        <a:t> </a:t>
                      </a:r>
                      <a:r>
                        <a:rPr lang="en-US" dirty="0" err="1" smtClean="0"/>
                        <a:t>tetap</a:t>
                      </a:r>
                      <a:endParaRPr lang="en-US" dirty="0"/>
                    </a:p>
                  </a:txBody>
                  <a:tcPr/>
                </a:tc>
                <a:tc>
                  <a:txBody>
                    <a:bodyPr/>
                    <a:lstStyle/>
                    <a:p>
                      <a:r>
                        <a:rPr lang="en-US" b="1" dirty="0" smtClean="0"/>
                        <a:t>7.000</a:t>
                      </a:r>
                      <a:endParaRPr lang="en-US" b="1" dirty="0"/>
                    </a:p>
                  </a:txBody>
                  <a:tcPr/>
                </a:tc>
                <a:tc>
                  <a:txBody>
                    <a:bodyPr/>
                    <a:lstStyle/>
                    <a:p>
                      <a:r>
                        <a:rPr lang="en-US" dirty="0" smtClean="0"/>
                        <a:t>Total </a:t>
                      </a:r>
                      <a:r>
                        <a:rPr lang="en-US" dirty="0" err="1" smtClean="0"/>
                        <a:t>Utang</a:t>
                      </a:r>
                      <a:r>
                        <a:rPr lang="en-US" dirty="0" smtClean="0"/>
                        <a:t> </a:t>
                      </a:r>
                      <a:r>
                        <a:rPr lang="en-US" dirty="0" err="1" smtClean="0"/>
                        <a:t>Jangka</a:t>
                      </a:r>
                      <a:r>
                        <a:rPr lang="en-US" dirty="0" smtClean="0"/>
                        <a:t> </a:t>
                      </a:r>
                      <a:r>
                        <a:rPr lang="en-US" dirty="0" err="1" smtClean="0"/>
                        <a:t>Panjang</a:t>
                      </a:r>
                      <a:endParaRPr lang="en-US" dirty="0"/>
                    </a:p>
                  </a:txBody>
                  <a:tcPr/>
                </a:tc>
                <a:tc>
                  <a:txBody>
                    <a:bodyPr/>
                    <a:lstStyle/>
                    <a:p>
                      <a:r>
                        <a:rPr lang="en-US" b="1" dirty="0" smtClean="0"/>
                        <a:t>6.500</a:t>
                      </a:r>
                      <a:endParaRPr lang="en-US" b="1" dirty="0"/>
                    </a:p>
                  </a:txBody>
                  <a:tcPr/>
                </a:tc>
              </a:tr>
              <a:tr h="383837">
                <a:tc>
                  <a:txBody>
                    <a:bodyPr/>
                    <a:lstStyle/>
                    <a:p>
                      <a:r>
                        <a:rPr lang="en-US" b="1" dirty="0" err="1" smtClean="0"/>
                        <a:t>Aktiva</a:t>
                      </a:r>
                      <a:r>
                        <a:rPr lang="en-US" b="1" baseline="0" dirty="0" smtClean="0"/>
                        <a:t> </a:t>
                      </a:r>
                      <a:r>
                        <a:rPr lang="en-US" b="1" baseline="0" dirty="0" err="1" smtClean="0"/>
                        <a:t>lainnya</a:t>
                      </a:r>
                      <a:endParaRPr lang="en-US" b="1" dirty="0"/>
                    </a:p>
                  </a:txBody>
                  <a:tcPr/>
                </a:tc>
                <a:tc>
                  <a:txBody>
                    <a:bodyPr/>
                    <a:lstStyle/>
                    <a:p>
                      <a:endParaRPr lang="en-US" b="1" dirty="0"/>
                    </a:p>
                  </a:txBody>
                  <a:tcPr/>
                </a:tc>
                <a:tc>
                  <a:txBody>
                    <a:bodyPr/>
                    <a:lstStyle/>
                    <a:p>
                      <a:r>
                        <a:rPr lang="en-US" b="1" dirty="0" err="1" smtClean="0"/>
                        <a:t>Ekuitas</a:t>
                      </a:r>
                      <a:endParaRPr lang="en-US" b="1" dirty="0"/>
                    </a:p>
                  </a:txBody>
                  <a:tcPr/>
                </a:tc>
                <a:tc>
                  <a:txBody>
                    <a:bodyPr/>
                    <a:lstStyle/>
                    <a:p>
                      <a:endParaRPr lang="en-US" b="1" dirty="0"/>
                    </a:p>
                  </a:txBody>
                  <a:tcPr/>
                </a:tc>
              </a:tr>
              <a:tr h="383837">
                <a:tc>
                  <a:txBody>
                    <a:bodyPr/>
                    <a:lstStyle/>
                    <a:p>
                      <a:r>
                        <a:rPr lang="en-US" dirty="0" err="1" smtClean="0"/>
                        <a:t>Gedung</a:t>
                      </a:r>
                      <a:r>
                        <a:rPr lang="en-US" dirty="0" smtClean="0"/>
                        <a:t> </a:t>
                      </a:r>
                      <a:r>
                        <a:rPr lang="en-US" dirty="0" err="1" smtClean="0"/>
                        <a:t>dalam</a:t>
                      </a:r>
                      <a:r>
                        <a:rPr lang="en-US" dirty="0" smtClean="0"/>
                        <a:t> </a:t>
                      </a:r>
                      <a:r>
                        <a:rPr lang="en-US" dirty="0" err="1" smtClean="0"/>
                        <a:t>proses</a:t>
                      </a:r>
                      <a:endParaRPr lang="en-US" dirty="0"/>
                    </a:p>
                  </a:txBody>
                  <a:tcPr/>
                </a:tc>
                <a:tc>
                  <a:txBody>
                    <a:bodyPr/>
                    <a:lstStyle/>
                    <a:p>
                      <a:r>
                        <a:rPr lang="en-US" dirty="0" smtClean="0"/>
                        <a:t>1.000</a:t>
                      </a:r>
                      <a:endParaRPr lang="en-US" dirty="0"/>
                    </a:p>
                  </a:txBody>
                  <a:tcPr/>
                </a:tc>
                <a:tc>
                  <a:txBody>
                    <a:bodyPr/>
                    <a:lstStyle/>
                    <a:p>
                      <a:r>
                        <a:rPr lang="en-US" dirty="0" smtClean="0"/>
                        <a:t>-Modal </a:t>
                      </a:r>
                      <a:r>
                        <a:rPr lang="en-US" dirty="0" err="1" smtClean="0"/>
                        <a:t>setor</a:t>
                      </a:r>
                      <a:endParaRPr lang="en-US" dirty="0"/>
                    </a:p>
                  </a:txBody>
                  <a:tcPr/>
                </a:tc>
                <a:tc>
                  <a:txBody>
                    <a:bodyPr/>
                    <a:lstStyle/>
                    <a:p>
                      <a:r>
                        <a:rPr lang="en-US" dirty="0" smtClean="0"/>
                        <a:t>6.500</a:t>
                      </a:r>
                      <a:endParaRPr lang="en-US" dirty="0"/>
                    </a:p>
                  </a:txBody>
                  <a:tcPr/>
                </a:tc>
              </a:tr>
              <a:tr h="383837">
                <a:tc>
                  <a:txBody>
                    <a:bodyPr/>
                    <a:lstStyle/>
                    <a:p>
                      <a:r>
                        <a:rPr lang="en-US" dirty="0" smtClean="0"/>
                        <a:t>Total </a:t>
                      </a:r>
                      <a:r>
                        <a:rPr lang="en-US" dirty="0" err="1" smtClean="0"/>
                        <a:t>Aktiva</a:t>
                      </a:r>
                      <a:r>
                        <a:rPr lang="en-US" baseline="0" dirty="0" smtClean="0"/>
                        <a:t> </a:t>
                      </a:r>
                      <a:r>
                        <a:rPr lang="en-US" baseline="0" dirty="0" err="1" smtClean="0"/>
                        <a:t>lainnya</a:t>
                      </a:r>
                      <a:endParaRPr lang="en-US" dirty="0"/>
                    </a:p>
                  </a:txBody>
                  <a:tcPr/>
                </a:tc>
                <a:tc>
                  <a:txBody>
                    <a:bodyPr/>
                    <a:lstStyle/>
                    <a:p>
                      <a:r>
                        <a:rPr lang="en-US" dirty="0" smtClean="0"/>
                        <a:t>1.000</a:t>
                      </a:r>
                      <a:endParaRPr lang="en-US" dirty="0"/>
                    </a:p>
                  </a:txBody>
                  <a:tcPr/>
                </a:tc>
                <a:tc>
                  <a:txBody>
                    <a:bodyPr/>
                    <a:lstStyle/>
                    <a:p>
                      <a:r>
                        <a:rPr lang="en-US" dirty="0" smtClean="0"/>
                        <a:t>-</a:t>
                      </a:r>
                      <a:r>
                        <a:rPr lang="en-US" dirty="0" err="1" smtClean="0"/>
                        <a:t>laba</a:t>
                      </a:r>
                      <a:r>
                        <a:rPr lang="en-US" dirty="0" smtClean="0"/>
                        <a:t> </a:t>
                      </a:r>
                      <a:r>
                        <a:rPr lang="en-US" dirty="0" err="1" smtClean="0"/>
                        <a:t>ditahan</a:t>
                      </a:r>
                      <a:endParaRPr lang="en-US" dirty="0"/>
                    </a:p>
                  </a:txBody>
                  <a:tcPr/>
                </a:tc>
                <a:tc>
                  <a:txBody>
                    <a:bodyPr/>
                    <a:lstStyle/>
                    <a:p>
                      <a:r>
                        <a:rPr lang="en-US" dirty="0" smtClean="0"/>
                        <a:t>1.000</a:t>
                      </a:r>
                      <a:endParaRPr lang="en-US" dirty="0"/>
                    </a:p>
                  </a:txBody>
                  <a:tcPr/>
                </a:tc>
              </a:tr>
              <a:tr h="383837">
                <a:tc>
                  <a:txBody>
                    <a:bodyPr/>
                    <a:lstStyle/>
                    <a:p>
                      <a:endParaRPr lang="en-US" dirty="0"/>
                    </a:p>
                  </a:txBody>
                  <a:tcPr/>
                </a:tc>
                <a:tc>
                  <a:txBody>
                    <a:bodyPr/>
                    <a:lstStyle/>
                    <a:p>
                      <a:endParaRPr lang="en-US" dirty="0"/>
                    </a:p>
                  </a:txBody>
                  <a:tcPr/>
                </a:tc>
                <a:tc>
                  <a:txBody>
                    <a:bodyPr/>
                    <a:lstStyle/>
                    <a:p>
                      <a:r>
                        <a:rPr lang="en-US" dirty="0" smtClean="0"/>
                        <a:t>Total </a:t>
                      </a:r>
                      <a:r>
                        <a:rPr lang="en-US" dirty="0" err="1" smtClean="0"/>
                        <a:t>Ekuitas</a:t>
                      </a:r>
                      <a:endParaRPr lang="en-US" dirty="0"/>
                    </a:p>
                  </a:txBody>
                  <a:tcPr/>
                </a:tc>
                <a:tc>
                  <a:txBody>
                    <a:bodyPr/>
                    <a:lstStyle/>
                    <a:p>
                      <a:r>
                        <a:rPr lang="en-US" dirty="0" smtClean="0"/>
                        <a:t>7.500</a:t>
                      </a:r>
                      <a:endParaRPr lang="en-US" dirty="0"/>
                    </a:p>
                  </a:txBody>
                  <a:tcPr/>
                </a:tc>
              </a:tr>
              <a:tr h="383837">
                <a:tc>
                  <a:txBody>
                    <a:bodyPr/>
                    <a:lstStyle/>
                    <a:p>
                      <a:r>
                        <a:rPr lang="en-US" b="1" dirty="0" smtClean="0"/>
                        <a:t>Total </a:t>
                      </a:r>
                      <a:r>
                        <a:rPr lang="en-US" b="1" dirty="0" err="1" smtClean="0"/>
                        <a:t>Aktiva</a:t>
                      </a:r>
                      <a:endParaRPr lang="en-US" b="1" dirty="0"/>
                    </a:p>
                  </a:txBody>
                  <a:tcPr/>
                </a:tc>
                <a:tc>
                  <a:txBody>
                    <a:bodyPr/>
                    <a:lstStyle/>
                    <a:p>
                      <a:r>
                        <a:rPr lang="en-US" b="1" dirty="0" smtClean="0"/>
                        <a:t>20.000</a:t>
                      </a:r>
                      <a:endParaRPr lang="en-US" b="1" dirty="0"/>
                    </a:p>
                  </a:txBody>
                  <a:tcPr/>
                </a:tc>
                <a:tc>
                  <a:txBody>
                    <a:bodyPr/>
                    <a:lstStyle/>
                    <a:p>
                      <a:r>
                        <a:rPr lang="en-US" b="1" dirty="0" smtClean="0"/>
                        <a:t>Total </a:t>
                      </a:r>
                      <a:r>
                        <a:rPr lang="en-US" b="1" dirty="0" err="1" smtClean="0"/>
                        <a:t>Pasiva</a:t>
                      </a:r>
                      <a:endParaRPr lang="en-US" b="1" dirty="0"/>
                    </a:p>
                  </a:txBody>
                  <a:tcPr/>
                </a:tc>
                <a:tc>
                  <a:txBody>
                    <a:bodyPr/>
                    <a:lstStyle/>
                    <a:p>
                      <a:r>
                        <a:rPr lang="en-US" b="1" dirty="0" smtClean="0"/>
                        <a:t>20.000</a:t>
                      </a:r>
                      <a:endParaRPr lang="en-US" b="1" dirty="0"/>
                    </a:p>
                  </a:txBody>
                  <a:tcPr/>
                </a:tc>
              </a:tr>
            </a:tbl>
          </a:graphicData>
        </a:graphic>
      </p:graphicFrame>
      <p:sp>
        <p:nvSpPr>
          <p:cNvPr id="4" name="Slide Number Placeholder 3"/>
          <p:cNvSpPr>
            <a:spLocks noGrp="1"/>
          </p:cNvSpPr>
          <p:nvPr>
            <p:ph type="sldNum" sz="quarter" idx="12"/>
          </p:nvPr>
        </p:nvSpPr>
        <p:spPr/>
        <p:txBody>
          <a:bodyPr/>
          <a:lstStyle/>
          <a:p>
            <a:fld id="{3F20941A-713C-429C-BAFF-469BDD0C5BC4}" type="slidenum">
              <a:rPr lang="en-US" smtClean="0"/>
              <a:pPr/>
              <a:t>27</a:t>
            </a:fld>
            <a:endParaRPr lang="en-US"/>
          </a:p>
        </p:txBody>
      </p:sp>
      <p:sp>
        <p:nvSpPr>
          <p:cNvPr id="6" name="TextBox 5"/>
          <p:cNvSpPr txBox="1"/>
          <p:nvPr/>
        </p:nvSpPr>
        <p:spPr>
          <a:xfrm>
            <a:off x="6477000" y="5105400"/>
            <a:ext cx="2667000" cy="369332"/>
          </a:xfrm>
          <a:prstGeom prst="rect">
            <a:avLst/>
          </a:prstGeom>
          <a:noFill/>
        </p:spPr>
        <p:txBody>
          <a:bodyPr wrap="square" rtlCol="0">
            <a:spAutoFit/>
          </a:bodyPr>
          <a:lstStyle/>
          <a:p>
            <a:r>
              <a:rPr lang="en-US" dirty="0" smtClean="0"/>
              <a:t>(</a:t>
            </a:r>
            <a:r>
              <a:rPr lang="en-US" dirty="0" err="1" smtClean="0"/>
              <a:t>Kasmir</a:t>
            </a:r>
            <a:r>
              <a:rPr lang="en-US" dirty="0" smtClean="0"/>
              <a:t> ; 2010 : 74 – 75)</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9"/>
            <a:ext cx="8933688" cy="1143000"/>
          </a:xfrm>
        </p:spPr>
        <p:txBody>
          <a:bodyPr>
            <a:normAutofit fontScale="90000"/>
          </a:bodyPr>
          <a:lstStyle/>
          <a:p>
            <a:r>
              <a:rPr lang="en-US" dirty="0" smtClean="0"/>
              <a:t>b. </a:t>
            </a:r>
            <a:r>
              <a:rPr lang="en-US" dirty="0" err="1" smtClean="0"/>
              <a:t>Pengertian</a:t>
            </a:r>
            <a:r>
              <a:rPr lang="en-US" dirty="0" smtClean="0"/>
              <a:t> </a:t>
            </a:r>
            <a:r>
              <a:rPr lang="en-US" dirty="0" err="1" smtClean="0"/>
              <a:t>laporan</a:t>
            </a:r>
            <a:r>
              <a:rPr lang="en-US" dirty="0" smtClean="0"/>
              <a:t> </a:t>
            </a:r>
            <a:r>
              <a:rPr lang="en-US" dirty="0" err="1" smtClean="0"/>
              <a:t>rugi</a:t>
            </a:r>
            <a:r>
              <a:rPr lang="en-US" dirty="0" smtClean="0"/>
              <a:t> </a:t>
            </a:r>
            <a:r>
              <a:rPr lang="en-US" dirty="0" err="1" smtClean="0"/>
              <a:t>laba</a:t>
            </a:r>
            <a:r>
              <a:rPr lang="en-US" dirty="0" smtClean="0"/>
              <a:t> (income statement)</a:t>
            </a:r>
            <a:endParaRPr lang="en-US" dirty="0"/>
          </a:p>
        </p:txBody>
      </p:sp>
      <p:sp>
        <p:nvSpPr>
          <p:cNvPr id="3" name="Content Placeholder 2"/>
          <p:cNvSpPr>
            <a:spLocks noGrp="1"/>
          </p:cNvSpPr>
          <p:nvPr>
            <p:ph idx="1"/>
          </p:nvPr>
        </p:nvSpPr>
        <p:spPr>
          <a:xfrm>
            <a:off x="0" y="1447800"/>
            <a:ext cx="9144000" cy="2971800"/>
          </a:xfrm>
        </p:spPr>
        <p:txBody>
          <a:bodyPr/>
          <a:lstStyle/>
          <a:p>
            <a:pPr algn="just">
              <a:buNone/>
            </a:pPr>
            <a:r>
              <a:rPr lang="en-US" dirty="0" smtClean="0"/>
              <a:t>	</a:t>
            </a:r>
            <a:r>
              <a:rPr lang="en-US" dirty="0" err="1" smtClean="0"/>
              <a:t>Yaitu</a:t>
            </a:r>
            <a:r>
              <a:rPr lang="en-US" dirty="0" smtClean="0"/>
              <a:t> </a:t>
            </a:r>
            <a:r>
              <a:rPr lang="en-US" dirty="0" err="1" smtClean="0"/>
              <a:t>laporan</a:t>
            </a:r>
            <a:r>
              <a:rPr lang="en-US" dirty="0" smtClean="0"/>
              <a:t> yang </a:t>
            </a:r>
            <a:r>
              <a:rPr lang="en-US" dirty="0" err="1" smtClean="0"/>
              <a:t>menggambarkan</a:t>
            </a:r>
            <a:r>
              <a:rPr lang="en-US" dirty="0" smtClean="0"/>
              <a:t> </a:t>
            </a:r>
            <a:r>
              <a:rPr lang="en-US" dirty="0" err="1" smtClean="0"/>
              <a:t>jumlah</a:t>
            </a:r>
            <a:r>
              <a:rPr lang="en-US" dirty="0" smtClean="0"/>
              <a:t> </a:t>
            </a:r>
            <a:r>
              <a:rPr lang="en-US" dirty="0" err="1" smtClean="0"/>
              <a:t>penghasilan</a:t>
            </a:r>
            <a:r>
              <a:rPr lang="en-US" dirty="0" smtClean="0"/>
              <a:t> </a:t>
            </a:r>
            <a:r>
              <a:rPr lang="en-US" dirty="0" err="1" smtClean="0"/>
              <a:t>atau</a:t>
            </a:r>
            <a:r>
              <a:rPr lang="en-US" dirty="0" smtClean="0"/>
              <a:t> </a:t>
            </a:r>
            <a:r>
              <a:rPr lang="en-US" dirty="0" err="1" smtClean="0"/>
              <a:t>pendapatan</a:t>
            </a:r>
            <a:r>
              <a:rPr lang="en-US" dirty="0" smtClean="0"/>
              <a:t> </a:t>
            </a:r>
            <a:r>
              <a:rPr lang="en-US" dirty="0" err="1" smtClean="0"/>
              <a:t>dan</a:t>
            </a:r>
            <a:r>
              <a:rPr lang="en-US" dirty="0" smtClean="0"/>
              <a:t> </a:t>
            </a:r>
            <a:r>
              <a:rPr lang="en-US" dirty="0" err="1" smtClean="0"/>
              <a:t>biaya</a:t>
            </a:r>
            <a:r>
              <a:rPr lang="en-US" dirty="0" smtClean="0"/>
              <a:t> </a:t>
            </a:r>
            <a:r>
              <a:rPr lang="en-US" dirty="0" err="1" smtClean="0"/>
              <a:t>dari</a:t>
            </a:r>
            <a:r>
              <a:rPr lang="en-US" dirty="0" smtClean="0"/>
              <a:t> </a:t>
            </a:r>
            <a:r>
              <a:rPr lang="en-US" dirty="0" err="1" smtClean="0"/>
              <a:t>suatu</a:t>
            </a:r>
            <a:r>
              <a:rPr lang="en-US" dirty="0" smtClean="0"/>
              <a:t> </a:t>
            </a:r>
            <a:r>
              <a:rPr lang="en-US" dirty="0" err="1" smtClean="0"/>
              <a:t>perusahaan</a:t>
            </a:r>
            <a:r>
              <a:rPr lang="en-US" dirty="0" smtClean="0"/>
              <a:t> </a:t>
            </a:r>
            <a:r>
              <a:rPr lang="en-US" dirty="0" err="1" smtClean="0"/>
              <a:t>pada</a:t>
            </a:r>
            <a:r>
              <a:rPr lang="en-US" dirty="0" smtClean="0"/>
              <a:t> </a:t>
            </a:r>
            <a:r>
              <a:rPr lang="en-US" dirty="0" err="1" smtClean="0"/>
              <a:t>periode</a:t>
            </a:r>
            <a:r>
              <a:rPr lang="en-US" dirty="0" smtClean="0"/>
              <a:t> </a:t>
            </a:r>
            <a:r>
              <a:rPr lang="en-US" dirty="0" err="1" smtClean="0"/>
              <a:t>tertentu</a:t>
            </a:r>
            <a:r>
              <a:rPr lang="en-US" dirty="0" smtClean="0"/>
              <a:t>, </a:t>
            </a:r>
            <a:r>
              <a:rPr lang="en-US" dirty="0" err="1" smtClean="0"/>
              <a:t>disusun</a:t>
            </a:r>
            <a:r>
              <a:rPr lang="en-US" dirty="0" smtClean="0"/>
              <a:t> </a:t>
            </a:r>
            <a:r>
              <a:rPr lang="en-US" dirty="0" err="1" smtClean="0"/>
              <a:t>biasanya</a:t>
            </a:r>
            <a:r>
              <a:rPr lang="en-US" dirty="0" smtClean="0"/>
              <a:t> </a:t>
            </a:r>
            <a:r>
              <a:rPr lang="en-US" dirty="0" err="1" smtClean="0"/>
              <a:t>setiap</a:t>
            </a:r>
            <a:r>
              <a:rPr lang="en-US" dirty="0" smtClean="0"/>
              <a:t> </a:t>
            </a:r>
            <a:r>
              <a:rPr lang="en-US" dirty="0" err="1" smtClean="0"/>
              <a:t>akhir</a:t>
            </a:r>
            <a:r>
              <a:rPr lang="en-US" dirty="0" smtClean="0"/>
              <a:t> </a:t>
            </a:r>
            <a:r>
              <a:rPr lang="en-US" dirty="0" err="1" smtClean="0"/>
              <a:t>tahun</a:t>
            </a:r>
            <a:r>
              <a:rPr lang="en-US" dirty="0" smtClean="0"/>
              <a:t> (31 </a:t>
            </a:r>
            <a:r>
              <a:rPr lang="en-US" dirty="0" err="1" smtClean="0"/>
              <a:t>Desember</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28</a:t>
            </a:fld>
            <a:endParaRPr lang="en-US"/>
          </a:p>
        </p:txBody>
      </p:sp>
      <p:sp>
        <p:nvSpPr>
          <p:cNvPr id="5" name="Rectangle 4"/>
          <p:cNvSpPr/>
          <p:nvPr/>
        </p:nvSpPr>
        <p:spPr>
          <a:xfrm>
            <a:off x="1295400" y="5029200"/>
            <a:ext cx="7239000" cy="6858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400" dirty="0" err="1" smtClean="0"/>
              <a:t>Laba</a:t>
            </a:r>
            <a:r>
              <a:rPr lang="en-US" sz="2400" dirty="0" smtClean="0"/>
              <a:t> = </a:t>
            </a:r>
            <a:r>
              <a:rPr lang="en-US" sz="2400" dirty="0" err="1" smtClean="0"/>
              <a:t>Penghasilan</a:t>
            </a:r>
            <a:r>
              <a:rPr lang="en-US" sz="2400" dirty="0" smtClean="0"/>
              <a:t> (</a:t>
            </a:r>
            <a:r>
              <a:rPr lang="en-US" sz="2400" dirty="0" err="1" smtClean="0"/>
              <a:t>Pendapatan</a:t>
            </a:r>
            <a:r>
              <a:rPr lang="en-US" sz="2400" dirty="0" smtClean="0"/>
              <a:t>) - </a:t>
            </a:r>
            <a:r>
              <a:rPr lang="en-US" sz="2400" dirty="0" err="1" smtClean="0"/>
              <a:t>Biaya</a:t>
            </a:r>
            <a:endParaRPr lang="en-US"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792162"/>
            <a:ext cx="7498080" cy="503238"/>
          </a:xfrm>
        </p:spPr>
        <p:txBody>
          <a:bodyPr>
            <a:noAutofit/>
          </a:bodyPr>
          <a:lstStyle/>
          <a:p>
            <a:r>
              <a:rPr lang="en-US" sz="2400" dirty="0" smtClean="0"/>
              <a:t>b. </a:t>
            </a:r>
            <a:r>
              <a:rPr lang="en-US" sz="2400" dirty="0" err="1" smtClean="0"/>
              <a:t>Contoh</a:t>
            </a:r>
            <a:r>
              <a:rPr lang="en-US" sz="2400" dirty="0" smtClean="0"/>
              <a:t> : </a:t>
            </a:r>
            <a:r>
              <a:rPr lang="en-US" sz="2400" dirty="0" err="1" smtClean="0"/>
              <a:t>Laba</a:t>
            </a:r>
            <a:r>
              <a:rPr lang="en-US" sz="2400" dirty="0" smtClean="0"/>
              <a:t> </a:t>
            </a:r>
            <a:r>
              <a:rPr lang="en-US" sz="2400" dirty="0" err="1" smtClean="0"/>
              <a:t>Rugi</a:t>
            </a:r>
            <a:r>
              <a:rPr lang="en-US" sz="2400" dirty="0" smtClean="0"/>
              <a:t/>
            </a:r>
            <a:br>
              <a:rPr lang="en-US" sz="2400" dirty="0" smtClean="0"/>
            </a:br>
            <a:r>
              <a:rPr lang="en-US" sz="2400" dirty="0" smtClean="0"/>
              <a:t>PT YUMIKO </a:t>
            </a:r>
            <a:r>
              <a:rPr lang="en-US" sz="2400" dirty="0" err="1" smtClean="0"/>
              <a:t>MAHARANI,Tbk</a:t>
            </a:r>
            <a:r>
              <a:rPr lang="en-US" sz="2400" dirty="0" smtClean="0"/>
              <a:t>.</a:t>
            </a:r>
            <a:br>
              <a:rPr lang="en-US" sz="2400" dirty="0" smtClean="0"/>
            </a:br>
            <a:r>
              <a:rPr lang="en-US" sz="2400" dirty="0" smtClean="0"/>
              <a:t>		</a:t>
            </a:r>
            <a:r>
              <a:rPr lang="en-US" sz="2400" dirty="0" err="1" smtClean="0"/>
              <a:t>Laporan</a:t>
            </a:r>
            <a:r>
              <a:rPr lang="en-US" sz="2400" dirty="0" smtClean="0"/>
              <a:t> </a:t>
            </a:r>
            <a:r>
              <a:rPr lang="en-US" sz="2400" dirty="0" err="1" smtClean="0"/>
              <a:t>Laba</a:t>
            </a:r>
            <a:r>
              <a:rPr lang="en-US" sz="2400" dirty="0" smtClean="0"/>
              <a:t> </a:t>
            </a:r>
            <a:r>
              <a:rPr lang="en-US" sz="2400" dirty="0" err="1" smtClean="0"/>
              <a:t>Rugi</a:t>
            </a:r>
            <a:r>
              <a:rPr lang="en-US" sz="2400" dirty="0" smtClean="0"/>
              <a:t/>
            </a:r>
            <a:br>
              <a:rPr lang="en-US" sz="2400" dirty="0" smtClean="0"/>
            </a:br>
            <a:r>
              <a:rPr lang="en-US" sz="2400" dirty="0" smtClean="0"/>
              <a:t>	       Per 31 </a:t>
            </a:r>
            <a:r>
              <a:rPr lang="en-US" sz="2400" dirty="0" err="1" smtClean="0"/>
              <a:t>Desember</a:t>
            </a:r>
            <a:r>
              <a:rPr lang="en-US" sz="2400" dirty="0" smtClean="0"/>
              <a:t> 2008</a:t>
            </a:r>
            <a:br>
              <a:rPr lang="en-US" sz="2400" dirty="0" smtClean="0"/>
            </a:br>
            <a:r>
              <a:rPr lang="en-US" sz="2400" dirty="0" smtClean="0"/>
              <a:t>		   (</a:t>
            </a:r>
            <a:r>
              <a:rPr lang="en-US" sz="2400" dirty="0" err="1" smtClean="0"/>
              <a:t>dalam</a:t>
            </a:r>
            <a:r>
              <a:rPr lang="en-US" sz="2400" dirty="0" smtClean="0"/>
              <a:t> </a:t>
            </a:r>
            <a:r>
              <a:rPr lang="en-US" sz="2400" dirty="0" err="1" smtClean="0"/>
              <a:t>jutaan</a:t>
            </a:r>
            <a:r>
              <a:rPr lang="en-US" sz="2400" dirty="0" smtClean="0"/>
              <a:t>)</a:t>
            </a:r>
            <a:endParaRPr lang="en-US" sz="24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29</a:t>
            </a:fld>
            <a:endParaRPr lang="en-US"/>
          </a:p>
        </p:txBody>
      </p:sp>
      <p:graphicFrame>
        <p:nvGraphicFramePr>
          <p:cNvPr id="7" name="Table 6"/>
          <p:cNvGraphicFramePr>
            <a:graphicFrameLocks noGrp="1"/>
          </p:cNvGraphicFramePr>
          <p:nvPr/>
        </p:nvGraphicFramePr>
        <p:xfrm>
          <a:off x="1752600" y="2011680"/>
          <a:ext cx="6096000" cy="3703320"/>
        </p:xfrm>
        <a:graphic>
          <a:graphicData uri="http://schemas.openxmlformats.org/drawingml/2006/table">
            <a:tbl>
              <a:tblPr firstRow="1" bandRow="1">
                <a:tableStyleId>{5940675A-B579-460E-94D1-54222C63F5DA}</a:tableStyleId>
              </a:tblPr>
              <a:tblGrid>
                <a:gridCol w="4572000"/>
                <a:gridCol w="1524000"/>
              </a:tblGrid>
              <a:tr h="370840">
                <a:tc>
                  <a:txBody>
                    <a:bodyPr/>
                    <a:lstStyle/>
                    <a:p>
                      <a:r>
                        <a:rPr lang="en-US" b="1" dirty="0" err="1" smtClean="0"/>
                        <a:t>Komponen</a:t>
                      </a:r>
                      <a:endParaRPr lang="en-US" b="1" dirty="0"/>
                    </a:p>
                  </a:txBody>
                  <a:tcPr/>
                </a:tc>
                <a:tc>
                  <a:txBody>
                    <a:bodyPr/>
                    <a:lstStyle/>
                    <a:p>
                      <a:r>
                        <a:rPr lang="en-US" b="1" dirty="0" err="1" smtClean="0"/>
                        <a:t>Jumlah</a:t>
                      </a:r>
                      <a:endParaRPr lang="en-US" b="1" dirty="0"/>
                    </a:p>
                  </a:txBody>
                  <a:tcPr/>
                </a:tc>
              </a:tr>
              <a:tr h="370840">
                <a:tc>
                  <a:txBody>
                    <a:bodyPr/>
                    <a:lstStyle/>
                    <a:p>
                      <a:r>
                        <a:rPr lang="en-US" dirty="0" smtClean="0"/>
                        <a:t>Total </a:t>
                      </a:r>
                      <a:r>
                        <a:rPr lang="en-US" dirty="0" err="1" smtClean="0"/>
                        <a:t>penjualan</a:t>
                      </a:r>
                      <a:endParaRPr lang="en-US" dirty="0"/>
                    </a:p>
                  </a:txBody>
                  <a:tcPr/>
                </a:tc>
                <a:tc>
                  <a:txBody>
                    <a:bodyPr/>
                    <a:lstStyle/>
                    <a:p>
                      <a:r>
                        <a:rPr lang="en-US" dirty="0" smtClean="0"/>
                        <a:t>2.850</a:t>
                      </a:r>
                      <a:endParaRPr lang="en-US" dirty="0"/>
                    </a:p>
                  </a:txBody>
                  <a:tcPr/>
                </a:tc>
              </a:tr>
              <a:tr h="370840">
                <a:tc>
                  <a:txBody>
                    <a:bodyPr/>
                    <a:lstStyle/>
                    <a:p>
                      <a:r>
                        <a:rPr lang="en-US" dirty="0" err="1" smtClean="0"/>
                        <a:t>Harga</a:t>
                      </a:r>
                      <a:r>
                        <a:rPr lang="en-US" dirty="0" smtClean="0"/>
                        <a:t> </a:t>
                      </a:r>
                      <a:r>
                        <a:rPr lang="en-US" dirty="0" err="1" smtClean="0"/>
                        <a:t>pokok</a:t>
                      </a:r>
                      <a:r>
                        <a:rPr lang="en-US" dirty="0" smtClean="0"/>
                        <a:t> </a:t>
                      </a:r>
                      <a:r>
                        <a:rPr lang="en-US" dirty="0" err="1" smtClean="0"/>
                        <a:t>penjualan</a:t>
                      </a:r>
                      <a:endParaRPr lang="en-US" dirty="0"/>
                    </a:p>
                  </a:txBody>
                  <a:tcPr/>
                </a:tc>
                <a:tc>
                  <a:txBody>
                    <a:bodyPr/>
                    <a:lstStyle/>
                    <a:p>
                      <a:r>
                        <a:rPr lang="en-US" dirty="0" smtClean="0"/>
                        <a:t>1.900</a:t>
                      </a:r>
                      <a:endParaRPr lang="en-US" dirty="0"/>
                    </a:p>
                  </a:txBody>
                  <a:tcPr/>
                </a:tc>
              </a:tr>
              <a:tr h="370840">
                <a:tc>
                  <a:txBody>
                    <a:bodyPr/>
                    <a:lstStyle/>
                    <a:p>
                      <a:pPr algn="ctr"/>
                      <a:r>
                        <a:rPr lang="en-US" b="1" dirty="0" err="1" smtClean="0"/>
                        <a:t>Laba</a:t>
                      </a:r>
                      <a:r>
                        <a:rPr lang="en-US" b="1" dirty="0" smtClean="0"/>
                        <a:t> </a:t>
                      </a:r>
                      <a:r>
                        <a:rPr lang="en-US" b="1" dirty="0" err="1" smtClean="0"/>
                        <a:t>Kotor</a:t>
                      </a:r>
                      <a:endParaRPr lang="en-US" b="1" dirty="0"/>
                    </a:p>
                  </a:txBody>
                  <a:tcPr/>
                </a:tc>
                <a:tc>
                  <a:txBody>
                    <a:bodyPr/>
                    <a:lstStyle/>
                    <a:p>
                      <a:pPr algn="r"/>
                      <a:r>
                        <a:rPr lang="en-US" b="1" dirty="0" smtClean="0"/>
                        <a:t>950</a:t>
                      </a:r>
                      <a:endParaRPr lang="en-US" b="1" dirty="0"/>
                    </a:p>
                  </a:txBody>
                  <a:tcPr/>
                </a:tc>
              </a:tr>
              <a:tr h="370840">
                <a:tc>
                  <a:txBody>
                    <a:bodyPr/>
                    <a:lstStyle/>
                    <a:p>
                      <a:r>
                        <a:rPr lang="en-US" b="1" dirty="0" err="1" smtClean="0"/>
                        <a:t>Biaya</a:t>
                      </a:r>
                      <a:r>
                        <a:rPr lang="en-US" b="1" dirty="0" smtClean="0"/>
                        <a:t> </a:t>
                      </a:r>
                      <a:r>
                        <a:rPr lang="en-US" b="1" dirty="0" err="1" smtClean="0"/>
                        <a:t>Operasi</a:t>
                      </a:r>
                      <a:endParaRPr lang="en-US" b="1" dirty="0"/>
                    </a:p>
                  </a:txBody>
                  <a:tcPr/>
                </a:tc>
                <a:tc>
                  <a:txBody>
                    <a:bodyPr/>
                    <a:lstStyle/>
                    <a:p>
                      <a:endParaRPr lang="en-US" dirty="0"/>
                    </a:p>
                  </a:txBody>
                  <a:tcPr/>
                </a:tc>
              </a:tr>
              <a:tr h="370840">
                <a:tc>
                  <a:txBody>
                    <a:bodyPr/>
                    <a:lstStyle/>
                    <a:p>
                      <a:r>
                        <a:rPr lang="en-US" dirty="0" err="1" smtClean="0"/>
                        <a:t>Biaya</a:t>
                      </a:r>
                      <a:r>
                        <a:rPr lang="en-US" dirty="0" smtClean="0"/>
                        <a:t> </a:t>
                      </a:r>
                      <a:r>
                        <a:rPr lang="en-US" dirty="0" err="1" smtClean="0"/>
                        <a:t>umum</a:t>
                      </a:r>
                      <a:r>
                        <a:rPr lang="en-US" dirty="0" smtClean="0"/>
                        <a:t> </a:t>
                      </a:r>
                      <a:r>
                        <a:rPr lang="en-US" dirty="0" err="1" smtClean="0"/>
                        <a:t>dan</a:t>
                      </a:r>
                      <a:r>
                        <a:rPr lang="en-US" dirty="0" smtClean="0"/>
                        <a:t> </a:t>
                      </a:r>
                      <a:r>
                        <a:rPr lang="en-US" dirty="0" err="1" smtClean="0"/>
                        <a:t>administrasi</a:t>
                      </a:r>
                      <a:endParaRPr lang="en-US" dirty="0"/>
                    </a:p>
                  </a:txBody>
                  <a:tcPr/>
                </a:tc>
                <a:tc>
                  <a:txBody>
                    <a:bodyPr/>
                    <a:lstStyle/>
                    <a:p>
                      <a:r>
                        <a:rPr lang="en-US" dirty="0" smtClean="0"/>
                        <a:t>125</a:t>
                      </a:r>
                      <a:endParaRPr lang="en-US" dirty="0"/>
                    </a:p>
                  </a:txBody>
                  <a:tcPr/>
                </a:tc>
              </a:tr>
              <a:tr h="370840">
                <a:tc>
                  <a:txBody>
                    <a:bodyPr/>
                    <a:lstStyle/>
                    <a:p>
                      <a:r>
                        <a:rPr lang="en-US" dirty="0" err="1" smtClean="0"/>
                        <a:t>Biaya</a:t>
                      </a:r>
                      <a:r>
                        <a:rPr lang="en-US" baseline="0" dirty="0" smtClean="0"/>
                        <a:t> </a:t>
                      </a:r>
                      <a:r>
                        <a:rPr lang="en-US" baseline="0" dirty="0" err="1" smtClean="0"/>
                        <a:t>Penjualaan</a:t>
                      </a:r>
                      <a:endParaRPr lang="en-US" dirty="0"/>
                    </a:p>
                  </a:txBody>
                  <a:tcPr/>
                </a:tc>
                <a:tc>
                  <a:txBody>
                    <a:bodyPr/>
                    <a:lstStyle/>
                    <a:p>
                      <a:r>
                        <a:rPr lang="en-US" dirty="0" smtClean="0"/>
                        <a:t>250</a:t>
                      </a:r>
                      <a:endParaRPr lang="en-US" dirty="0"/>
                    </a:p>
                  </a:txBody>
                  <a:tcPr/>
                </a:tc>
              </a:tr>
              <a:tr h="370840">
                <a:tc>
                  <a:txBody>
                    <a:bodyPr/>
                    <a:lstStyle/>
                    <a:p>
                      <a:r>
                        <a:rPr lang="en-US" dirty="0" err="1" smtClean="0"/>
                        <a:t>Biaya</a:t>
                      </a:r>
                      <a:r>
                        <a:rPr lang="en-US" baseline="0" dirty="0" smtClean="0"/>
                        <a:t> </a:t>
                      </a:r>
                      <a:r>
                        <a:rPr lang="en-US" baseline="0" dirty="0" err="1" smtClean="0"/>
                        <a:t>lainnya</a:t>
                      </a:r>
                      <a:endParaRPr lang="en-US" dirty="0"/>
                    </a:p>
                  </a:txBody>
                  <a:tcPr/>
                </a:tc>
                <a:tc>
                  <a:txBody>
                    <a:bodyPr/>
                    <a:lstStyle/>
                    <a:p>
                      <a:r>
                        <a:rPr lang="en-US" dirty="0" smtClean="0"/>
                        <a:t>25</a:t>
                      </a:r>
                      <a:endParaRPr lang="en-US" dirty="0"/>
                    </a:p>
                  </a:txBody>
                  <a:tcPr/>
                </a:tc>
              </a:tr>
              <a:tr h="370840">
                <a:tc>
                  <a:txBody>
                    <a:bodyPr/>
                    <a:lstStyle/>
                    <a:p>
                      <a:r>
                        <a:rPr lang="en-US" dirty="0" smtClean="0"/>
                        <a:t>Total </a:t>
                      </a:r>
                      <a:r>
                        <a:rPr lang="en-US" dirty="0" err="1" smtClean="0"/>
                        <a:t>biaya</a:t>
                      </a:r>
                      <a:r>
                        <a:rPr lang="en-US" dirty="0" smtClean="0"/>
                        <a:t> </a:t>
                      </a:r>
                      <a:r>
                        <a:rPr lang="en-US" dirty="0" err="1" smtClean="0"/>
                        <a:t>operasi</a:t>
                      </a:r>
                      <a:endParaRPr lang="en-US" dirty="0"/>
                    </a:p>
                  </a:txBody>
                  <a:tcPr/>
                </a:tc>
                <a:tc>
                  <a:txBody>
                    <a:bodyPr/>
                    <a:lstStyle/>
                    <a:p>
                      <a:pPr algn="r"/>
                      <a:r>
                        <a:rPr lang="en-US" b="1" dirty="0" smtClean="0"/>
                        <a:t>400</a:t>
                      </a:r>
                      <a:endParaRPr lang="en-US" b="1" dirty="0"/>
                    </a:p>
                  </a:txBody>
                  <a:tcPr/>
                </a:tc>
              </a:tr>
              <a:tr h="320040">
                <a:tc>
                  <a:txBody>
                    <a:bodyPr/>
                    <a:lstStyle/>
                    <a:p>
                      <a:pPr algn="ctr"/>
                      <a:r>
                        <a:rPr lang="en-US" dirty="0" err="1" smtClean="0"/>
                        <a:t>Laba</a:t>
                      </a:r>
                      <a:r>
                        <a:rPr lang="en-US" dirty="0" smtClean="0"/>
                        <a:t> </a:t>
                      </a:r>
                      <a:r>
                        <a:rPr lang="en-US" dirty="0" err="1" smtClean="0"/>
                        <a:t>Kotor</a:t>
                      </a:r>
                      <a:r>
                        <a:rPr lang="en-US" dirty="0" smtClean="0"/>
                        <a:t> </a:t>
                      </a:r>
                      <a:r>
                        <a:rPr lang="en-US" dirty="0" err="1" smtClean="0"/>
                        <a:t>Operasi</a:t>
                      </a:r>
                      <a:endParaRPr lang="en-US" dirty="0"/>
                    </a:p>
                  </a:txBody>
                  <a:tcPr/>
                </a:tc>
                <a:tc>
                  <a:txBody>
                    <a:bodyPr/>
                    <a:lstStyle/>
                    <a:p>
                      <a:pPr algn="r"/>
                      <a:r>
                        <a:rPr lang="en-US" dirty="0" smtClean="0"/>
                        <a:t>550</a:t>
                      </a:r>
                      <a:endParaRPr lang="en-US" dirty="0"/>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1"/>
            <a:ext cx="7790688" cy="1143002"/>
          </a:xfrm>
        </p:spPr>
        <p:txBody>
          <a:bodyPr>
            <a:normAutofit/>
          </a:bodyPr>
          <a:lstStyle/>
          <a:p>
            <a:r>
              <a:rPr lang="en-US" sz="3200" dirty="0" smtClean="0"/>
              <a:t>2. </a:t>
            </a:r>
            <a:r>
              <a:rPr lang="en-US" sz="3200" dirty="0" err="1" smtClean="0"/>
              <a:t>Pengertian</a:t>
            </a:r>
            <a:r>
              <a:rPr lang="en-US" sz="3200" dirty="0" smtClean="0"/>
              <a:t> </a:t>
            </a:r>
            <a:r>
              <a:rPr lang="en-US" sz="3200" dirty="0" err="1" smtClean="0"/>
              <a:t>Manajemen</a:t>
            </a:r>
            <a:r>
              <a:rPr lang="en-US" sz="3200" dirty="0" smtClean="0"/>
              <a:t> </a:t>
            </a:r>
            <a:r>
              <a:rPr lang="en-US" sz="3200" dirty="0" err="1" smtClean="0"/>
              <a:t>Keuangan</a:t>
            </a:r>
            <a:endParaRPr lang="en-US" sz="3200" dirty="0"/>
          </a:p>
        </p:txBody>
      </p:sp>
      <p:sp>
        <p:nvSpPr>
          <p:cNvPr id="3" name="Content Placeholder 2"/>
          <p:cNvSpPr>
            <a:spLocks noGrp="1"/>
          </p:cNvSpPr>
          <p:nvPr>
            <p:ph idx="1"/>
          </p:nvPr>
        </p:nvSpPr>
        <p:spPr>
          <a:xfrm>
            <a:off x="1219200" y="1066800"/>
            <a:ext cx="7714488" cy="5638800"/>
          </a:xfrm>
        </p:spPr>
        <p:txBody>
          <a:bodyPr>
            <a:noAutofit/>
          </a:bodyPr>
          <a:lstStyle/>
          <a:p>
            <a:pPr marL="596646" indent="-514350">
              <a:buNone/>
            </a:pPr>
            <a:r>
              <a:rPr lang="en-US" sz="2400" dirty="0" smtClean="0"/>
              <a:t>a. 	</a:t>
            </a:r>
            <a:r>
              <a:rPr lang="en-US" sz="2400" dirty="0" err="1" smtClean="0"/>
              <a:t>Menurut</a:t>
            </a:r>
            <a:r>
              <a:rPr lang="en-US" sz="2400" dirty="0" smtClean="0"/>
              <a:t> James C. Van Horne </a:t>
            </a:r>
            <a:r>
              <a:rPr lang="en-US" sz="2400" dirty="0" err="1" smtClean="0"/>
              <a:t>adalah</a:t>
            </a:r>
            <a:r>
              <a:rPr lang="en-US" sz="2400" dirty="0" smtClean="0"/>
              <a:t> </a:t>
            </a:r>
            <a:r>
              <a:rPr lang="en-US" sz="2400" dirty="0" err="1" smtClean="0"/>
              <a:t>segala</a:t>
            </a:r>
            <a:r>
              <a:rPr lang="en-US" sz="2400" dirty="0" smtClean="0"/>
              <a:t> </a:t>
            </a:r>
            <a:r>
              <a:rPr lang="en-US" sz="2400" dirty="0" err="1" smtClean="0"/>
              <a:t>aktivitas</a:t>
            </a:r>
            <a:r>
              <a:rPr lang="en-US" sz="2400" dirty="0" smtClean="0"/>
              <a:t> yang </a:t>
            </a:r>
            <a:r>
              <a:rPr lang="en-US" sz="2400" dirty="0" err="1" smtClean="0"/>
              <a:t>berhubungan</a:t>
            </a:r>
            <a:r>
              <a:rPr lang="en-US" sz="2400" dirty="0" smtClean="0"/>
              <a:t> </a:t>
            </a:r>
            <a:r>
              <a:rPr lang="en-US" sz="2400" dirty="0" err="1" smtClean="0"/>
              <a:t>dengan</a:t>
            </a:r>
            <a:r>
              <a:rPr lang="en-US" sz="2400" dirty="0" smtClean="0"/>
              <a:t> </a:t>
            </a:r>
            <a:r>
              <a:rPr lang="en-US" sz="2400" dirty="0" err="1" smtClean="0"/>
              <a:t>perolehan</a:t>
            </a:r>
            <a:r>
              <a:rPr lang="en-US" sz="2400" dirty="0" smtClean="0"/>
              <a:t>, </a:t>
            </a:r>
            <a:r>
              <a:rPr lang="en-US" sz="2400" dirty="0" err="1" smtClean="0"/>
              <a:t>pendanaan</a:t>
            </a:r>
            <a:r>
              <a:rPr lang="en-US" sz="2400" dirty="0" smtClean="0"/>
              <a:t> (</a:t>
            </a:r>
            <a:r>
              <a:rPr lang="en-US" sz="2400" dirty="0" err="1" smtClean="0"/>
              <a:t>pengunaan</a:t>
            </a:r>
            <a:r>
              <a:rPr lang="en-US" sz="2400" dirty="0" smtClean="0"/>
              <a:t> </a:t>
            </a:r>
            <a:r>
              <a:rPr lang="en-US" sz="2400" dirty="0" err="1" smtClean="0"/>
              <a:t>dana</a:t>
            </a:r>
            <a:r>
              <a:rPr lang="en-US" sz="2400" dirty="0" smtClean="0"/>
              <a:t>) </a:t>
            </a:r>
            <a:r>
              <a:rPr lang="en-US" sz="2400" dirty="0" err="1" smtClean="0"/>
              <a:t>dan</a:t>
            </a:r>
            <a:r>
              <a:rPr lang="en-US" sz="2400" dirty="0" smtClean="0"/>
              <a:t> </a:t>
            </a:r>
            <a:r>
              <a:rPr lang="en-US" sz="2400" dirty="0" err="1" smtClean="0"/>
              <a:t>pengolahan</a:t>
            </a:r>
            <a:r>
              <a:rPr lang="en-US" sz="2400" dirty="0" smtClean="0"/>
              <a:t> </a:t>
            </a:r>
            <a:r>
              <a:rPr lang="en-US" sz="2400" dirty="0" err="1" smtClean="0"/>
              <a:t>aktiva</a:t>
            </a:r>
            <a:r>
              <a:rPr lang="en-US" sz="2400" dirty="0" smtClean="0"/>
              <a:t> </a:t>
            </a:r>
            <a:r>
              <a:rPr lang="en-US" sz="2400" dirty="0" err="1" smtClean="0"/>
              <a:t>dengan</a:t>
            </a:r>
            <a:r>
              <a:rPr lang="en-US" sz="2400" dirty="0" smtClean="0"/>
              <a:t> </a:t>
            </a:r>
            <a:r>
              <a:rPr lang="en-US" sz="2400" dirty="0" err="1" smtClean="0"/>
              <a:t>beberapa</a:t>
            </a:r>
            <a:r>
              <a:rPr lang="en-US" sz="2400" dirty="0" smtClean="0"/>
              <a:t> </a:t>
            </a:r>
            <a:r>
              <a:rPr lang="en-US" sz="2400" dirty="0" err="1" smtClean="0"/>
              <a:t>tujuan</a:t>
            </a:r>
            <a:r>
              <a:rPr lang="en-US" sz="2400" dirty="0" smtClean="0"/>
              <a:t> yang </a:t>
            </a:r>
            <a:r>
              <a:rPr lang="en-US" sz="2400" dirty="0" err="1" smtClean="0"/>
              <a:t>menyeluruh</a:t>
            </a:r>
            <a:r>
              <a:rPr lang="en-US" sz="2400" dirty="0" smtClean="0"/>
              <a:t>.</a:t>
            </a:r>
          </a:p>
          <a:p>
            <a:pPr marL="813816" lvl="1" indent="-457200">
              <a:buNone/>
            </a:pPr>
            <a:r>
              <a:rPr lang="en-US" sz="2400" dirty="0" smtClean="0"/>
              <a:t>1)	</a:t>
            </a:r>
            <a:r>
              <a:rPr lang="en-US" sz="2400" dirty="0" err="1" smtClean="0"/>
              <a:t>Perolehan</a:t>
            </a:r>
            <a:r>
              <a:rPr lang="en-US" sz="2400" dirty="0" smtClean="0"/>
              <a:t> </a:t>
            </a:r>
            <a:r>
              <a:rPr lang="en-US" sz="2400" dirty="0" err="1" smtClean="0"/>
              <a:t>Sumber</a:t>
            </a:r>
            <a:r>
              <a:rPr lang="en-US" sz="2400" dirty="0" smtClean="0"/>
              <a:t> </a:t>
            </a:r>
            <a:r>
              <a:rPr lang="en-US" sz="2400" dirty="0" err="1" smtClean="0"/>
              <a:t>dana</a:t>
            </a:r>
            <a:r>
              <a:rPr lang="en-US" sz="2400" dirty="0" smtClean="0"/>
              <a:t> </a:t>
            </a:r>
            <a:r>
              <a:rPr lang="en-US" sz="2400" dirty="0" err="1" smtClean="0"/>
              <a:t>ada</a:t>
            </a:r>
            <a:r>
              <a:rPr lang="en-US" sz="2400" dirty="0" smtClean="0"/>
              <a:t> 2 </a:t>
            </a:r>
            <a:r>
              <a:rPr lang="en-US" sz="2400" dirty="0" err="1" smtClean="0"/>
              <a:t>yaitu</a:t>
            </a:r>
            <a:r>
              <a:rPr lang="en-US" sz="2400" dirty="0" smtClean="0"/>
              <a:t> :</a:t>
            </a:r>
          </a:p>
          <a:p>
            <a:pPr>
              <a:buNone/>
            </a:pPr>
            <a:r>
              <a:rPr lang="en-US" sz="2400" dirty="0" smtClean="0"/>
              <a:t>	- </a:t>
            </a:r>
            <a:r>
              <a:rPr lang="en-US" sz="2400" dirty="0" err="1" smtClean="0"/>
              <a:t>sumber</a:t>
            </a:r>
            <a:r>
              <a:rPr lang="en-US" sz="2400" dirty="0" smtClean="0"/>
              <a:t> </a:t>
            </a:r>
            <a:r>
              <a:rPr lang="en-US" sz="2400" dirty="0" err="1" smtClean="0"/>
              <a:t>dari</a:t>
            </a:r>
            <a:r>
              <a:rPr lang="en-US" sz="2400" dirty="0" smtClean="0"/>
              <a:t> </a:t>
            </a:r>
            <a:r>
              <a:rPr lang="en-US" sz="2400" dirty="0" err="1" smtClean="0"/>
              <a:t>dalam</a:t>
            </a:r>
            <a:endParaRPr lang="en-US" sz="2400" dirty="0" smtClean="0"/>
          </a:p>
          <a:p>
            <a:pPr>
              <a:buNone/>
            </a:pPr>
            <a:r>
              <a:rPr lang="en-US" sz="2400" dirty="0" smtClean="0"/>
              <a:t>	- </a:t>
            </a:r>
            <a:r>
              <a:rPr lang="en-US" sz="2400" dirty="0" err="1" smtClean="0"/>
              <a:t>sumber</a:t>
            </a:r>
            <a:r>
              <a:rPr lang="en-US" sz="2400" dirty="0" smtClean="0"/>
              <a:t> </a:t>
            </a:r>
            <a:r>
              <a:rPr lang="en-US" sz="2400" dirty="0" err="1" smtClean="0"/>
              <a:t>dari</a:t>
            </a:r>
            <a:r>
              <a:rPr lang="en-US" sz="2400" dirty="0" smtClean="0"/>
              <a:t> </a:t>
            </a:r>
            <a:r>
              <a:rPr lang="en-US" sz="2400" dirty="0" err="1" smtClean="0"/>
              <a:t>luar</a:t>
            </a:r>
            <a:endParaRPr lang="en-US" sz="2400" dirty="0" smtClean="0"/>
          </a:p>
          <a:p>
            <a:pPr marL="859536" lvl="1" indent="-457200">
              <a:buNone/>
            </a:pPr>
            <a:r>
              <a:rPr lang="en-US" sz="2400" dirty="0" smtClean="0"/>
              <a:t>   a)	Dari </a:t>
            </a:r>
            <a:r>
              <a:rPr lang="en-US" sz="2400" dirty="0" err="1" smtClean="0"/>
              <a:t>dalam</a:t>
            </a:r>
            <a:r>
              <a:rPr lang="en-US" sz="2400" dirty="0" smtClean="0"/>
              <a:t> </a:t>
            </a:r>
            <a:r>
              <a:rPr lang="en-US" sz="2400" dirty="0" err="1" smtClean="0"/>
              <a:t>yaitu</a:t>
            </a:r>
            <a:r>
              <a:rPr lang="en-US" sz="2400" dirty="0" smtClean="0"/>
              <a:t> :</a:t>
            </a:r>
          </a:p>
          <a:p>
            <a:pPr lvl="1">
              <a:buFontTx/>
              <a:buChar char="-"/>
            </a:pPr>
            <a:r>
              <a:rPr lang="en-US" sz="2400" dirty="0" err="1" smtClean="0"/>
              <a:t>Sebelum</a:t>
            </a:r>
            <a:r>
              <a:rPr lang="en-US" sz="2400" dirty="0" smtClean="0"/>
              <a:t> </a:t>
            </a:r>
            <a:r>
              <a:rPr lang="en-US" sz="2400" dirty="0" err="1" smtClean="0"/>
              <a:t>operasional</a:t>
            </a:r>
            <a:r>
              <a:rPr lang="en-US" sz="2400" dirty="0" smtClean="0"/>
              <a:t> </a:t>
            </a:r>
            <a:r>
              <a:rPr lang="en-US" sz="2400" dirty="0" err="1" smtClean="0"/>
              <a:t>menerbitkan</a:t>
            </a:r>
            <a:r>
              <a:rPr lang="en-US" sz="2400" dirty="0" smtClean="0"/>
              <a:t> </a:t>
            </a:r>
            <a:r>
              <a:rPr lang="en-US" sz="2400" dirty="0" err="1" smtClean="0"/>
              <a:t>atau</a:t>
            </a:r>
            <a:r>
              <a:rPr lang="en-US" sz="2400" dirty="0" smtClean="0"/>
              <a:t> </a:t>
            </a:r>
            <a:r>
              <a:rPr lang="en-US" sz="2400" dirty="0" err="1" smtClean="0"/>
              <a:t>menjual</a:t>
            </a:r>
            <a:r>
              <a:rPr lang="en-US" sz="2400" dirty="0" smtClean="0"/>
              <a:t> </a:t>
            </a:r>
            <a:r>
              <a:rPr lang="en-US" sz="2400" dirty="0" err="1" smtClean="0"/>
              <a:t>saham</a:t>
            </a:r>
            <a:r>
              <a:rPr lang="en-US" sz="2400" dirty="0" smtClean="0"/>
              <a:t> </a:t>
            </a:r>
            <a:r>
              <a:rPr lang="en-US" sz="2400" dirty="0" err="1" smtClean="0"/>
              <a:t>sebagai</a:t>
            </a:r>
            <a:r>
              <a:rPr lang="en-US" sz="2400" dirty="0" smtClean="0"/>
              <a:t> </a:t>
            </a:r>
            <a:r>
              <a:rPr lang="en-US" sz="2400" dirty="0" err="1" smtClean="0"/>
              <a:t>setoran</a:t>
            </a:r>
            <a:r>
              <a:rPr lang="en-US" sz="2400" dirty="0" smtClean="0"/>
              <a:t> modal </a:t>
            </a:r>
            <a:r>
              <a:rPr lang="en-US" sz="2400" dirty="0" err="1" smtClean="0"/>
              <a:t>perusahaan</a:t>
            </a:r>
            <a:r>
              <a:rPr lang="en-US" sz="2400" dirty="0" smtClean="0"/>
              <a:t>.</a:t>
            </a:r>
          </a:p>
          <a:p>
            <a:pPr lvl="1">
              <a:buFontTx/>
              <a:buChar char="-"/>
            </a:pPr>
            <a:r>
              <a:rPr lang="en-US" sz="2400" dirty="0" err="1" smtClean="0"/>
              <a:t>Setelah</a:t>
            </a:r>
            <a:r>
              <a:rPr lang="en-US" sz="2400" dirty="0" smtClean="0"/>
              <a:t> </a:t>
            </a:r>
            <a:r>
              <a:rPr lang="en-US" sz="2400" dirty="0" err="1" smtClean="0"/>
              <a:t>operasional</a:t>
            </a:r>
            <a:r>
              <a:rPr lang="en-US" sz="2400" dirty="0" smtClean="0"/>
              <a:t> 	~ </a:t>
            </a:r>
            <a:r>
              <a:rPr lang="en-US" sz="2400" dirty="0" err="1" smtClean="0"/>
              <a:t>laba</a:t>
            </a:r>
            <a:r>
              <a:rPr lang="en-US" sz="2400" dirty="0" smtClean="0"/>
              <a:t> </a:t>
            </a:r>
            <a:r>
              <a:rPr lang="en-US" sz="2400" dirty="0" err="1" smtClean="0"/>
              <a:t>ditahan</a:t>
            </a:r>
            <a:r>
              <a:rPr lang="en-US" sz="2400" dirty="0" smtClean="0"/>
              <a:t> (</a:t>
            </a:r>
            <a:r>
              <a:rPr lang="en-US" sz="2400" dirty="0" err="1" smtClean="0"/>
              <a:t>deviden</a:t>
            </a:r>
            <a:r>
              <a:rPr lang="en-US" sz="2400" dirty="0" smtClean="0"/>
              <a:t>) </a:t>
            </a:r>
            <a:r>
              <a:rPr lang="en-US" sz="2400" dirty="0" err="1" smtClean="0"/>
              <a:t>atau</a:t>
            </a:r>
            <a:r>
              <a:rPr lang="en-US" sz="2400" dirty="0" smtClean="0"/>
              <a:t> </a:t>
            </a:r>
            <a:r>
              <a:rPr lang="en-US" sz="2400" dirty="0" err="1" smtClean="0"/>
              <a:t>laba</a:t>
            </a:r>
            <a:r>
              <a:rPr lang="en-US" sz="2400" dirty="0" smtClean="0"/>
              <a:t> </a:t>
            </a:r>
            <a:r>
              <a:rPr lang="en-US" sz="2400" dirty="0" err="1" smtClean="0"/>
              <a:t>tidak</a:t>
            </a:r>
            <a:r>
              <a:rPr lang="en-US" sz="2400" dirty="0" smtClean="0"/>
              <a:t> </a:t>
            </a:r>
            <a:r>
              <a:rPr lang="en-US" sz="2400" dirty="0" err="1" smtClean="0"/>
              <a:t>dibagi</a:t>
            </a:r>
            <a:endParaRPr lang="en-US" sz="2400" dirty="0" smtClean="0"/>
          </a:p>
          <a:p>
            <a:pPr lvl="1">
              <a:buNone/>
            </a:pPr>
            <a:r>
              <a:rPr lang="en-US" sz="2400" dirty="0" smtClean="0"/>
              <a:t>			            	~ </a:t>
            </a:r>
            <a:r>
              <a:rPr lang="en-US" sz="2400" dirty="0" err="1" smtClean="0"/>
              <a:t>penyusutan</a:t>
            </a:r>
            <a:r>
              <a:rPr lang="en-US" sz="2400" dirty="0" smtClean="0"/>
              <a:t> (depreciation)</a:t>
            </a:r>
          </a:p>
          <a:p>
            <a:pPr marL="539496" indent="-457200">
              <a:buNone/>
            </a:pPr>
            <a:endParaRPr lang="en-US" sz="2400" dirty="0" smtClean="0"/>
          </a:p>
          <a:p>
            <a:pPr>
              <a:buNone/>
            </a:pPr>
            <a:endParaRPr lang="en-US" sz="2400" dirty="0" smtClean="0"/>
          </a:p>
          <a:p>
            <a:pPr>
              <a:buFont typeface="Wingdings" pitchFamily="2" charset="2"/>
              <a:buChar char="v"/>
            </a:pPr>
            <a:endParaRPr lang="en-US" sz="2400" dirty="0" smtClean="0"/>
          </a:p>
          <a:p>
            <a:pPr>
              <a:buNone/>
            </a:pPr>
            <a:endParaRPr lang="en-US" sz="24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20941A-713C-429C-BAFF-469BDD0C5BC4}" type="slidenum">
              <a:rPr lang="en-US" smtClean="0"/>
              <a:pPr/>
              <a:t>30</a:t>
            </a:fld>
            <a:endParaRPr lang="en-US"/>
          </a:p>
        </p:txBody>
      </p:sp>
      <p:graphicFrame>
        <p:nvGraphicFramePr>
          <p:cNvPr id="7" name="Content Placeholder 6"/>
          <p:cNvGraphicFramePr>
            <a:graphicFrameLocks noGrp="1"/>
          </p:cNvGraphicFramePr>
          <p:nvPr>
            <p:ph idx="1"/>
          </p:nvPr>
        </p:nvGraphicFramePr>
        <p:xfrm>
          <a:off x="1435100" y="1447800"/>
          <a:ext cx="7499350" cy="4079240"/>
        </p:xfrm>
        <a:graphic>
          <a:graphicData uri="http://schemas.openxmlformats.org/drawingml/2006/table">
            <a:tbl>
              <a:tblPr firstRow="1" bandRow="1">
                <a:tableStyleId>{5940675A-B579-460E-94D1-54222C63F5DA}</a:tableStyleId>
              </a:tblPr>
              <a:tblGrid>
                <a:gridCol w="5651500"/>
                <a:gridCol w="1847850"/>
              </a:tblGrid>
              <a:tr h="370840">
                <a:tc>
                  <a:txBody>
                    <a:bodyPr/>
                    <a:lstStyle/>
                    <a:p>
                      <a:r>
                        <a:rPr lang="en-US" b="1" dirty="0" err="1" smtClean="0"/>
                        <a:t>Penyusutan</a:t>
                      </a:r>
                      <a:endParaRPr lang="en-US" b="1" dirty="0"/>
                    </a:p>
                  </a:txBody>
                  <a:tcPr/>
                </a:tc>
                <a:tc>
                  <a:txBody>
                    <a:bodyPr/>
                    <a:lstStyle/>
                    <a:p>
                      <a:r>
                        <a:rPr lang="en-US" dirty="0" smtClean="0"/>
                        <a:t>70</a:t>
                      </a:r>
                      <a:endParaRPr lang="en-US" dirty="0"/>
                    </a:p>
                  </a:txBody>
                  <a:tcPr/>
                </a:tc>
              </a:tr>
              <a:tr h="370840">
                <a:tc>
                  <a:txBody>
                    <a:bodyPr/>
                    <a:lstStyle/>
                    <a:p>
                      <a:pPr algn="ctr"/>
                      <a:r>
                        <a:rPr lang="en-US" b="1" dirty="0" err="1" smtClean="0"/>
                        <a:t>Pendapatan</a:t>
                      </a:r>
                      <a:r>
                        <a:rPr lang="en-US" b="1" dirty="0" smtClean="0"/>
                        <a:t> </a:t>
                      </a:r>
                      <a:r>
                        <a:rPr lang="en-US" b="1" dirty="0" err="1" smtClean="0"/>
                        <a:t>Bersih</a:t>
                      </a:r>
                      <a:r>
                        <a:rPr lang="en-US" b="1" dirty="0" smtClean="0"/>
                        <a:t> </a:t>
                      </a:r>
                      <a:r>
                        <a:rPr lang="en-US" b="1" dirty="0" err="1" smtClean="0"/>
                        <a:t>Operasi</a:t>
                      </a:r>
                      <a:endParaRPr lang="en-US" b="1" dirty="0"/>
                    </a:p>
                  </a:txBody>
                  <a:tcPr/>
                </a:tc>
                <a:tc>
                  <a:txBody>
                    <a:bodyPr/>
                    <a:lstStyle/>
                    <a:p>
                      <a:pPr algn="r"/>
                      <a:r>
                        <a:rPr lang="en-US" b="1" dirty="0" smtClean="0"/>
                        <a:t>620</a:t>
                      </a:r>
                      <a:endParaRPr lang="en-US" b="1" dirty="0"/>
                    </a:p>
                  </a:txBody>
                  <a:tcPr/>
                </a:tc>
              </a:tr>
              <a:tr h="370840">
                <a:tc>
                  <a:txBody>
                    <a:bodyPr/>
                    <a:lstStyle/>
                    <a:p>
                      <a:r>
                        <a:rPr lang="en-US" dirty="0" err="1" smtClean="0"/>
                        <a:t>Pendapatan</a:t>
                      </a:r>
                      <a:r>
                        <a:rPr lang="en-US" dirty="0" smtClean="0"/>
                        <a:t> </a:t>
                      </a:r>
                      <a:r>
                        <a:rPr lang="en-US" dirty="0" err="1" smtClean="0"/>
                        <a:t>lainnya</a:t>
                      </a:r>
                      <a:endParaRPr lang="en-US" dirty="0"/>
                    </a:p>
                  </a:txBody>
                  <a:tcPr/>
                </a:tc>
                <a:tc>
                  <a:txBody>
                    <a:bodyPr/>
                    <a:lstStyle/>
                    <a:p>
                      <a:r>
                        <a:rPr lang="en-US" dirty="0" smtClean="0"/>
                        <a:t>130</a:t>
                      </a:r>
                      <a:endParaRPr lang="en-US" dirty="0"/>
                    </a:p>
                  </a:txBody>
                  <a:tcPr/>
                </a:tc>
              </a:tr>
              <a:tr h="370840">
                <a:tc>
                  <a:txBody>
                    <a:bodyPr/>
                    <a:lstStyle/>
                    <a:p>
                      <a:r>
                        <a:rPr lang="en-US" b="1" dirty="0" err="1" smtClean="0"/>
                        <a:t>Laba</a:t>
                      </a:r>
                      <a:r>
                        <a:rPr lang="en-US" b="1" dirty="0" smtClean="0"/>
                        <a:t> </a:t>
                      </a:r>
                      <a:r>
                        <a:rPr lang="en-US" b="1" dirty="0" err="1" smtClean="0"/>
                        <a:t>sebelum</a:t>
                      </a:r>
                      <a:r>
                        <a:rPr lang="en-US" b="1" dirty="0" smtClean="0"/>
                        <a:t> </a:t>
                      </a:r>
                      <a:r>
                        <a:rPr lang="en-US" b="1" dirty="0" err="1" smtClean="0"/>
                        <a:t>bunga</a:t>
                      </a:r>
                      <a:r>
                        <a:rPr lang="en-US" b="1" dirty="0" smtClean="0"/>
                        <a:t> </a:t>
                      </a:r>
                      <a:r>
                        <a:rPr lang="en-US" b="1" dirty="0" err="1" smtClean="0"/>
                        <a:t>dan</a:t>
                      </a:r>
                      <a:r>
                        <a:rPr lang="en-US" b="1" dirty="0" smtClean="0"/>
                        <a:t> </a:t>
                      </a:r>
                      <a:r>
                        <a:rPr lang="en-US" b="1" dirty="0" err="1" smtClean="0"/>
                        <a:t>pajak</a:t>
                      </a:r>
                      <a:r>
                        <a:rPr lang="en-US" b="1" dirty="0" smtClean="0"/>
                        <a:t> (EBIT)</a:t>
                      </a:r>
                      <a:endParaRPr lang="en-US" b="1" dirty="0"/>
                    </a:p>
                  </a:txBody>
                  <a:tcPr/>
                </a:tc>
                <a:tc>
                  <a:txBody>
                    <a:bodyPr/>
                    <a:lstStyle/>
                    <a:p>
                      <a:pPr algn="r"/>
                      <a:r>
                        <a:rPr lang="en-US" b="1" dirty="0" smtClean="0"/>
                        <a:t>750</a:t>
                      </a:r>
                      <a:endParaRPr lang="en-US" b="1" dirty="0"/>
                    </a:p>
                  </a:txBody>
                  <a:tcPr/>
                </a:tc>
              </a:tr>
              <a:tr h="370840">
                <a:tc>
                  <a:txBody>
                    <a:bodyPr/>
                    <a:lstStyle/>
                    <a:p>
                      <a:r>
                        <a:rPr lang="en-US" b="1" dirty="0" err="1" smtClean="0"/>
                        <a:t>Biaya</a:t>
                      </a:r>
                      <a:r>
                        <a:rPr lang="en-US" b="1" dirty="0" smtClean="0"/>
                        <a:t> </a:t>
                      </a:r>
                      <a:r>
                        <a:rPr lang="en-US" b="1" dirty="0" err="1" smtClean="0"/>
                        <a:t>Bunga</a:t>
                      </a:r>
                      <a:endParaRPr lang="en-US" b="1" dirty="0"/>
                    </a:p>
                  </a:txBody>
                  <a:tcPr/>
                </a:tc>
                <a:tc>
                  <a:txBody>
                    <a:bodyPr/>
                    <a:lstStyle/>
                    <a:p>
                      <a:endParaRPr lang="en-US" dirty="0"/>
                    </a:p>
                  </a:txBody>
                  <a:tcPr/>
                </a:tc>
              </a:tr>
              <a:tr h="370840">
                <a:tc>
                  <a:txBody>
                    <a:bodyPr/>
                    <a:lstStyle/>
                    <a:p>
                      <a:r>
                        <a:rPr lang="en-US" dirty="0" err="1" smtClean="0"/>
                        <a:t>Bunga</a:t>
                      </a:r>
                      <a:r>
                        <a:rPr lang="en-US" dirty="0" smtClean="0"/>
                        <a:t> bank</a:t>
                      </a:r>
                      <a:endParaRPr lang="en-US" dirty="0"/>
                    </a:p>
                  </a:txBody>
                  <a:tcPr/>
                </a:tc>
                <a:tc>
                  <a:txBody>
                    <a:bodyPr/>
                    <a:lstStyle/>
                    <a:p>
                      <a:r>
                        <a:rPr lang="en-US" dirty="0" smtClean="0"/>
                        <a:t>250</a:t>
                      </a:r>
                      <a:endParaRPr lang="en-US" dirty="0"/>
                    </a:p>
                  </a:txBody>
                  <a:tcPr/>
                </a:tc>
              </a:tr>
              <a:tr h="370840">
                <a:tc>
                  <a:txBody>
                    <a:bodyPr/>
                    <a:lstStyle/>
                    <a:p>
                      <a:r>
                        <a:rPr lang="en-US" dirty="0" err="1" smtClean="0"/>
                        <a:t>Bunga</a:t>
                      </a:r>
                      <a:r>
                        <a:rPr lang="en-US" dirty="0" smtClean="0"/>
                        <a:t> </a:t>
                      </a:r>
                      <a:r>
                        <a:rPr lang="en-US" dirty="0" err="1" smtClean="0"/>
                        <a:t>obligasi</a:t>
                      </a:r>
                      <a:endParaRPr lang="en-US" dirty="0"/>
                    </a:p>
                  </a:txBody>
                  <a:tcPr/>
                </a:tc>
                <a:tc>
                  <a:txBody>
                    <a:bodyPr/>
                    <a:lstStyle/>
                    <a:p>
                      <a:r>
                        <a:rPr lang="en-US" dirty="0" smtClean="0"/>
                        <a:t>100</a:t>
                      </a:r>
                      <a:endParaRPr lang="en-US" dirty="0"/>
                    </a:p>
                  </a:txBody>
                  <a:tcPr/>
                </a:tc>
              </a:tr>
              <a:tr h="370840">
                <a:tc>
                  <a:txBody>
                    <a:bodyPr/>
                    <a:lstStyle/>
                    <a:p>
                      <a:r>
                        <a:rPr lang="en-US" b="1" dirty="0" smtClean="0"/>
                        <a:t>Total </a:t>
                      </a:r>
                      <a:r>
                        <a:rPr lang="en-US" b="1" dirty="0" err="1" smtClean="0"/>
                        <a:t>biaya</a:t>
                      </a:r>
                      <a:r>
                        <a:rPr lang="en-US" b="1" dirty="0" smtClean="0"/>
                        <a:t> </a:t>
                      </a:r>
                      <a:r>
                        <a:rPr lang="en-US" b="1" dirty="0" err="1" smtClean="0"/>
                        <a:t>bunga</a:t>
                      </a:r>
                      <a:endParaRPr lang="en-US" b="1" dirty="0"/>
                    </a:p>
                  </a:txBody>
                  <a:tcPr/>
                </a:tc>
                <a:tc>
                  <a:txBody>
                    <a:bodyPr/>
                    <a:lstStyle/>
                    <a:p>
                      <a:pPr algn="r"/>
                      <a:r>
                        <a:rPr lang="en-US" b="1" dirty="0" smtClean="0"/>
                        <a:t>350</a:t>
                      </a:r>
                      <a:endParaRPr lang="en-US" b="1" dirty="0"/>
                    </a:p>
                  </a:txBody>
                  <a:tcPr/>
                </a:tc>
              </a:tr>
              <a:tr h="370840">
                <a:tc>
                  <a:txBody>
                    <a:bodyPr/>
                    <a:lstStyle/>
                    <a:p>
                      <a:r>
                        <a:rPr lang="en-US" b="1" dirty="0" err="1" smtClean="0"/>
                        <a:t>Laba</a:t>
                      </a:r>
                      <a:r>
                        <a:rPr lang="en-US" b="1" dirty="0" smtClean="0"/>
                        <a:t> </a:t>
                      </a:r>
                      <a:r>
                        <a:rPr lang="en-US" b="1" dirty="0" err="1" smtClean="0"/>
                        <a:t>sebelum</a:t>
                      </a:r>
                      <a:r>
                        <a:rPr lang="en-US" b="1" dirty="0" smtClean="0"/>
                        <a:t> </a:t>
                      </a:r>
                      <a:r>
                        <a:rPr lang="en-US" b="1" dirty="0" err="1" smtClean="0"/>
                        <a:t>pajak</a:t>
                      </a:r>
                      <a:r>
                        <a:rPr lang="en-US" b="1" dirty="0" smtClean="0"/>
                        <a:t> (EBT)</a:t>
                      </a:r>
                      <a:endParaRPr lang="en-US" b="1" dirty="0"/>
                    </a:p>
                  </a:txBody>
                  <a:tcPr/>
                </a:tc>
                <a:tc>
                  <a:txBody>
                    <a:bodyPr/>
                    <a:lstStyle/>
                    <a:p>
                      <a:pPr algn="r"/>
                      <a:r>
                        <a:rPr lang="en-US" b="1" dirty="0" smtClean="0"/>
                        <a:t>400</a:t>
                      </a:r>
                      <a:endParaRPr lang="en-US" b="1" dirty="0"/>
                    </a:p>
                  </a:txBody>
                  <a:tcPr/>
                </a:tc>
              </a:tr>
              <a:tr h="370840">
                <a:tc>
                  <a:txBody>
                    <a:bodyPr/>
                    <a:lstStyle/>
                    <a:p>
                      <a:r>
                        <a:rPr lang="en-US" dirty="0" err="1" smtClean="0"/>
                        <a:t>Pajak</a:t>
                      </a:r>
                      <a:r>
                        <a:rPr lang="en-US" dirty="0" smtClean="0"/>
                        <a:t> 20%</a:t>
                      </a:r>
                      <a:endParaRPr lang="en-US" dirty="0"/>
                    </a:p>
                  </a:txBody>
                  <a:tcPr/>
                </a:tc>
                <a:tc>
                  <a:txBody>
                    <a:bodyPr/>
                    <a:lstStyle/>
                    <a:p>
                      <a:r>
                        <a:rPr lang="en-US" dirty="0" smtClean="0"/>
                        <a:t>80</a:t>
                      </a:r>
                      <a:endParaRPr lang="en-US" dirty="0"/>
                    </a:p>
                  </a:txBody>
                  <a:tcPr/>
                </a:tc>
              </a:tr>
              <a:tr h="370840">
                <a:tc>
                  <a:txBody>
                    <a:bodyPr/>
                    <a:lstStyle/>
                    <a:p>
                      <a:r>
                        <a:rPr lang="en-US" b="1" dirty="0" err="1" smtClean="0"/>
                        <a:t>Laba</a:t>
                      </a:r>
                      <a:r>
                        <a:rPr lang="en-US" b="1" dirty="0" smtClean="0"/>
                        <a:t> </a:t>
                      </a:r>
                      <a:r>
                        <a:rPr lang="en-US" b="1" dirty="0" err="1" smtClean="0"/>
                        <a:t>sesudah</a:t>
                      </a:r>
                      <a:r>
                        <a:rPr lang="en-US" b="1" dirty="0" smtClean="0"/>
                        <a:t> </a:t>
                      </a:r>
                      <a:r>
                        <a:rPr lang="en-US" b="1" dirty="0" err="1" smtClean="0"/>
                        <a:t>bunga</a:t>
                      </a:r>
                      <a:r>
                        <a:rPr lang="en-US" b="1" baseline="0" dirty="0" smtClean="0"/>
                        <a:t> </a:t>
                      </a:r>
                      <a:r>
                        <a:rPr lang="en-US" b="1" baseline="0" dirty="0" err="1" smtClean="0"/>
                        <a:t>dan</a:t>
                      </a:r>
                      <a:r>
                        <a:rPr lang="en-US" b="1" baseline="0" dirty="0" smtClean="0"/>
                        <a:t> </a:t>
                      </a:r>
                      <a:r>
                        <a:rPr lang="en-US" b="1" baseline="0" dirty="0" err="1" smtClean="0"/>
                        <a:t>pajak</a:t>
                      </a:r>
                      <a:r>
                        <a:rPr lang="en-US" b="1" baseline="0" dirty="0" smtClean="0"/>
                        <a:t> (EAIT)</a:t>
                      </a:r>
                      <a:endParaRPr lang="en-US" b="1" dirty="0"/>
                    </a:p>
                  </a:txBody>
                  <a:tcPr/>
                </a:tc>
                <a:tc>
                  <a:txBody>
                    <a:bodyPr/>
                    <a:lstStyle/>
                    <a:p>
                      <a:pPr algn="r"/>
                      <a:r>
                        <a:rPr lang="en-US" b="1" dirty="0" smtClean="0"/>
                        <a:t>320</a:t>
                      </a:r>
                      <a:endParaRPr lang="en-US" b="1" dirty="0"/>
                    </a:p>
                  </a:txBody>
                  <a:tcPr/>
                </a:tc>
              </a:tr>
            </a:tbl>
          </a:graphicData>
        </a:graphic>
      </p:graphicFrame>
      <p:sp>
        <p:nvSpPr>
          <p:cNvPr id="8" name="TextBox 7"/>
          <p:cNvSpPr txBox="1"/>
          <p:nvPr/>
        </p:nvSpPr>
        <p:spPr>
          <a:xfrm>
            <a:off x="7086600" y="5638800"/>
            <a:ext cx="2286000" cy="369332"/>
          </a:xfrm>
          <a:prstGeom prst="rect">
            <a:avLst/>
          </a:prstGeom>
          <a:noFill/>
        </p:spPr>
        <p:txBody>
          <a:bodyPr wrap="square" rtlCol="0">
            <a:spAutoFit/>
          </a:bodyPr>
          <a:lstStyle/>
          <a:p>
            <a:r>
              <a:rPr lang="en-US" dirty="0" smtClean="0"/>
              <a:t>(</a:t>
            </a:r>
            <a:r>
              <a:rPr lang="en-US" dirty="0" err="1" smtClean="0"/>
              <a:t>Kasmir</a:t>
            </a:r>
            <a:r>
              <a:rPr lang="en-US" dirty="0" smtClean="0"/>
              <a:t> ; 2010 : 84)</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3520" y="-228600"/>
            <a:ext cx="7498080" cy="1143000"/>
          </a:xfrm>
        </p:spPr>
        <p:txBody>
          <a:bodyPr>
            <a:normAutofit/>
          </a:bodyPr>
          <a:lstStyle/>
          <a:p>
            <a:r>
              <a:rPr lang="en-US" sz="4000" dirty="0" err="1" smtClean="0"/>
              <a:t>c.Laporan</a:t>
            </a:r>
            <a:r>
              <a:rPr lang="en-US" sz="4000" dirty="0" smtClean="0"/>
              <a:t> </a:t>
            </a:r>
            <a:r>
              <a:rPr lang="en-US" sz="4000" dirty="0" err="1" smtClean="0"/>
              <a:t>Arus</a:t>
            </a:r>
            <a:r>
              <a:rPr lang="en-US" sz="4000" dirty="0" smtClean="0"/>
              <a:t> </a:t>
            </a:r>
            <a:r>
              <a:rPr lang="en-US" sz="4000" dirty="0" err="1" smtClean="0"/>
              <a:t>Kas</a:t>
            </a:r>
            <a:r>
              <a:rPr lang="en-US" sz="4000" dirty="0" smtClean="0"/>
              <a:t>.</a:t>
            </a:r>
          </a:p>
        </p:txBody>
      </p:sp>
      <p:graphicFrame>
        <p:nvGraphicFramePr>
          <p:cNvPr id="5" name="Content Placeholder 4"/>
          <p:cNvGraphicFramePr>
            <a:graphicFrameLocks noGrp="1"/>
          </p:cNvGraphicFramePr>
          <p:nvPr>
            <p:ph idx="1"/>
          </p:nvPr>
        </p:nvGraphicFramePr>
        <p:xfrm>
          <a:off x="1295400" y="802640"/>
          <a:ext cx="7499350" cy="4455160"/>
        </p:xfrm>
        <a:graphic>
          <a:graphicData uri="http://schemas.openxmlformats.org/drawingml/2006/table">
            <a:tbl>
              <a:tblPr firstRow="1" bandRow="1">
                <a:tableStyleId>{5940675A-B579-460E-94D1-54222C63F5DA}</a:tableStyleId>
              </a:tblPr>
              <a:tblGrid>
                <a:gridCol w="3886200"/>
                <a:gridCol w="1828800"/>
                <a:gridCol w="1784350"/>
              </a:tblGrid>
              <a:tr h="370840">
                <a:tc gridSpan="3">
                  <a:txBody>
                    <a:bodyPr/>
                    <a:lstStyle/>
                    <a:p>
                      <a:pPr algn="ctr"/>
                      <a:r>
                        <a:rPr lang="en-US" b="1" dirty="0" smtClean="0">
                          <a:latin typeface="Times New Roman" pitchFamily="18" charset="0"/>
                          <a:cs typeface="Times New Roman" pitchFamily="18" charset="0"/>
                        </a:rPr>
                        <a:t>LAPORAN</a:t>
                      </a:r>
                      <a:r>
                        <a:rPr lang="en-US" b="1" baseline="0" dirty="0" smtClean="0">
                          <a:latin typeface="Times New Roman" pitchFamily="18" charset="0"/>
                          <a:cs typeface="Times New Roman" pitchFamily="18" charset="0"/>
                        </a:rPr>
                        <a:t> ARUS KAS</a:t>
                      </a:r>
                    </a:p>
                    <a:p>
                      <a:pPr algn="ctr"/>
                      <a:r>
                        <a:rPr lang="en-US" sz="1600" b="0" baseline="0" dirty="0" err="1" smtClean="0">
                          <a:latin typeface="Times New Roman" pitchFamily="18" charset="0"/>
                          <a:cs typeface="Times New Roman" pitchFamily="18" charset="0"/>
                        </a:rPr>
                        <a:t>Untuk</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Tahun-tahun</a:t>
                      </a:r>
                      <a:r>
                        <a:rPr lang="en-US" sz="1600" b="0" baseline="0" dirty="0" smtClean="0">
                          <a:latin typeface="Times New Roman" pitchFamily="18" charset="0"/>
                          <a:cs typeface="Times New Roman" pitchFamily="18" charset="0"/>
                        </a:rPr>
                        <a:t> yang </a:t>
                      </a:r>
                      <a:r>
                        <a:rPr lang="en-US" sz="1600" b="0" baseline="0" dirty="0" err="1" smtClean="0">
                          <a:latin typeface="Times New Roman" pitchFamily="18" charset="0"/>
                          <a:cs typeface="Times New Roman" pitchFamily="18" charset="0"/>
                        </a:rPr>
                        <a:t>Berakhir</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pada</a:t>
                      </a:r>
                      <a:r>
                        <a:rPr lang="en-US" sz="1600" b="0" baseline="0" dirty="0" smtClean="0">
                          <a:latin typeface="Times New Roman" pitchFamily="18" charset="0"/>
                          <a:cs typeface="Times New Roman" pitchFamily="18" charset="0"/>
                        </a:rPr>
                        <a:t> 31 </a:t>
                      </a:r>
                      <a:r>
                        <a:rPr lang="en-US" sz="1600" b="0" baseline="0" dirty="0" err="1" smtClean="0">
                          <a:latin typeface="Times New Roman" pitchFamily="18" charset="0"/>
                          <a:cs typeface="Times New Roman" pitchFamily="18" charset="0"/>
                        </a:rPr>
                        <a:t>Desember</a:t>
                      </a:r>
                      <a:r>
                        <a:rPr lang="en-US" sz="1600" b="0" baseline="0" dirty="0" smtClean="0">
                          <a:latin typeface="Times New Roman" pitchFamily="18" charset="0"/>
                          <a:cs typeface="Times New Roman" pitchFamily="18" charset="0"/>
                        </a:rPr>
                        <a:t> 2013 </a:t>
                      </a:r>
                      <a:r>
                        <a:rPr lang="en-US" sz="1600" b="0" baseline="0" dirty="0" err="1" smtClean="0">
                          <a:latin typeface="Times New Roman" pitchFamily="18" charset="0"/>
                          <a:cs typeface="Times New Roman" pitchFamily="18" charset="0"/>
                        </a:rPr>
                        <a:t>dan</a:t>
                      </a:r>
                      <a:r>
                        <a:rPr lang="en-US" sz="1600" b="0" baseline="0" dirty="0" smtClean="0">
                          <a:latin typeface="Times New Roman" pitchFamily="18" charset="0"/>
                          <a:cs typeface="Times New Roman" pitchFamily="18" charset="0"/>
                        </a:rPr>
                        <a:t> 2012</a:t>
                      </a:r>
                    </a:p>
                    <a:p>
                      <a:pPr algn="ctr"/>
                      <a:r>
                        <a:rPr lang="en-US" sz="1600" b="0" baseline="0" dirty="0" smtClean="0">
                          <a:latin typeface="Times New Roman" pitchFamily="18" charset="0"/>
                          <a:cs typeface="Times New Roman" pitchFamily="18" charset="0"/>
                        </a:rPr>
                        <a:t>(</a:t>
                      </a:r>
                      <a:r>
                        <a:rPr lang="en-US" sz="1600" b="0" baseline="0" dirty="0" err="1" smtClean="0">
                          <a:latin typeface="Times New Roman" pitchFamily="18" charset="0"/>
                          <a:cs typeface="Times New Roman" pitchFamily="18" charset="0"/>
                        </a:rPr>
                        <a:t>Dalam</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ribuan</a:t>
                      </a:r>
                      <a:r>
                        <a:rPr lang="en-US" sz="1600" b="0" baseline="0" dirty="0" smtClean="0">
                          <a:latin typeface="Times New Roman" pitchFamily="18" charset="0"/>
                          <a:cs typeface="Times New Roman" pitchFamily="18" charset="0"/>
                        </a:rPr>
                        <a:t> Rupiah, </a:t>
                      </a:r>
                      <a:r>
                        <a:rPr lang="en-US" sz="1600" b="0" baseline="0" dirty="0" err="1" smtClean="0">
                          <a:latin typeface="Times New Roman" pitchFamily="18" charset="0"/>
                          <a:cs typeface="Times New Roman" pitchFamily="18" charset="0"/>
                        </a:rPr>
                        <a:t>kecuali</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dinyatakan</a:t>
                      </a:r>
                      <a:r>
                        <a:rPr lang="en-US" sz="1600" b="0" baseline="0" dirty="0" smtClean="0">
                          <a:latin typeface="Times New Roman" pitchFamily="18" charset="0"/>
                          <a:cs typeface="Times New Roman" pitchFamily="18" charset="0"/>
                        </a:rPr>
                        <a:t> lain)</a:t>
                      </a:r>
                      <a:endParaRPr lang="en-US" sz="1600" b="0" dirty="0">
                        <a:latin typeface="Times New Roman" pitchFamily="18" charset="0"/>
                        <a:cs typeface="Times New Roman" pitchFamily="18" charset="0"/>
                      </a:endParaRPr>
                    </a:p>
                  </a:txBody>
                  <a:tcPr/>
                </a:tc>
                <a:tc hMerge="1">
                  <a:txBody>
                    <a:bodyPr/>
                    <a:lstStyle/>
                    <a:p>
                      <a:endParaRPr lang="en-US"/>
                    </a:p>
                  </a:txBody>
                  <a:tcPr/>
                </a:tc>
                <a:tc hMerge="1">
                  <a:txBody>
                    <a:bodyPr/>
                    <a:lstStyle/>
                    <a:p>
                      <a:endParaRPr lang="en-US"/>
                    </a:p>
                  </a:txBody>
                  <a:tcPr/>
                </a:tc>
              </a:tr>
              <a:tr h="370840">
                <a:tc>
                  <a:txBody>
                    <a:bodyPr/>
                    <a:lstStyle/>
                    <a:p>
                      <a:endParaRPr lang="en-US" dirty="0"/>
                    </a:p>
                  </a:txBody>
                  <a:tcPr/>
                </a:tc>
                <a:tc>
                  <a:txBody>
                    <a:bodyPr/>
                    <a:lstStyle/>
                    <a:p>
                      <a:pPr algn="ctr"/>
                      <a:r>
                        <a:rPr lang="en-US" sz="1600" dirty="0" smtClean="0"/>
                        <a:t>31</a:t>
                      </a:r>
                      <a:r>
                        <a:rPr lang="en-US" sz="1600" baseline="0" dirty="0" smtClean="0"/>
                        <a:t> </a:t>
                      </a:r>
                      <a:r>
                        <a:rPr lang="en-US" sz="1600" baseline="0" dirty="0" err="1" smtClean="0"/>
                        <a:t>Desember</a:t>
                      </a:r>
                      <a:r>
                        <a:rPr lang="en-US" sz="1600" baseline="0" dirty="0" smtClean="0"/>
                        <a:t> 2013</a:t>
                      </a:r>
                      <a:endParaRPr lang="en-US" sz="1600" dirty="0"/>
                    </a:p>
                  </a:txBody>
                  <a:tcPr/>
                </a:tc>
                <a:tc>
                  <a:txBody>
                    <a:bodyPr/>
                    <a:lstStyle/>
                    <a:p>
                      <a:pPr algn="ctr"/>
                      <a:r>
                        <a:rPr lang="en-US" sz="1600" dirty="0" smtClean="0"/>
                        <a:t>31</a:t>
                      </a:r>
                      <a:r>
                        <a:rPr lang="en-US" sz="1600" baseline="0" dirty="0" smtClean="0"/>
                        <a:t> </a:t>
                      </a:r>
                      <a:r>
                        <a:rPr lang="en-US" sz="1600" baseline="0" dirty="0" err="1" smtClean="0"/>
                        <a:t>Desember</a:t>
                      </a:r>
                      <a:r>
                        <a:rPr lang="en-US" sz="1600" baseline="0" dirty="0" smtClean="0"/>
                        <a:t> 2012</a:t>
                      </a:r>
                      <a:endParaRPr lang="en-US" sz="1600" dirty="0"/>
                    </a:p>
                  </a:txBody>
                  <a:tcPr/>
                </a:tc>
              </a:tr>
              <a:tr h="2697480">
                <a:tc rowSpan="2">
                  <a:txBody>
                    <a:bodyPr/>
                    <a:lstStyle/>
                    <a:p>
                      <a:r>
                        <a:rPr lang="en-US" sz="1400" b="1" dirty="0" smtClean="0">
                          <a:latin typeface="Times New Roman" pitchFamily="18" charset="0"/>
                          <a:cs typeface="Times New Roman" pitchFamily="18" charset="0"/>
                        </a:rPr>
                        <a:t>ARUS KAS</a:t>
                      </a:r>
                      <a:r>
                        <a:rPr lang="en-US" sz="1400" b="1" baseline="0" dirty="0" smtClean="0">
                          <a:latin typeface="Times New Roman" pitchFamily="18" charset="0"/>
                          <a:cs typeface="Times New Roman" pitchFamily="18" charset="0"/>
                        </a:rPr>
                        <a:t> DARI AKTIVITAS OPERASI</a:t>
                      </a:r>
                    </a:p>
                    <a:p>
                      <a:r>
                        <a:rPr lang="en-US" sz="1600" b="0" baseline="0" dirty="0" err="1" smtClean="0">
                          <a:latin typeface="Times New Roman" pitchFamily="18" charset="0"/>
                          <a:cs typeface="Times New Roman" pitchFamily="18" charset="0"/>
                        </a:rPr>
                        <a:t>Penerimaan</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dari</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pelanggan</a:t>
                      </a:r>
                      <a:endParaRPr lang="en-US" sz="1600" b="0" baseline="0" dirty="0" smtClean="0">
                        <a:latin typeface="Times New Roman" pitchFamily="18" charset="0"/>
                        <a:cs typeface="Times New Roman" pitchFamily="18" charset="0"/>
                      </a:endParaRPr>
                    </a:p>
                    <a:p>
                      <a:r>
                        <a:rPr lang="en-US" sz="1600" b="0" baseline="0" dirty="0" smtClean="0">
                          <a:latin typeface="Times New Roman" pitchFamily="18" charset="0"/>
                          <a:cs typeface="Times New Roman" pitchFamily="18" charset="0"/>
                        </a:rPr>
                        <a:t>Deposit </a:t>
                      </a:r>
                      <a:r>
                        <a:rPr lang="en-US" sz="1600" b="0" baseline="0" dirty="0" err="1" smtClean="0">
                          <a:latin typeface="Times New Roman" pitchFamily="18" charset="0"/>
                          <a:cs typeface="Times New Roman" pitchFamily="18" charset="0"/>
                        </a:rPr>
                        <a:t>sewa</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ruang</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kantor</a:t>
                      </a:r>
                      <a:endParaRPr lang="en-US" sz="1600" b="0" baseline="0" dirty="0" smtClean="0">
                        <a:latin typeface="Times New Roman" pitchFamily="18" charset="0"/>
                        <a:cs typeface="Times New Roman" pitchFamily="18" charset="0"/>
                      </a:endParaRPr>
                    </a:p>
                    <a:p>
                      <a:r>
                        <a:rPr lang="en-US" sz="1600" b="0" baseline="0" dirty="0" err="1" smtClean="0">
                          <a:latin typeface="Times New Roman" pitchFamily="18" charset="0"/>
                          <a:cs typeface="Times New Roman" pitchFamily="18" charset="0"/>
                        </a:rPr>
                        <a:t>Penerimaan</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pendapatan</a:t>
                      </a:r>
                      <a:r>
                        <a:rPr lang="en-US" sz="1600" b="0" baseline="0" dirty="0" smtClean="0">
                          <a:latin typeface="Times New Roman" pitchFamily="18" charset="0"/>
                          <a:cs typeface="Times New Roman" pitchFamily="18" charset="0"/>
                        </a:rPr>
                        <a:t> lain-lain</a:t>
                      </a:r>
                    </a:p>
                    <a:p>
                      <a:r>
                        <a:rPr lang="en-US" sz="1600" b="0" baseline="0" dirty="0" err="1" smtClean="0">
                          <a:latin typeface="Times New Roman" pitchFamily="18" charset="0"/>
                          <a:cs typeface="Times New Roman" pitchFamily="18" charset="0"/>
                        </a:rPr>
                        <a:t>Pembayaran</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biaya</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langsung</a:t>
                      </a:r>
                      <a:endParaRPr lang="en-US" sz="1600" b="0" baseline="0" dirty="0" smtClean="0">
                        <a:latin typeface="Times New Roman" pitchFamily="18" charset="0"/>
                        <a:cs typeface="Times New Roman" pitchFamily="18" charset="0"/>
                      </a:endParaRPr>
                    </a:p>
                    <a:p>
                      <a:r>
                        <a:rPr lang="en-US" sz="1600" b="0" baseline="0" dirty="0" err="1" smtClean="0">
                          <a:latin typeface="Times New Roman" pitchFamily="18" charset="0"/>
                          <a:cs typeface="Times New Roman" pitchFamily="18" charset="0"/>
                        </a:rPr>
                        <a:t>Pembayaran</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beban</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administrasi</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dan</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umum</a:t>
                      </a:r>
                      <a:endParaRPr lang="en-US" sz="1600" b="0" baseline="0" dirty="0" smtClean="0">
                        <a:latin typeface="Times New Roman" pitchFamily="18" charset="0"/>
                        <a:cs typeface="Times New Roman" pitchFamily="18" charset="0"/>
                      </a:endParaRPr>
                    </a:p>
                    <a:p>
                      <a:r>
                        <a:rPr lang="en-US" sz="1600" b="0" baseline="0" dirty="0" err="1" smtClean="0">
                          <a:latin typeface="Times New Roman" pitchFamily="18" charset="0"/>
                          <a:cs typeface="Times New Roman" pitchFamily="18" charset="0"/>
                        </a:rPr>
                        <a:t>Pembayaran</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pajak</a:t>
                      </a:r>
                      <a:endParaRPr lang="en-US" sz="1600" b="0" baseline="0" dirty="0" smtClean="0">
                        <a:latin typeface="Times New Roman" pitchFamily="18" charset="0"/>
                        <a:cs typeface="Times New Roman" pitchFamily="18" charset="0"/>
                      </a:endParaRPr>
                    </a:p>
                    <a:p>
                      <a:r>
                        <a:rPr lang="en-US" sz="1600" b="0" baseline="0" dirty="0" err="1" smtClean="0">
                          <a:latin typeface="Times New Roman" pitchFamily="18" charset="0"/>
                          <a:cs typeface="Times New Roman" pitchFamily="18" charset="0"/>
                        </a:rPr>
                        <a:t>Pembayaran</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bunga</a:t>
                      </a:r>
                      <a:r>
                        <a:rPr lang="en-US" sz="1600" b="0" baseline="0" dirty="0" smtClean="0">
                          <a:latin typeface="Times New Roman" pitchFamily="18" charset="0"/>
                          <a:cs typeface="Times New Roman" pitchFamily="18" charset="0"/>
                        </a:rPr>
                        <a:t> </a:t>
                      </a:r>
                      <a:r>
                        <a:rPr lang="en-US" sz="1600" b="0" baseline="0" dirty="0" err="1" smtClean="0">
                          <a:latin typeface="Times New Roman" pitchFamily="18" charset="0"/>
                          <a:cs typeface="Times New Roman" pitchFamily="18" charset="0"/>
                        </a:rPr>
                        <a:t>pinjaman</a:t>
                      </a:r>
                      <a:endParaRPr lang="en-US" sz="1600" b="0" baseline="0" dirty="0" smtClean="0">
                        <a:latin typeface="Times New Roman" pitchFamily="18" charset="0"/>
                        <a:cs typeface="Times New Roman" pitchFamily="18" charset="0"/>
                      </a:endParaRPr>
                    </a:p>
                    <a:p>
                      <a:r>
                        <a:rPr lang="en-US" sz="1600" b="0" baseline="0" dirty="0" err="1" smtClean="0">
                          <a:latin typeface="Times New Roman" pitchFamily="18" charset="0"/>
                          <a:cs typeface="Times New Roman" pitchFamily="18" charset="0"/>
                        </a:rPr>
                        <a:t>Pembayaran</a:t>
                      </a:r>
                      <a:r>
                        <a:rPr lang="en-US" sz="1600" b="0" baseline="0" dirty="0" smtClean="0">
                          <a:latin typeface="Times New Roman" pitchFamily="18" charset="0"/>
                          <a:cs typeface="Times New Roman" pitchFamily="18" charset="0"/>
                        </a:rPr>
                        <a:t> Lain-lain</a:t>
                      </a:r>
                    </a:p>
                    <a:p>
                      <a:endParaRPr lang="en-US" sz="1600" b="0" baseline="0" dirty="0" smtClean="0">
                        <a:latin typeface="Times New Roman" pitchFamily="18" charset="0"/>
                        <a:cs typeface="Times New Roman" pitchFamily="18" charset="0"/>
                      </a:endParaRPr>
                    </a:p>
                    <a:p>
                      <a:endParaRPr lang="en-US" sz="1600" b="0" baseline="0" dirty="0" smtClean="0">
                        <a:latin typeface="Times New Roman" pitchFamily="18" charset="0"/>
                        <a:cs typeface="Times New Roman" pitchFamily="18" charset="0"/>
                      </a:endParaRPr>
                    </a:p>
                    <a:p>
                      <a:r>
                        <a:rPr lang="en-US" sz="1600" b="1" baseline="0" dirty="0" err="1" smtClean="0">
                          <a:latin typeface="Times New Roman" pitchFamily="18" charset="0"/>
                          <a:cs typeface="Times New Roman" pitchFamily="18" charset="0"/>
                        </a:rPr>
                        <a:t>Arus</a:t>
                      </a:r>
                      <a:r>
                        <a:rPr lang="en-US" sz="1600" b="1" baseline="0" dirty="0" smtClean="0">
                          <a:latin typeface="Times New Roman" pitchFamily="18" charset="0"/>
                          <a:cs typeface="Times New Roman" pitchFamily="18" charset="0"/>
                        </a:rPr>
                        <a:t> </a:t>
                      </a:r>
                      <a:r>
                        <a:rPr lang="en-US" sz="1600" b="1" baseline="0" dirty="0" err="1" smtClean="0">
                          <a:latin typeface="Times New Roman" pitchFamily="18" charset="0"/>
                          <a:cs typeface="Times New Roman" pitchFamily="18" charset="0"/>
                        </a:rPr>
                        <a:t>Kas</a:t>
                      </a:r>
                      <a:r>
                        <a:rPr lang="en-US" sz="1600" b="1" baseline="0" dirty="0" smtClean="0">
                          <a:latin typeface="Times New Roman" pitchFamily="18" charset="0"/>
                          <a:cs typeface="Times New Roman" pitchFamily="18" charset="0"/>
                        </a:rPr>
                        <a:t> </a:t>
                      </a:r>
                      <a:r>
                        <a:rPr lang="en-US" sz="1600" b="1" baseline="0" dirty="0" err="1" smtClean="0">
                          <a:latin typeface="Times New Roman" pitchFamily="18" charset="0"/>
                          <a:cs typeface="Times New Roman" pitchFamily="18" charset="0"/>
                        </a:rPr>
                        <a:t>Digunakan</a:t>
                      </a:r>
                      <a:r>
                        <a:rPr lang="en-US" sz="1600" b="1" baseline="0" dirty="0" smtClean="0">
                          <a:latin typeface="Times New Roman" pitchFamily="18" charset="0"/>
                          <a:cs typeface="Times New Roman" pitchFamily="18" charset="0"/>
                        </a:rPr>
                        <a:t> </a:t>
                      </a:r>
                      <a:r>
                        <a:rPr lang="en-US" sz="1600" b="1" baseline="0" dirty="0" err="1" smtClean="0">
                          <a:latin typeface="Times New Roman" pitchFamily="18" charset="0"/>
                          <a:cs typeface="Times New Roman" pitchFamily="18" charset="0"/>
                        </a:rPr>
                        <a:t>untuk</a:t>
                      </a:r>
                      <a:r>
                        <a:rPr lang="en-US" sz="1600" b="1" baseline="0" dirty="0" smtClean="0">
                          <a:latin typeface="Times New Roman" pitchFamily="18" charset="0"/>
                          <a:cs typeface="Times New Roman" pitchFamily="18" charset="0"/>
                        </a:rPr>
                        <a:t> </a:t>
                      </a:r>
                      <a:r>
                        <a:rPr lang="en-US" sz="1600" b="1" baseline="0" dirty="0" err="1" smtClean="0">
                          <a:latin typeface="Times New Roman" pitchFamily="18" charset="0"/>
                          <a:cs typeface="Times New Roman" pitchFamily="18" charset="0"/>
                        </a:rPr>
                        <a:t>Aktivitas</a:t>
                      </a:r>
                      <a:r>
                        <a:rPr lang="en-US" sz="1600" b="1" baseline="0" dirty="0" smtClean="0">
                          <a:latin typeface="Times New Roman" pitchFamily="18" charset="0"/>
                          <a:cs typeface="Times New Roman" pitchFamily="18" charset="0"/>
                        </a:rPr>
                        <a:t> </a:t>
                      </a:r>
                      <a:r>
                        <a:rPr lang="en-US" sz="1600" b="1" baseline="0" dirty="0" err="1" smtClean="0">
                          <a:latin typeface="Times New Roman" pitchFamily="18" charset="0"/>
                          <a:cs typeface="Times New Roman" pitchFamily="18" charset="0"/>
                        </a:rPr>
                        <a:t>Operasi</a:t>
                      </a:r>
                      <a:endParaRPr lang="en-US" sz="1600" b="1" baseline="0" dirty="0" smtClean="0">
                        <a:latin typeface="Times New Roman" pitchFamily="18" charset="0"/>
                        <a:cs typeface="Times New Roman" pitchFamily="18" charset="0"/>
                      </a:endParaRPr>
                    </a:p>
                  </a:txBody>
                  <a:tcPr/>
                </a:tc>
                <a:tc>
                  <a:txBody>
                    <a:bodyPr/>
                    <a:lstStyle/>
                    <a:p>
                      <a:endParaRPr lang="en-US" sz="1600" dirty="0" smtClean="0"/>
                    </a:p>
                    <a:p>
                      <a:pPr algn="r"/>
                      <a:r>
                        <a:rPr lang="en-US" sz="1600" dirty="0" smtClean="0">
                          <a:latin typeface="Times New Roman" pitchFamily="18" charset="0"/>
                          <a:cs typeface="Times New Roman" pitchFamily="18" charset="0"/>
                        </a:rPr>
                        <a:t>62,396,241</a:t>
                      </a:r>
                    </a:p>
                    <a:p>
                      <a:pPr algn="r"/>
                      <a:r>
                        <a:rPr lang="en-US" sz="1600" dirty="0" smtClean="0">
                          <a:latin typeface="Times New Roman" pitchFamily="18" charset="0"/>
                          <a:cs typeface="Times New Roman" pitchFamily="18" charset="0"/>
                        </a:rPr>
                        <a:t>953,429</a:t>
                      </a:r>
                    </a:p>
                    <a:p>
                      <a:pPr algn="r"/>
                      <a:r>
                        <a:rPr lang="en-US" sz="1600" dirty="0" smtClean="0">
                          <a:latin typeface="Times New Roman" pitchFamily="18" charset="0"/>
                          <a:cs typeface="Times New Roman" pitchFamily="18" charset="0"/>
                        </a:rPr>
                        <a:t>718,528</a:t>
                      </a:r>
                    </a:p>
                    <a:p>
                      <a:pPr algn="r"/>
                      <a:r>
                        <a:rPr lang="en-US" sz="1600" dirty="0" smtClean="0">
                          <a:latin typeface="Times New Roman" pitchFamily="18" charset="0"/>
                          <a:cs typeface="Times New Roman" pitchFamily="18" charset="0"/>
                        </a:rPr>
                        <a:t>(47,730,463)</a:t>
                      </a:r>
                    </a:p>
                    <a:p>
                      <a:pPr algn="r"/>
                      <a:r>
                        <a:rPr lang="en-US" sz="1600" dirty="0" smtClean="0">
                          <a:latin typeface="Times New Roman" pitchFamily="18" charset="0"/>
                          <a:cs typeface="Times New Roman" pitchFamily="18" charset="0"/>
                        </a:rPr>
                        <a:t>(1,293,435)</a:t>
                      </a:r>
                    </a:p>
                    <a:p>
                      <a:pPr algn="r"/>
                      <a:r>
                        <a:rPr lang="en-US" sz="1600" dirty="0" smtClean="0">
                          <a:latin typeface="Times New Roman" pitchFamily="18" charset="0"/>
                          <a:cs typeface="Times New Roman" pitchFamily="18" charset="0"/>
                        </a:rPr>
                        <a:t>(253,196)</a:t>
                      </a:r>
                    </a:p>
                    <a:p>
                      <a:pPr algn="r"/>
                      <a:r>
                        <a:rPr lang="en-US" sz="1600" dirty="0" smtClean="0">
                          <a:latin typeface="Times New Roman" pitchFamily="18" charset="0"/>
                          <a:cs typeface="Times New Roman" pitchFamily="18" charset="0"/>
                        </a:rPr>
                        <a:t>(7,590,517)</a:t>
                      </a:r>
                    </a:p>
                    <a:p>
                      <a:pPr algn="r"/>
                      <a:r>
                        <a:rPr lang="en-US" sz="1600" dirty="0" smtClean="0">
                          <a:latin typeface="Times New Roman" pitchFamily="18" charset="0"/>
                          <a:cs typeface="Times New Roman" pitchFamily="18" charset="0"/>
                        </a:rPr>
                        <a:t>(203,881)</a:t>
                      </a:r>
                      <a:endParaRPr lang="en-US" sz="1600" dirty="0">
                        <a:latin typeface="Times New Roman" pitchFamily="18" charset="0"/>
                        <a:cs typeface="Times New Roman" pitchFamily="18" charset="0"/>
                      </a:endParaRPr>
                    </a:p>
                  </a:txBody>
                  <a:tcPr/>
                </a:tc>
                <a:tc>
                  <a:txBody>
                    <a:bodyPr/>
                    <a:lstStyle/>
                    <a:p>
                      <a:endParaRPr lang="en-US" dirty="0" smtClean="0"/>
                    </a:p>
                    <a:p>
                      <a:pPr algn="r"/>
                      <a:r>
                        <a:rPr lang="en-US" sz="1600" dirty="0" smtClean="0">
                          <a:latin typeface="Times New Roman" pitchFamily="18" charset="0"/>
                          <a:cs typeface="Times New Roman" pitchFamily="18" charset="0"/>
                        </a:rPr>
                        <a:t>71,275,496</a:t>
                      </a:r>
                    </a:p>
                    <a:p>
                      <a:pPr algn="r"/>
                      <a:r>
                        <a:rPr lang="en-US" sz="1600" dirty="0" smtClean="0">
                          <a:latin typeface="Times New Roman" pitchFamily="18" charset="0"/>
                          <a:cs typeface="Times New Roman" pitchFamily="18" charset="0"/>
                        </a:rPr>
                        <a:t>3,091,467</a:t>
                      </a:r>
                    </a:p>
                    <a:p>
                      <a:pPr algn="r"/>
                      <a:r>
                        <a:rPr lang="en-US" sz="1600" dirty="0" smtClean="0">
                          <a:latin typeface="Times New Roman" pitchFamily="18" charset="0"/>
                          <a:cs typeface="Times New Roman" pitchFamily="18" charset="0"/>
                        </a:rPr>
                        <a:t>883,366</a:t>
                      </a:r>
                    </a:p>
                    <a:p>
                      <a:pPr algn="r"/>
                      <a:r>
                        <a:rPr lang="en-US" sz="1600" dirty="0" smtClean="0">
                          <a:latin typeface="Times New Roman" pitchFamily="18" charset="0"/>
                          <a:cs typeface="Times New Roman" pitchFamily="18" charset="0"/>
                        </a:rPr>
                        <a:t>(58,005,416)</a:t>
                      </a:r>
                    </a:p>
                    <a:p>
                      <a:pPr algn="r"/>
                      <a:r>
                        <a:rPr lang="en-US" sz="1600" dirty="0" smtClean="0">
                          <a:latin typeface="Times New Roman" pitchFamily="18" charset="0"/>
                          <a:cs typeface="Times New Roman" pitchFamily="18" charset="0"/>
                        </a:rPr>
                        <a:t>(23,898,056)</a:t>
                      </a:r>
                    </a:p>
                    <a:p>
                      <a:pPr algn="r"/>
                      <a:r>
                        <a:rPr lang="en-US" sz="1600" dirty="0" smtClean="0">
                          <a:latin typeface="Times New Roman" pitchFamily="18" charset="0"/>
                          <a:cs typeface="Times New Roman" pitchFamily="18" charset="0"/>
                        </a:rPr>
                        <a:t>(1,416,974)</a:t>
                      </a:r>
                    </a:p>
                    <a:p>
                      <a:pPr algn="r"/>
                      <a:r>
                        <a:rPr lang="en-US" sz="1600" dirty="0" smtClean="0">
                          <a:latin typeface="Times New Roman" pitchFamily="18" charset="0"/>
                          <a:cs typeface="Times New Roman" pitchFamily="18" charset="0"/>
                        </a:rPr>
                        <a:t>(8,741,453)</a:t>
                      </a:r>
                    </a:p>
                    <a:p>
                      <a:pPr algn="r"/>
                      <a:r>
                        <a:rPr lang="en-US" sz="1600" dirty="0" smtClean="0">
                          <a:latin typeface="Times New Roman" pitchFamily="18" charset="0"/>
                          <a:cs typeface="Times New Roman" pitchFamily="18" charset="0"/>
                        </a:rPr>
                        <a:t>(405,818)</a:t>
                      </a:r>
                    </a:p>
                    <a:p>
                      <a:endParaRPr lang="en-US" sz="1600" dirty="0">
                        <a:latin typeface="Times New Roman" pitchFamily="18" charset="0"/>
                        <a:cs typeface="Times New Roman" pitchFamily="18" charset="0"/>
                      </a:endParaRPr>
                    </a:p>
                  </a:txBody>
                  <a:tcPr/>
                </a:tc>
              </a:tr>
              <a:tr h="482600">
                <a:tc vMerge="1">
                  <a:txBody>
                    <a:bodyPr/>
                    <a:lstStyle/>
                    <a:p>
                      <a:endParaRPr lang="en-US" sz="1600" b="0" baseline="0" dirty="0" smtClean="0">
                        <a:latin typeface="Times New Roman" pitchFamily="18" charset="0"/>
                        <a:cs typeface="Times New Roman" pitchFamily="18" charset="0"/>
                      </a:endParaRPr>
                    </a:p>
                  </a:txBody>
                  <a:tcPr/>
                </a:tc>
                <a:tc>
                  <a:txBody>
                    <a:bodyPr/>
                    <a:lstStyle/>
                    <a:p>
                      <a:pPr algn="r"/>
                      <a:r>
                        <a:rPr lang="en-US" sz="1600" b="1" dirty="0" smtClean="0">
                          <a:latin typeface="Times New Roman" pitchFamily="18" charset="0"/>
                          <a:cs typeface="Times New Roman" pitchFamily="18" charset="0"/>
                        </a:rPr>
                        <a:t>6,996,707</a:t>
                      </a:r>
                    </a:p>
                  </a:txBody>
                  <a:tcPr/>
                </a:tc>
                <a:tc>
                  <a:txBody>
                    <a:bodyPr/>
                    <a:lstStyle/>
                    <a:p>
                      <a:pPr algn="r"/>
                      <a:r>
                        <a:rPr lang="en-US" sz="1600" b="1" dirty="0" smtClean="0">
                          <a:latin typeface="Times New Roman" pitchFamily="18" charset="0"/>
                          <a:cs typeface="Times New Roman" pitchFamily="18" charset="0"/>
                        </a:rPr>
                        <a:t>(17,217,389)</a:t>
                      </a:r>
                      <a:endParaRPr lang="en-US" sz="1600" b="1" dirty="0">
                        <a:latin typeface="Times New Roman" pitchFamily="18" charset="0"/>
                        <a:cs typeface="Times New Roman" pitchFamily="18" charset="0"/>
                      </a:endParaRPr>
                    </a:p>
                  </a:txBody>
                  <a:tcPr/>
                </a:tc>
              </a:tr>
            </a:tbl>
          </a:graphicData>
        </a:graphic>
      </p:graphicFrame>
      <p:sp>
        <p:nvSpPr>
          <p:cNvPr id="4" name="Slide Number Placeholder 3"/>
          <p:cNvSpPr>
            <a:spLocks noGrp="1"/>
          </p:cNvSpPr>
          <p:nvPr>
            <p:ph type="sldNum" sz="quarter" idx="12"/>
          </p:nvPr>
        </p:nvSpPr>
        <p:spPr/>
        <p:txBody>
          <a:bodyPr/>
          <a:lstStyle/>
          <a:p>
            <a:fld id="{3F20941A-713C-429C-BAFF-469BDD0C5BC4}"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762000" y="914400"/>
          <a:ext cx="8001000" cy="4937759"/>
        </p:xfrm>
        <a:graphic>
          <a:graphicData uri="http://schemas.openxmlformats.org/drawingml/2006/table">
            <a:tbl>
              <a:tblPr firstRow="1" bandRow="1">
                <a:tableStyleId>{5940675A-B579-460E-94D1-54222C63F5DA}</a:tableStyleId>
              </a:tblPr>
              <a:tblGrid>
                <a:gridCol w="5410201"/>
                <a:gridCol w="1295400"/>
                <a:gridCol w="1295399"/>
              </a:tblGrid>
              <a:tr h="883919">
                <a:tc rowSpan="3">
                  <a:txBody>
                    <a:bodyPr/>
                    <a:lstStyle/>
                    <a:p>
                      <a:r>
                        <a:rPr lang="en-US" b="1" dirty="0" smtClean="0">
                          <a:latin typeface="Times New Roman" pitchFamily="18" charset="0"/>
                          <a:cs typeface="Times New Roman" pitchFamily="18" charset="0"/>
                        </a:rPr>
                        <a:t>ARUS</a:t>
                      </a:r>
                      <a:r>
                        <a:rPr lang="en-US" b="1" baseline="0" dirty="0" smtClean="0">
                          <a:latin typeface="Times New Roman" pitchFamily="18" charset="0"/>
                          <a:cs typeface="Times New Roman" pitchFamily="18" charset="0"/>
                        </a:rPr>
                        <a:t> KAS DARI AKTIVITAS INVESTASI</a:t>
                      </a:r>
                    </a:p>
                    <a:p>
                      <a:r>
                        <a:rPr lang="en-US" b="0" baseline="0" dirty="0" err="1" smtClean="0">
                          <a:latin typeface="Times New Roman" pitchFamily="18" charset="0"/>
                          <a:cs typeface="Times New Roman" pitchFamily="18" charset="0"/>
                        </a:rPr>
                        <a:t>Pembelian</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aset</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Tetap</a:t>
                      </a:r>
                      <a:endParaRPr lang="en-US" b="0" baseline="0" dirty="0" smtClean="0">
                        <a:latin typeface="Times New Roman" pitchFamily="18" charset="0"/>
                        <a:cs typeface="Times New Roman" pitchFamily="18" charset="0"/>
                      </a:endParaRPr>
                    </a:p>
                    <a:p>
                      <a:r>
                        <a:rPr lang="en-US" b="0" baseline="0" dirty="0" smtClean="0">
                          <a:latin typeface="Times New Roman" pitchFamily="18" charset="0"/>
                          <a:cs typeface="Times New Roman" pitchFamily="18" charset="0"/>
                        </a:rPr>
                        <a:t>Pembangunan </a:t>
                      </a:r>
                      <a:r>
                        <a:rPr lang="en-US" b="0" baseline="0" dirty="0" err="1" smtClean="0">
                          <a:latin typeface="Times New Roman" pitchFamily="18" charset="0"/>
                          <a:cs typeface="Times New Roman" pitchFamily="18" charset="0"/>
                        </a:rPr>
                        <a:t>gedung</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dalam</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pelaksanaan</a:t>
                      </a:r>
                      <a:endParaRPr lang="en-US" b="0" baseline="0" dirty="0" smtClean="0">
                        <a:latin typeface="Times New Roman" pitchFamily="18" charset="0"/>
                        <a:cs typeface="Times New Roman" pitchFamily="18" charset="0"/>
                      </a:endParaRPr>
                    </a:p>
                    <a:p>
                      <a:r>
                        <a:rPr lang="en-US" b="1" baseline="0" dirty="0" err="1" smtClean="0">
                          <a:latin typeface="Times New Roman" pitchFamily="18" charset="0"/>
                          <a:cs typeface="Times New Roman" pitchFamily="18" charset="0"/>
                        </a:rPr>
                        <a:t>Arus</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Kas</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Digunakan</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untuk</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Aktivitas</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Investasi</a:t>
                      </a:r>
                      <a:endParaRPr lang="en-US" b="1" baseline="0" dirty="0" smtClean="0">
                        <a:latin typeface="Times New Roman" pitchFamily="18" charset="0"/>
                        <a:cs typeface="Times New Roman" pitchFamily="18" charset="0"/>
                      </a:endParaRPr>
                    </a:p>
                    <a:p>
                      <a:endParaRPr lang="en-US" b="1" baseline="0" dirty="0" smtClean="0">
                        <a:latin typeface="Times New Roman" pitchFamily="18" charset="0"/>
                        <a:cs typeface="Times New Roman" pitchFamily="18" charset="0"/>
                      </a:endParaRPr>
                    </a:p>
                    <a:p>
                      <a:r>
                        <a:rPr lang="en-US" b="1" baseline="0" dirty="0" smtClean="0">
                          <a:latin typeface="Times New Roman" pitchFamily="18" charset="0"/>
                          <a:cs typeface="Times New Roman" pitchFamily="18" charset="0"/>
                        </a:rPr>
                        <a:t>ARUS KAS DARI AKTIVITAS PENDANAAN</a:t>
                      </a:r>
                    </a:p>
                    <a:p>
                      <a:r>
                        <a:rPr lang="en-US" b="0" baseline="0" dirty="0" err="1" smtClean="0">
                          <a:latin typeface="Times New Roman" pitchFamily="18" charset="0"/>
                          <a:cs typeface="Times New Roman" pitchFamily="18" charset="0"/>
                        </a:rPr>
                        <a:t>Penerimaan</a:t>
                      </a:r>
                      <a:r>
                        <a:rPr lang="en-US" b="0" baseline="0" dirty="0" smtClean="0">
                          <a:latin typeface="Times New Roman" pitchFamily="18" charset="0"/>
                          <a:cs typeface="Times New Roman" pitchFamily="18" charset="0"/>
                        </a:rPr>
                        <a:t> modal </a:t>
                      </a:r>
                      <a:r>
                        <a:rPr lang="en-US" b="0" baseline="0" dirty="0" err="1" smtClean="0">
                          <a:latin typeface="Times New Roman" pitchFamily="18" charset="0"/>
                          <a:cs typeface="Times New Roman" pitchFamily="18" charset="0"/>
                        </a:rPr>
                        <a:t>disetor</a:t>
                      </a:r>
                      <a:endParaRPr lang="en-US" b="0" baseline="0" dirty="0" smtClean="0">
                        <a:latin typeface="Times New Roman" pitchFamily="18" charset="0"/>
                        <a:cs typeface="Times New Roman" pitchFamily="18" charset="0"/>
                      </a:endParaRPr>
                    </a:p>
                    <a:p>
                      <a:r>
                        <a:rPr lang="en-US" b="0" baseline="0" dirty="0" err="1" smtClean="0">
                          <a:latin typeface="Times New Roman" pitchFamily="18" charset="0"/>
                          <a:cs typeface="Times New Roman" pitchFamily="18" charset="0"/>
                        </a:rPr>
                        <a:t>Penerimaan</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agio</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saham</a:t>
                      </a:r>
                      <a:endParaRPr lang="en-US" b="0" baseline="0" dirty="0" smtClean="0">
                        <a:latin typeface="Times New Roman" pitchFamily="18" charset="0"/>
                        <a:cs typeface="Times New Roman" pitchFamily="18" charset="0"/>
                      </a:endParaRPr>
                    </a:p>
                    <a:p>
                      <a:r>
                        <a:rPr lang="en-US" b="0" baseline="0" dirty="0" err="1" smtClean="0">
                          <a:latin typeface="Times New Roman" pitchFamily="18" charset="0"/>
                          <a:cs typeface="Times New Roman" pitchFamily="18" charset="0"/>
                        </a:rPr>
                        <a:t>Penerimaan</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uang</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muka</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pemesanan</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saham</a:t>
                      </a:r>
                      <a:endParaRPr lang="en-US" b="0" baseline="0" dirty="0" smtClean="0">
                        <a:latin typeface="Times New Roman" pitchFamily="18" charset="0"/>
                        <a:cs typeface="Times New Roman" pitchFamily="18" charset="0"/>
                      </a:endParaRPr>
                    </a:p>
                    <a:p>
                      <a:r>
                        <a:rPr lang="en-US" b="0" baseline="0" dirty="0" err="1" smtClean="0">
                          <a:latin typeface="Times New Roman" pitchFamily="18" charset="0"/>
                          <a:cs typeface="Times New Roman" pitchFamily="18" charset="0"/>
                        </a:rPr>
                        <a:t>Pembayaran</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angsuran</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pinjaman</a:t>
                      </a:r>
                      <a:r>
                        <a:rPr lang="en-US" b="0" baseline="0" dirty="0" smtClean="0">
                          <a:latin typeface="Times New Roman" pitchFamily="18" charset="0"/>
                          <a:cs typeface="Times New Roman" pitchFamily="18" charset="0"/>
                        </a:rPr>
                        <a:t> bank</a:t>
                      </a:r>
                    </a:p>
                    <a:p>
                      <a:r>
                        <a:rPr lang="en-US" b="0" baseline="0" dirty="0" err="1" smtClean="0">
                          <a:latin typeface="Times New Roman" pitchFamily="18" charset="0"/>
                          <a:cs typeface="Times New Roman" pitchFamily="18" charset="0"/>
                        </a:rPr>
                        <a:t>Pembayaran</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ulang</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kepada</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pemegang</a:t>
                      </a:r>
                      <a:r>
                        <a:rPr lang="en-US" b="0" baseline="0" dirty="0" smtClean="0">
                          <a:latin typeface="Times New Roman" pitchFamily="18" charset="0"/>
                          <a:cs typeface="Times New Roman" pitchFamily="18" charset="0"/>
                        </a:rPr>
                        <a:t> </a:t>
                      </a:r>
                      <a:r>
                        <a:rPr lang="en-US" b="0" baseline="0" dirty="0" err="1" smtClean="0">
                          <a:latin typeface="Times New Roman" pitchFamily="18" charset="0"/>
                          <a:cs typeface="Times New Roman" pitchFamily="18" charset="0"/>
                        </a:rPr>
                        <a:t>saham</a:t>
                      </a:r>
                      <a:endParaRPr lang="en-US" b="0" baseline="0" dirty="0" smtClean="0">
                        <a:latin typeface="Times New Roman" pitchFamily="18" charset="0"/>
                        <a:cs typeface="Times New Roman" pitchFamily="18" charset="0"/>
                      </a:endParaRPr>
                    </a:p>
                  </a:txBody>
                  <a:tcPr/>
                </a:tc>
                <a:tc>
                  <a:txBody>
                    <a:bodyPr/>
                    <a:lstStyle/>
                    <a:p>
                      <a:pPr algn="r"/>
                      <a:endParaRPr lang="en-US" sz="1600" dirty="0" smtClean="0">
                        <a:latin typeface="Times New Roman" pitchFamily="18" charset="0"/>
                        <a:cs typeface="Times New Roman" pitchFamily="18" charset="0"/>
                      </a:endParaRPr>
                    </a:p>
                    <a:p>
                      <a:pPr algn="r"/>
                      <a:endParaRPr lang="en-US" sz="1600" dirty="0" smtClean="0">
                        <a:latin typeface="Times New Roman" pitchFamily="18" charset="0"/>
                        <a:cs typeface="Times New Roman" pitchFamily="18" charset="0"/>
                      </a:endParaRPr>
                    </a:p>
                    <a:p>
                      <a:pPr algn="r"/>
                      <a:r>
                        <a:rPr lang="en-US" sz="1600" dirty="0" smtClean="0">
                          <a:latin typeface="Times New Roman" pitchFamily="18" charset="0"/>
                          <a:cs typeface="Times New Roman" pitchFamily="18" charset="0"/>
                        </a:rPr>
                        <a:t>(3,572,542)</a:t>
                      </a:r>
                      <a:endParaRPr lang="en-US" sz="1600" dirty="0">
                        <a:latin typeface="Times New Roman" pitchFamily="18" charset="0"/>
                        <a:cs typeface="Times New Roman" pitchFamily="18" charset="0"/>
                      </a:endParaRPr>
                    </a:p>
                  </a:txBody>
                  <a:tcPr/>
                </a:tc>
                <a:tc>
                  <a:txBody>
                    <a:bodyPr/>
                    <a:lstStyle/>
                    <a:p>
                      <a:pPr algn="r"/>
                      <a:endParaRPr lang="en-US" sz="1600" dirty="0" smtClean="0">
                        <a:latin typeface="Times New Roman" pitchFamily="18" charset="0"/>
                        <a:cs typeface="Times New Roman" pitchFamily="18" charset="0"/>
                      </a:endParaRPr>
                    </a:p>
                    <a:p>
                      <a:pPr algn="r"/>
                      <a:r>
                        <a:rPr lang="en-US" sz="1600" dirty="0" smtClean="0">
                          <a:latin typeface="Times New Roman" pitchFamily="18" charset="0"/>
                          <a:cs typeface="Times New Roman" pitchFamily="18" charset="0"/>
                        </a:rPr>
                        <a:t>(69,006)</a:t>
                      </a:r>
                    </a:p>
                    <a:p>
                      <a:pPr algn="r"/>
                      <a:r>
                        <a:rPr lang="en-US" sz="1600" dirty="0" smtClean="0">
                          <a:latin typeface="Times New Roman" pitchFamily="18" charset="0"/>
                          <a:cs typeface="Times New Roman" pitchFamily="18" charset="0"/>
                        </a:rPr>
                        <a:t>(9,176,661)</a:t>
                      </a:r>
                    </a:p>
                  </a:txBody>
                  <a:tcPr/>
                </a:tc>
              </a:tr>
              <a:tr h="381000">
                <a:tc vMerge="1">
                  <a:txBody>
                    <a:bodyPr/>
                    <a:lstStyle/>
                    <a:p>
                      <a:endParaRPr lang="en-US" b="0" dirty="0">
                        <a:latin typeface="Times New Roman" pitchFamily="18" charset="0"/>
                        <a:cs typeface="Times New Roman" pitchFamily="18" charset="0"/>
                      </a:endParaRPr>
                    </a:p>
                  </a:txBody>
                  <a:tcPr/>
                </a:tc>
                <a:tc>
                  <a:txBody>
                    <a:bodyPr/>
                    <a:lstStyle/>
                    <a:p>
                      <a:pPr algn="r"/>
                      <a:r>
                        <a:rPr lang="en-US" sz="1600" dirty="0" smtClean="0">
                          <a:latin typeface="Times New Roman" pitchFamily="18" charset="0"/>
                          <a:cs typeface="Times New Roman" pitchFamily="18" charset="0"/>
                        </a:rPr>
                        <a:t>(3,572,542)</a:t>
                      </a:r>
                      <a:endParaRPr lang="en-US" sz="1600" dirty="0">
                        <a:latin typeface="Times New Roman" pitchFamily="18" charset="0"/>
                        <a:cs typeface="Times New Roman" pitchFamily="18" charset="0"/>
                      </a:endParaRPr>
                    </a:p>
                  </a:txBody>
                  <a:tcPr/>
                </a:tc>
                <a:tc>
                  <a:txBody>
                    <a:bodyPr/>
                    <a:lstStyle/>
                    <a:p>
                      <a:pPr algn="r"/>
                      <a:r>
                        <a:rPr lang="en-US" sz="1600" dirty="0" smtClean="0">
                          <a:latin typeface="Times New Roman" pitchFamily="18" charset="0"/>
                          <a:cs typeface="Times New Roman" pitchFamily="18" charset="0"/>
                        </a:rPr>
                        <a:t>(9,254,667)</a:t>
                      </a:r>
                    </a:p>
                  </a:txBody>
                  <a:tcPr/>
                </a:tc>
              </a:tr>
              <a:tr h="2484120">
                <a:tc vMerge="1">
                  <a:txBody>
                    <a:bodyPr/>
                    <a:lstStyle/>
                    <a:p>
                      <a:endParaRPr lang="en-US" b="1" dirty="0">
                        <a:latin typeface="Times New Roman" pitchFamily="18" charset="0"/>
                        <a:cs typeface="Times New Roman" pitchFamily="18" charset="0"/>
                      </a:endParaRPr>
                    </a:p>
                  </a:txBody>
                  <a:tcPr/>
                </a:tc>
                <a:tc>
                  <a:txBody>
                    <a:bodyPr/>
                    <a:lstStyle/>
                    <a:p>
                      <a:pPr algn="r"/>
                      <a:endParaRPr lang="en-US" sz="1600" dirty="0" smtClean="0">
                        <a:latin typeface="Times New Roman" pitchFamily="18" charset="0"/>
                        <a:cs typeface="Times New Roman" pitchFamily="18" charset="0"/>
                      </a:endParaRPr>
                    </a:p>
                    <a:p>
                      <a:pPr algn="r"/>
                      <a:endParaRPr lang="en-US" sz="1600" dirty="0" smtClean="0">
                        <a:latin typeface="Times New Roman" pitchFamily="18" charset="0"/>
                        <a:cs typeface="Times New Roman" pitchFamily="18" charset="0"/>
                      </a:endParaRPr>
                    </a:p>
                    <a:p>
                      <a:pPr algn="r"/>
                      <a:r>
                        <a:rPr lang="en-US" sz="1600" dirty="0" smtClean="0">
                          <a:latin typeface="Times New Roman" pitchFamily="18" charset="0"/>
                          <a:cs typeface="Times New Roman" pitchFamily="18" charset="0"/>
                        </a:rPr>
                        <a:t>906,000</a:t>
                      </a:r>
                    </a:p>
                    <a:p>
                      <a:pPr algn="r"/>
                      <a:r>
                        <a:rPr lang="en-US" sz="1600" dirty="0" smtClean="0">
                          <a:latin typeface="Times New Roman" pitchFamily="18" charset="0"/>
                          <a:cs typeface="Times New Roman" pitchFamily="18" charset="0"/>
                        </a:rPr>
                        <a:t>181,200</a:t>
                      </a:r>
                    </a:p>
                    <a:p>
                      <a:pPr algn="r"/>
                      <a:r>
                        <a:rPr lang="en-US" sz="1600" dirty="0" smtClean="0">
                          <a:latin typeface="Times New Roman" pitchFamily="18" charset="0"/>
                          <a:cs typeface="Times New Roman" pitchFamily="18" charset="0"/>
                        </a:rPr>
                        <a:t>4,523,105</a:t>
                      </a:r>
                    </a:p>
                    <a:p>
                      <a:pPr algn="r"/>
                      <a:r>
                        <a:rPr lang="en-US" sz="1600" dirty="0" smtClean="0">
                          <a:latin typeface="Times New Roman" pitchFamily="18" charset="0"/>
                          <a:cs typeface="Times New Roman" pitchFamily="18" charset="0"/>
                        </a:rPr>
                        <a:t>(5,813,850)</a:t>
                      </a:r>
                    </a:p>
                    <a:p>
                      <a:pPr algn="r"/>
                      <a:r>
                        <a:rPr lang="en-US" sz="1600" dirty="0" smtClean="0">
                          <a:latin typeface="Times New Roman" pitchFamily="18" charset="0"/>
                          <a:cs typeface="Times New Roman" pitchFamily="18" charset="0"/>
                        </a:rPr>
                        <a:t>(1,239,130)</a:t>
                      </a:r>
                      <a:endParaRPr lang="en-US" sz="1600" dirty="0">
                        <a:latin typeface="Times New Roman" pitchFamily="18" charset="0"/>
                        <a:cs typeface="Times New Roman" pitchFamily="18" charset="0"/>
                      </a:endParaRPr>
                    </a:p>
                  </a:txBody>
                  <a:tcPr/>
                </a:tc>
                <a:tc>
                  <a:txBody>
                    <a:bodyPr/>
                    <a:lstStyle/>
                    <a:p>
                      <a:pPr algn="r"/>
                      <a:endParaRPr lang="en-US" sz="1600" dirty="0" smtClean="0">
                        <a:latin typeface="Times New Roman" pitchFamily="18" charset="0"/>
                        <a:cs typeface="Times New Roman" pitchFamily="18" charset="0"/>
                      </a:endParaRPr>
                    </a:p>
                    <a:p>
                      <a:pPr algn="r"/>
                      <a:endParaRPr lang="en-US" sz="1600" dirty="0" smtClean="0">
                        <a:latin typeface="Times New Roman" pitchFamily="18" charset="0"/>
                        <a:cs typeface="Times New Roman" pitchFamily="18" charset="0"/>
                      </a:endParaRPr>
                    </a:p>
                    <a:p>
                      <a:pPr algn="r"/>
                      <a:r>
                        <a:rPr lang="en-US" sz="1600" dirty="0" smtClean="0">
                          <a:latin typeface="Times New Roman" pitchFamily="18" charset="0"/>
                          <a:cs typeface="Times New Roman" pitchFamily="18" charset="0"/>
                        </a:rPr>
                        <a:t>2,623,950</a:t>
                      </a:r>
                    </a:p>
                    <a:p>
                      <a:pPr algn="r"/>
                      <a:r>
                        <a:rPr lang="en-US" sz="1600" dirty="0" smtClean="0">
                          <a:latin typeface="Times New Roman" pitchFamily="18" charset="0"/>
                          <a:cs typeface="Times New Roman" pitchFamily="18" charset="0"/>
                        </a:rPr>
                        <a:t>2,042,600</a:t>
                      </a:r>
                    </a:p>
                    <a:p>
                      <a:pPr algn="r"/>
                      <a:r>
                        <a:rPr lang="en-US" sz="1600" dirty="0" smtClean="0">
                          <a:latin typeface="Times New Roman" pitchFamily="18" charset="0"/>
                          <a:cs typeface="Times New Roman" pitchFamily="18" charset="0"/>
                        </a:rPr>
                        <a:t>7,456,210</a:t>
                      </a:r>
                    </a:p>
                    <a:p>
                      <a:pPr algn="r"/>
                      <a:r>
                        <a:rPr lang="en-US" sz="1600" dirty="0" smtClean="0">
                          <a:latin typeface="Times New Roman" pitchFamily="18" charset="0"/>
                          <a:cs typeface="Times New Roman" pitchFamily="18" charset="0"/>
                        </a:rPr>
                        <a:t>(2,156,925)</a:t>
                      </a:r>
                    </a:p>
                    <a:p>
                      <a:pPr algn="r"/>
                      <a:r>
                        <a:rPr lang="en-US" sz="1600" dirty="0" smtClean="0">
                          <a:latin typeface="Times New Roman" pitchFamily="18" charset="0"/>
                          <a:cs typeface="Times New Roman" pitchFamily="18" charset="0"/>
                        </a:rPr>
                        <a:t>(1,019,260)</a:t>
                      </a:r>
                    </a:p>
                  </a:txBody>
                  <a:tcPr/>
                </a:tc>
              </a:tr>
              <a:tr h="533400">
                <a:tc>
                  <a:txBody>
                    <a:bodyPr/>
                    <a:lstStyle/>
                    <a:p>
                      <a:r>
                        <a:rPr lang="en-US" b="1" baseline="0" dirty="0" err="1" smtClean="0">
                          <a:latin typeface="Times New Roman" pitchFamily="18" charset="0"/>
                          <a:cs typeface="Times New Roman" pitchFamily="18" charset="0"/>
                        </a:rPr>
                        <a:t>Arus</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Kas</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Diperoleh</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dari</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Aktivitas</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Pendanaan</a:t>
                      </a:r>
                      <a:endParaRPr lang="en-US" b="1" baseline="0" dirty="0" smtClean="0">
                        <a:latin typeface="Times New Roman" pitchFamily="18" charset="0"/>
                        <a:cs typeface="Times New Roman" pitchFamily="18" charset="0"/>
                      </a:endParaRPr>
                    </a:p>
                    <a:p>
                      <a:endParaRPr lang="en-US" b="1" baseline="0" dirty="0" smtClean="0">
                        <a:latin typeface="Times New Roman" pitchFamily="18" charset="0"/>
                        <a:cs typeface="Times New Roman" pitchFamily="18" charset="0"/>
                      </a:endParaRPr>
                    </a:p>
                    <a:p>
                      <a:endParaRPr lang="en-US" b="1" baseline="0" dirty="0" smtClean="0">
                        <a:latin typeface="Times New Roman" pitchFamily="18" charset="0"/>
                        <a:cs typeface="Times New Roman" pitchFamily="18" charset="0"/>
                      </a:endParaRPr>
                    </a:p>
                    <a:p>
                      <a:endParaRPr lang="en-US" sz="1800" b="1" baseline="0" dirty="0" smtClean="0">
                        <a:latin typeface="Times New Roman" pitchFamily="18" charset="0"/>
                        <a:cs typeface="Times New Roman" pitchFamily="18" charset="0"/>
                      </a:endParaRPr>
                    </a:p>
                  </a:txBody>
                  <a:tcPr/>
                </a:tc>
                <a:tc>
                  <a:txBody>
                    <a:bodyPr/>
                    <a:lstStyle/>
                    <a:p>
                      <a:pPr algn="r"/>
                      <a:r>
                        <a:rPr lang="en-US" sz="1600" b="1" dirty="0" smtClean="0">
                          <a:latin typeface="Times New Roman" pitchFamily="18" charset="0"/>
                          <a:cs typeface="Times New Roman" pitchFamily="18" charset="0"/>
                        </a:rPr>
                        <a:t>(1,442,675)</a:t>
                      </a:r>
                      <a:endParaRPr lang="en-US" sz="1600" b="1" dirty="0">
                        <a:latin typeface="Times New Roman" pitchFamily="18" charset="0"/>
                        <a:cs typeface="Times New Roman" pitchFamily="18" charset="0"/>
                      </a:endParaRPr>
                    </a:p>
                  </a:txBody>
                  <a:tcPr/>
                </a:tc>
                <a:tc>
                  <a:txBody>
                    <a:bodyPr/>
                    <a:lstStyle/>
                    <a:p>
                      <a:pPr algn="r"/>
                      <a:r>
                        <a:rPr lang="en-US" sz="1600" b="1" dirty="0" smtClean="0">
                          <a:latin typeface="Times New Roman" pitchFamily="18" charset="0"/>
                          <a:cs typeface="Times New Roman" pitchFamily="18" charset="0"/>
                        </a:rPr>
                        <a:t>8,948,575</a:t>
                      </a:r>
                    </a:p>
                  </a:txBody>
                  <a:tcPr/>
                </a:tc>
              </a:tr>
            </a:tbl>
          </a:graphicData>
        </a:graphic>
      </p:graphicFrame>
      <p:sp>
        <p:nvSpPr>
          <p:cNvPr id="4" name="Slide Number Placeholder 3"/>
          <p:cNvSpPr>
            <a:spLocks noGrp="1"/>
          </p:cNvSpPr>
          <p:nvPr>
            <p:ph type="sldNum" sz="quarter" idx="12"/>
          </p:nvPr>
        </p:nvSpPr>
        <p:spPr/>
        <p:txBody>
          <a:bodyPr/>
          <a:lstStyle/>
          <a:p>
            <a:fld id="{3F20941A-713C-429C-BAFF-469BDD0C5BC4}"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121921"/>
          <a:ext cx="8534400" cy="2113278"/>
        </p:xfrm>
        <a:graphic>
          <a:graphicData uri="http://schemas.openxmlformats.org/drawingml/2006/table">
            <a:tbl>
              <a:tblPr firstRow="1" bandRow="1">
                <a:tableStyleId>{5940675A-B579-460E-94D1-54222C63F5DA}</a:tableStyleId>
              </a:tblPr>
              <a:tblGrid>
                <a:gridCol w="5181600"/>
                <a:gridCol w="1905000"/>
                <a:gridCol w="1447800"/>
              </a:tblGrid>
              <a:tr h="370840">
                <a:tc rowSpan="5">
                  <a:txBody>
                    <a:bodyPr/>
                    <a:lstStyle/>
                    <a:p>
                      <a:r>
                        <a:rPr lang="en-US" sz="1800" b="1" baseline="0" dirty="0" smtClean="0">
                          <a:latin typeface="Times New Roman" pitchFamily="18" charset="0"/>
                          <a:cs typeface="Times New Roman" pitchFamily="18" charset="0"/>
                        </a:rPr>
                        <a:t>PENURUNAN BERSIH KAS DAN SETARA KAS</a:t>
                      </a:r>
                    </a:p>
                    <a:p>
                      <a:endParaRPr lang="en-US" sz="1800" b="1" baseline="0" dirty="0" smtClean="0">
                        <a:latin typeface="Times New Roman" pitchFamily="18" charset="0"/>
                        <a:cs typeface="Times New Roman" pitchFamily="18" charset="0"/>
                      </a:endParaRPr>
                    </a:p>
                    <a:p>
                      <a:endParaRPr lang="en-US" sz="1800" b="1" baseline="0" dirty="0" smtClean="0">
                        <a:latin typeface="Times New Roman" pitchFamily="18" charset="0"/>
                        <a:cs typeface="Times New Roman" pitchFamily="18" charset="0"/>
                      </a:endParaRPr>
                    </a:p>
                    <a:p>
                      <a:r>
                        <a:rPr lang="en-US" sz="1800" b="1" baseline="0" dirty="0" smtClean="0">
                          <a:latin typeface="Times New Roman" pitchFamily="18" charset="0"/>
                          <a:cs typeface="Times New Roman" pitchFamily="18" charset="0"/>
                        </a:rPr>
                        <a:t>KAS DAN SETARA KAS PADA AWAL TAHUN</a:t>
                      </a:r>
                    </a:p>
                    <a:p>
                      <a:endParaRPr lang="en-US" sz="1800" b="1" baseline="0" dirty="0" smtClean="0">
                        <a:latin typeface="Times New Roman" pitchFamily="18" charset="0"/>
                        <a:cs typeface="Times New Roman" pitchFamily="18" charset="0"/>
                      </a:endParaRPr>
                    </a:p>
                    <a:p>
                      <a:endParaRPr lang="en-US" sz="1800" b="1" baseline="0" dirty="0" smtClean="0">
                        <a:latin typeface="Times New Roman" pitchFamily="18" charset="0"/>
                        <a:cs typeface="Times New Roman" pitchFamily="18" charset="0"/>
                      </a:endParaRPr>
                    </a:p>
                    <a:p>
                      <a:r>
                        <a:rPr lang="en-US" sz="1800" b="1" baseline="0" dirty="0" smtClean="0">
                          <a:latin typeface="Times New Roman" pitchFamily="18" charset="0"/>
                          <a:cs typeface="Times New Roman" pitchFamily="18" charset="0"/>
                        </a:rPr>
                        <a:t>KAS DAN SETARA KAS PADA AKHIT TAHUN</a:t>
                      </a:r>
                      <a:endParaRPr lang="en-US" dirty="0"/>
                    </a:p>
                  </a:txBody>
                  <a:tcPr/>
                </a:tc>
                <a:tc>
                  <a:txBody>
                    <a:bodyPr/>
                    <a:lstStyle/>
                    <a:p>
                      <a:pPr algn="r"/>
                      <a:r>
                        <a:rPr lang="en-US" sz="1600" b="1" dirty="0" smtClean="0">
                          <a:latin typeface="Times New Roman" pitchFamily="18" charset="0"/>
                          <a:cs typeface="Times New Roman" pitchFamily="18" charset="0"/>
                        </a:rPr>
                        <a:t>1,981,480</a:t>
                      </a:r>
                      <a:endParaRPr lang="en-US" sz="1600" b="1" dirty="0">
                        <a:latin typeface="Times New Roman" pitchFamily="18" charset="0"/>
                        <a:cs typeface="Times New Roman" pitchFamily="18" charset="0"/>
                      </a:endParaRPr>
                    </a:p>
                  </a:txBody>
                  <a:tcPr/>
                </a:tc>
                <a:tc>
                  <a:txBody>
                    <a:bodyPr/>
                    <a:lstStyle/>
                    <a:p>
                      <a:pPr algn="r"/>
                      <a:r>
                        <a:rPr lang="en-US" sz="1600" b="1" dirty="0" smtClean="0">
                          <a:latin typeface="Times New Roman" pitchFamily="18" charset="0"/>
                          <a:cs typeface="Times New Roman" pitchFamily="18" charset="0"/>
                        </a:rPr>
                        <a:t>(17,516,481)</a:t>
                      </a:r>
                    </a:p>
                  </a:txBody>
                  <a:tcPr/>
                </a:tc>
              </a:tr>
              <a:tr h="421639">
                <a:tc vMerge="1">
                  <a:txBody>
                    <a:bodyPr/>
                    <a:lstStyle/>
                    <a:p>
                      <a:endParaRPr lang="en-US" dirty="0"/>
                    </a:p>
                  </a:txBody>
                  <a:tcPr/>
                </a:tc>
                <a:tc>
                  <a:txBody>
                    <a:bodyPr/>
                    <a:lstStyle/>
                    <a:p>
                      <a:endParaRPr lang="en-US" dirty="0"/>
                    </a:p>
                  </a:txBody>
                  <a:tcPr/>
                </a:tc>
                <a:tc>
                  <a:txBody>
                    <a:bodyPr/>
                    <a:lstStyle/>
                    <a:p>
                      <a:endParaRPr lang="en-US" dirty="0"/>
                    </a:p>
                  </a:txBody>
                  <a:tcPr/>
                </a:tc>
              </a:tr>
              <a:tr h="381000">
                <a:tc vMerge="1">
                  <a:txBody>
                    <a:bodyPr/>
                    <a:lstStyle/>
                    <a:p>
                      <a:endParaRPr lang="en-US" dirty="0"/>
                    </a:p>
                  </a:txBody>
                  <a:tcPr/>
                </a:tc>
                <a:tc>
                  <a:txBody>
                    <a:bodyPr/>
                    <a:lstStyle/>
                    <a:p>
                      <a:pPr algn="r"/>
                      <a:r>
                        <a:rPr lang="en-US" sz="1600" b="1" dirty="0" smtClean="0">
                          <a:latin typeface="Times New Roman" pitchFamily="18" charset="0"/>
                          <a:cs typeface="Times New Roman" pitchFamily="18" charset="0"/>
                        </a:rPr>
                        <a:t>6,000,456</a:t>
                      </a:r>
                      <a:endParaRPr lang="en-US" sz="1600" b="1" dirty="0">
                        <a:latin typeface="Times New Roman" pitchFamily="18" charset="0"/>
                        <a:cs typeface="Times New Roman" pitchFamily="18" charset="0"/>
                      </a:endParaRPr>
                    </a:p>
                  </a:txBody>
                  <a:tcPr/>
                </a:tc>
                <a:tc>
                  <a:txBody>
                    <a:bodyPr/>
                    <a:lstStyle/>
                    <a:p>
                      <a:pPr algn="r"/>
                      <a:r>
                        <a:rPr lang="en-US" sz="1600" b="1" dirty="0" smtClean="0">
                          <a:latin typeface="Times New Roman" pitchFamily="18" charset="0"/>
                          <a:cs typeface="Times New Roman" pitchFamily="18" charset="0"/>
                        </a:rPr>
                        <a:t>23,516,937</a:t>
                      </a:r>
                    </a:p>
                  </a:txBody>
                  <a:tcPr/>
                </a:tc>
              </a:tr>
              <a:tr h="518159">
                <a:tc vMerge="1">
                  <a:txBody>
                    <a:bodyPr/>
                    <a:lstStyle/>
                    <a:p>
                      <a:endParaRPr lang="en-US" dirty="0"/>
                    </a:p>
                  </a:txBody>
                  <a:tcPr/>
                </a:tc>
                <a:tc>
                  <a:txBody>
                    <a:bodyPr/>
                    <a:lstStyle/>
                    <a:p>
                      <a:endParaRPr lang="en-US" dirty="0"/>
                    </a:p>
                  </a:txBody>
                  <a:tcPr/>
                </a:tc>
                <a:tc>
                  <a:txBody>
                    <a:bodyPr/>
                    <a:lstStyle/>
                    <a:p>
                      <a:endParaRPr lang="en-US" dirty="0"/>
                    </a:p>
                  </a:txBody>
                  <a:tcPr/>
                </a:tc>
              </a:tr>
              <a:tr h="421640">
                <a:tc vMerge="1">
                  <a:txBody>
                    <a:bodyPr/>
                    <a:lstStyle/>
                    <a:p>
                      <a:endParaRPr lang="en-US" dirty="0"/>
                    </a:p>
                  </a:txBody>
                  <a:tcPr/>
                </a:tc>
                <a:tc>
                  <a:txBody>
                    <a:bodyPr/>
                    <a:lstStyle/>
                    <a:p>
                      <a:pPr algn="r"/>
                      <a:r>
                        <a:rPr lang="en-US" sz="1600" b="1" dirty="0" smtClean="0">
                          <a:latin typeface="Times New Roman" pitchFamily="18" charset="0"/>
                          <a:cs typeface="Times New Roman" pitchFamily="18" charset="0"/>
                        </a:rPr>
                        <a:t>7,981,946</a:t>
                      </a:r>
                      <a:endParaRPr lang="en-US" sz="1600" b="1" dirty="0">
                        <a:latin typeface="Times New Roman" pitchFamily="18" charset="0"/>
                        <a:cs typeface="Times New Roman" pitchFamily="18" charset="0"/>
                      </a:endParaRPr>
                    </a:p>
                  </a:txBody>
                  <a:tcPr/>
                </a:tc>
                <a:tc>
                  <a:txBody>
                    <a:bodyPr/>
                    <a:lstStyle/>
                    <a:p>
                      <a:pPr algn="r"/>
                      <a:r>
                        <a:rPr lang="en-US" sz="1600" b="1" dirty="0" smtClean="0">
                          <a:latin typeface="Times New Roman" pitchFamily="18" charset="0"/>
                          <a:cs typeface="Times New Roman" pitchFamily="18" charset="0"/>
                        </a:rPr>
                        <a:t>6,000,456</a:t>
                      </a:r>
                    </a:p>
                  </a:txBody>
                  <a:tcPr/>
                </a:tc>
              </a:tr>
            </a:tbl>
          </a:graphicData>
        </a:graphic>
      </p:graphicFrame>
      <p:sp>
        <p:nvSpPr>
          <p:cNvPr id="4" name="Slide Number Placeholder 3"/>
          <p:cNvSpPr>
            <a:spLocks noGrp="1"/>
          </p:cNvSpPr>
          <p:nvPr>
            <p:ph type="sldNum" sz="quarter" idx="12"/>
          </p:nvPr>
        </p:nvSpPr>
        <p:spPr/>
        <p:txBody>
          <a:bodyPr/>
          <a:lstStyle/>
          <a:p>
            <a:fld id="{3F20941A-713C-429C-BAFF-469BDD0C5BC4}" type="slidenum">
              <a:rPr lang="en-US" smtClean="0"/>
              <a:pPr/>
              <a:t>33</a:t>
            </a:fld>
            <a:endParaRPr lang="en-US"/>
          </a:p>
        </p:txBody>
      </p:sp>
      <p:sp>
        <p:nvSpPr>
          <p:cNvPr id="6" name="TextBox 5"/>
          <p:cNvSpPr txBox="1"/>
          <p:nvPr/>
        </p:nvSpPr>
        <p:spPr>
          <a:xfrm>
            <a:off x="457200" y="2743200"/>
            <a:ext cx="8077200" cy="3447098"/>
          </a:xfrm>
          <a:prstGeom prst="rect">
            <a:avLst/>
          </a:prstGeom>
          <a:noFill/>
        </p:spPr>
        <p:txBody>
          <a:bodyPr wrap="square" rtlCol="0">
            <a:spAutoFit/>
          </a:bodyPr>
          <a:lstStyle/>
          <a:p>
            <a:pPr algn="just"/>
            <a:r>
              <a:rPr lang="en-US" dirty="0" err="1" smtClean="0">
                <a:latin typeface="Times New Roman" pitchFamily="18" charset="0"/>
                <a:cs typeface="Times New Roman" pitchFamily="18" charset="0"/>
              </a:rPr>
              <a:t>Catatan</a:t>
            </a:r>
            <a:r>
              <a:rPr lang="en-US" dirty="0" smtClean="0">
                <a:latin typeface="Times New Roman" pitchFamily="18" charset="0"/>
                <a:cs typeface="Times New Roman" pitchFamily="18" charset="0"/>
              </a:rPr>
              <a:t>: </a:t>
            </a:r>
          </a:p>
          <a:p>
            <a:pPr algn="just"/>
            <a:r>
              <a:rPr lang="en-US" dirty="0" err="1" smtClean="0">
                <a:latin typeface="Times New Roman" pitchFamily="18" charset="0"/>
                <a:cs typeface="Times New Roman" pitchFamily="18" charset="0"/>
              </a:rPr>
              <a:t>Informasi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keuangan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atas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untuk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tahun</a:t>
            </a:r>
            <a:r>
              <a:rPr lang="en-US" dirty="0" smtClean="0">
                <a:latin typeface="Times New Roman" pitchFamily="18" charset="0"/>
                <a:cs typeface="Times New Roman" pitchFamily="18" charset="0"/>
              </a:rPr>
              <a:t> yang </a:t>
            </a:r>
            <a:r>
              <a:rPr lang="en-US" dirty="0" err="1" smtClean="0">
                <a:latin typeface="Times New Roman" pitchFamily="18" charset="0"/>
                <a:cs typeface="Times New Roman" pitchFamily="18" charset="0"/>
              </a:rPr>
              <a:t>berakhir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pada</a:t>
            </a:r>
            <a:r>
              <a:rPr lang="en-US" dirty="0" smtClean="0">
                <a:latin typeface="Times New Roman" pitchFamily="18" charset="0"/>
                <a:cs typeface="Times New Roman" pitchFamily="18" charset="0"/>
              </a:rPr>
              <a:t> 31 </a:t>
            </a:r>
            <a:r>
              <a:rPr lang="en-US" dirty="0" err="1" smtClean="0">
                <a:latin typeface="Times New Roman" pitchFamily="18" charset="0"/>
                <a:cs typeface="Times New Roman" pitchFamily="18" charset="0"/>
              </a:rPr>
              <a:t>Desember</a:t>
            </a:r>
            <a:r>
              <a:rPr lang="en-US" dirty="0" smtClean="0">
                <a:latin typeface="Times New Roman" pitchFamily="18" charset="0"/>
                <a:cs typeface="Times New Roman" pitchFamily="18" charset="0"/>
              </a:rPr>
              <a:t> 2013 </a:t>
            </a:r>
            <a:r>
              <a:rPr lang="en-US" dirty="0" err="1" smtClean="0">
                <a:latin typeface="Times New Roman" pitchFamily="18" charset="0"/>
                <a:cs typeface="Times New Roman" pitchFamily="18" charset="0"/>
              </a:rPr>
              <a:t>dan</a:t>
            </a:r>
            <a:r>
              <a:rPr lang="en-US" dirty="0" smtClean="0">
                <a:latin typeface="Times New Roman" pitchFamily="18" charset="0"/>
                <a:cs typeface="Times New Roman" pitchFamily="18" charset="0"/>
              </a:rPr>
              <a:t> 2012 </a:t>
            </a:r>
            <a:r>
              <a:rPr lang="en-US" dirty="0" err="1" smtClean="0">
                <a:latin typeface="Times New Roman" pitchFamily="18" charset="0"/>
                <a:cs typeface="Times New Roman" pitchFamily="18" charset="0"/>
              </a:rPr>
              <a:t>di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ambil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laporan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keuangan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tahun</a:t>
            </a:r>
            <a:r>
              <a:rPr lang="en-US" dirty="0" smtClean="0">
                <a:latin typeface="Times New Roman" pitchFamily="18" charset="0"/>
                <a:cs typeface="Times New Roman" pitchFamily="18" charset="0"/>
              </a:rPr>
              <a:t> 2013 yang </a:t>
            </a:r>
            <a:r>
              <a:rPr lang="en-US" dirty="0" err="1" smtClean="0">
                <a:latin typeface="Times New Roman" pitchFamily="18" charset="0"/>
                <a:cs typeface="Times New Roman" pitchFamily="18" charset="0"/>
              </a:rPr>
              <a:t>diaudit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oleh</a:t>
            </a:r>
            <a:r>
              <a:rPr lang="en-US" dirty="0" smtClean="0">
                <a:latin typeface="Times New Roman" pitchFamily="18" charset="0"/>
                <a:cs typeface="Times New Roman" pitchFamily="18" charset="0"/>
              </a:rPr>
              <a:t> Kantor </a:t>
            </a:r>
            <a:r>
              <a:rPr lang="en-US" dirty="0" err="1" smtClean="0">
                <a:latin typeface="Times New Roman" pitchFamily="18" charset="0"/>
                <a:cs typeface="Times New Roman" pitchFamily="18" charset="0"/>
              </a:rPr>
              <a:t>Akuntan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Publik</a:t>
            </a:r>
            <a:r>
              <a:rPr lang="en-US" dirty="0" smtClean="0">
                <a:latin typeface="Times New Roman" pitchFamily="18" charset="0"/>
                <a:cs typeface="Times New Roman" pitchFamily="18" charset="0"/>
              </a:rPr>
              <a:t>.</a:t>
            </a:r>
          </a:p>
          <a:p>
            <a:pPr algn="just"/>
            <a:endParaRPr lang="en-US" dirty="0" smtClean="0">
              <a:latin typeface="Times New Roman" pitchFamily="18" charset="0"/>
              <a:cs typeface="Times New Roman" pitchFamily="18" charset="0"/>
            </a:endParaRPr>
          </a:p>
          <a:p>
            <a:r>
              <a:rPr lang="en-US" b="1" dirty="0" err="1" smtClean="0">
                <a:latin typeface="Times New Roman" pitchFamily="18" charset="0"/>
                <a:cs typeface="Times New Roman" pitchFamily="18" charset="0"/>
              </a:rPr>
              <a:t>Sumber</a:t>
            </a:r>
            <a:r>
              <a:rPr lang="en-US" b="1" dirty="0" smtClean="0">
                <a:latin typeface="Times New Roman" pitchFamily="18" charset="0"/>
                <a:cs typeface="Times New Roman" pitchFamily="18" charset="0"/>
              </a:rPr>
              <a:t> : </a:t>
            </a:r>
            <a:r>
              <a:rPr lang="en-US" b="1" dirty="0" err="1" smtClean="0">
                <a:latin typeface="Times New Roman" pitchFamily="18" charset="0"/>
                <a:cs typeface="Times New Roman" pitchFamily="18" charset="0"/>
              </a:rPr>
              <a:t>Republika</a:t>
            </a:r>
            <a:r>
              <a:rPr lang="en-US" b="1" dirty="0" smtClean="0">
                <a:latin typeface="Times New Roman" pitchFamily="18" charset="0"/>
                <a:cs typeface="Times New Roman" pitchFamily="18" charset="0"/>
              </a:rPr>
              <a:t>, 2 April 2014, </a:t>
            </a:r>
            <a:r>
              <a:rPr lang="en-US" b="1" dirty="0" err="1" smtClean="0">
                <a:latin typeface="Times New Roman" pitchFamily="18" charset="0"/>
                <a:cs typeface="Times New Roman" pitchFamily="18" charset="0"/>
              </a:rPr>
              <a:t>hal</a:t>
            </a:r>
            <a:r>
              <a:rPr lang="en-US" b="1" dirty="0" smtClean="0">
                <a:latin typeface="Times New Roman" pitchFamily="18" charset="0"/>
                <a:cs typeface="Times New Roman" pitchFamily="18" charset="0"/>
              </a:rPr>
              <a:t> 11</a:t>
            </a:r>
          </a:p>
          <a:p>
            <a:endParaRPr lang="en-US" b="1" dirty="0" smtClean="0">
              <a:latin typeface="Times New Roman" pitchFamily="18" charset="0"/>
              <a:cs typeface="Times New Roman" pitchFamily="18" charset="0"/>
            </a:endParaRPr>
          </a:p>
          <a:p>
            <a:endParaRPr lang="en-US" b="1" dirty="0" smtClean="0">
              <a:latin typeface="Times New Roman" pitchFamily="18" charset="0"/>
              <a:cs typeface="Times New Roman" pitchFamily="18" charset="0"/>
            </a:endParaRPr>
          </a:p>
          <a:p>
            <a:pPr>
              <a:buNone/>
            </a:pPr>
            <a:r>
              <a:rPr lang="en-US" sz="2800" dirty="0" smtClean="0"/>
              <a:t>d. </a:t>
            </a:r>
            <a:r>
              <a:rPr lang="en-US" sz="2800" dirty="0" err="1" smtClean="0"/>
              <a:t>Laporan</a:t>
            </a:r>
            <a:r>
              <a:rPr lang="en-US" sz="2800" dirty="0" smtClean="0"/>
              <a:t> </a:t>
            </a:r>
            <a:r>
              <a:rPr lang="en-US" sz="2800" dirty="0" err="1" smtClean="0"/>
              <a:t>Perubahan</a:t>
            </a:r>
            <a:r>
              <a:rPr lang="en-US" sz="2800" dirty="0" smtClean="0"/>
              <a:t> </a:t>
            </a:r>
            <a:r>
              <a:rPr lang="en-US" sz="2800" dirty="0" err="1" smtClean="0"/>
              <a:t>Ekuitas</a:t>
            </a:r>
            <a:r>
              <a:rPr lang="en-US" sz="2800" dirty="0" smtClean="0"/>
              <a:t>.</a:t>
            </a:r>
          </a:p>
          <a:p>
            <a:pPr>
              <a:buNone/>
            </a:pPr>
            <a:r>
              <a:rPr lang="en-US" sz="2800" dirty="0" smtClean="0"/>
              <a:t>e. </a:t>
            </a:r>
            <a:r>
              <a:rPr lang="en-US" sz="2800" dirty="0" err="1" smtClean="0"/>
              <a:t>Catatan</a:t>
            </a:r>
            <a:r>
              <a:rPr lang="en-US" sz="2800" dirty="0" smtClean="0"/>
              <a:t> </a:t>
            </a:r>
            <a:r>
              <a:rPr lang="en-US" sz="2800" dirty="0" err="1" smtClean="0"/>
              <a:t>atas</a:t>
            </a:r>
            <a:r>
              <a:rPr lang="en-US" sz="2800" dirty="0" smtClean="0"/>
              <a:t> </a:t>
            </a:r>
            <a:r>
              <a:rPr lang="en-US" sz="2800" dirty="0" err="1" smtClean="0"/>
              <a:t>Laporan</a:t>
            </a:r>
            <a:r>
              <a:rPr lang="en-US" sz="2800" dirty="0" smtClean="0"/>
              <a:t> </a:t>
            </a:r>
            <a:r>
              <a:rPr lang="en-US" sz="2800" dirty="0" err="1" smtClean="0"/>
              <a:t>Keuangan</a:t>
            </a:r>
            <a:r>
              <a:rPr lang="en-US" sz="2800" dirty="0" smtClean="0"/>
              <a:t>.</a:t>
            </a:r>
          </a:p>
          <a:p>
            <a:pPr>
              <a:buNone/>
            </a:pPr>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3048000"/>
          </a:xfrm>
        </p:spPr>
        <p:txBody>
          <a:bodyPr>
            <a:normAutofit/>
          </a:bodyPr>
          <a:lstStyle/>
          <a:p>
            <a:r>
              <a:rPr lang="en-US" sz="6000" dirty="0" err="1" smtClean="0"/>
              <a:t>C</a:t>
            </a:r>
            <a:r>
              <a:rPr lang="en-US" dirty="0" err="1" smtClean="0"/>
              <a:t>.Lembaga</a:t>
            </a:r>
            <a:r>
              <a:rPr lang="en-US" dirty="0" smtClean="0"/>
              <a:t> </a:t>
            </a:r>
            <a:r>
              <a:rPr lang="en-US" dirty="0" err="1" smtClean="0"/>
              <a:t>Keuangan</a:t>
            </a:r>
            <a:r>
              <a:rPr lang="en-US" dirty="0" smtClean="0"/>
              <a:t/>
            </a:r>
            <a:br>
              <a:rPr lang="en-US" dirty="0" smtClean="0"/>
            </a:br>
            <a:r>
              <a:rPr lang="en-US" dirty="0" smtClean="0"/>
              <a:t/>
            </a:r>
            <a:br>
              <a:rPr lang="en-US" dirty="0" smtClean="0"/>
            </a:br>
            <a:r>
              <a:rPr lang="en-US" sz="2200" dirty="0" err="1" smtClean="0">
                <a:latin typeface="Times New Roman" pitchFamily="18" charset="0"/>
                <a:cs typeface="Times New Roman" pitchFamily="18" charset="0"/>
              </a:rPr>
              <a:t>Lembaga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keuangan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adalah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setiap</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perusahaan</a:t>
            </a:r>
            <a:r>
              <a:rPr lang="en-US" sz="2200" dirty="0" smtClean="0">
                <a:latin typeface="Times New Roman" pitchFamily="18" charset="0"/>
                <a:cs typeface="Times New Roman" pitchFamily="18" charset="0"/>
              </a:rPr>
              <a:t> yang </a:t>
            </a:r>
            <a:r>
              <a:rPr lang="en-US" sz="2200" dirty="0" err="1" smtClean="0">
                <a:latin typeface="Times New Roman" pitchFamily="18" charset="0"/>
                <a:cs typeface="Times New Roman" pitchFamily="18" charset="0"/>
              </a:rPr>
              <a:t>bergerak</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bidang</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keuangan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mana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kegiatannya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apakah</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hanya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menghimpun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dana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atau</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hanya</a:t>
            </a:r>
            <a:r>
              <a:rPr lang="en-US" sz="2200" dirty="0" smtClean="0">
                <a:latin typeface="Times New Roman" pitchFamily="18" charset="0"/>
                <a:cs typeface="Times New Roman" pitchFamily="18" charset="0"/>
              </a:rPr>
              <a:t> </a:t>
            </a:r>
            <a:r>
              <a:rPr lang="en-US" sz="2200" dirty="0" err="1" smtClean="0">
                <a:effectLst>
                  <a:outerShdw blurRad="38100" dist="38100" dir="2700000" algn="tl">
                    <a:srgbClr val="000000">
                      <a:alpha val="43137"/>
                    </a:srgbClr>
                  </a:outerShdw>
                </a:effectLst>
                <a:latin typeface="Times New Roman" pitchFamily="18" charset="0"/>
                <a:cs typeface="Times New Roman" pitchFamily="18" charset="0"/>
              </a:rPr>
              <a:t>menyalurkan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dana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atau</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kedua-duanya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menghimpun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dan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menyalurkan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dana</a:t>
            </a:r>
            <a:r>
              <a:rPr lang="en-US" sz="22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sz="2200" dirty="0" err="1" smtClean="0">
                <a:latin typeface="Times New Roman" pitchFamily="18" charset="0"/>
                <a:cs typeface="Times New Roman" pitchFamily="18" charset="0"/>
              </a:rPr>
              <a:t>Lembaga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keuangan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dibagi</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dua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yaitu</a:t>
            </a:r>
            <a:r>
              <a:rPr lang="en-US" sz="2200" dirty="0" smtClean="0">
                <a:latin typeface="Times New Roman" pitchFamily="18" charset="0"/>
                <a:cs typeface="Times New Roman" pitchFamily="18" charset="0"/>
              </a:rPr>
              <a:t> bank </a:t>
            </a:r>
            <a:r>
              <a:rPr lang="en-US" sz="2200" dirty="0" err="1" smtClean="0">
                <a:latin typeface="Times New Roman" pitchFamily="18" charset="0"/>
                <a:cs typeface="Times New Roman" pitchFamily="18" charset="0"/>
              </a:rPr>
              <a:t>dan</a:t>
            </a:r>
            <a:r>
              <a:rPr lang="en-US" sz="2200" dirty="0" smtClean="0">
                <a:latin typeface="Times New Roman" pitchFamily="18" charset="0"/>
                <a:cs typeface="Times New Roman" pitchFamily="18" charset="0"/>
              </a:rPr>
              <a:t> non bank.</a:t>
            </a:r>
            <a:endParaRPr lang="en-US" sz="2200" dirty="0">
              <a:latin typeface="Times New Roman" pitchFamily="18" charset="0"/>
              <a:cs typeface="Times New Roman" pitchFamily="18" charset="0"/>
            </a:endParaRPr>
          </a:p>
        </p:txBody>
      </p:sp>
      <p:sp>
        <p:nvSpPr>
          <p:cNvPr id="3" name="Content Placeholder 2"/>
          <p:cNvSpPr>
            <a:spLocks noGrp="1"/>
          </p:cNvSpPr>
          <p:nvPr>
            <p:ph idx="1"/>
          </p:nvPr>
        </p:nvSpPr>
        <p:spPr>
          <a:xfrm>
            <a:off x="0" y="3276600"/>
            <a:ext cx="9144000" cy="4495800"/>
          </a:xfrm>
        </p:spPr>
        <p:txBody>
          <a:bodyPr>
            <a:normAutofit/>
          </a:bodyPr>
          <a:lstStyle/>
          <a:p>
            <a:pPr marL="596646" indent="-514350">
              <a:buFont typeface="+mj-lt"/>
              <a:buAutoNum type="arabicPeriod"/>
            </a:pPr>
            <a:r>
              <a:rPr lang="en-US" sz="2000" i="1" dirty="0" smtClean="0"/>
              <a:t>Bank </a:t>
            </a:r>
          </a:p>
          <a:p>
            <a:pPr marL="596646" indent="-514350" algn="just">
              <a:buNone/>
            </a:pPr>
            <a:r>
              <a:rPr lang="en-US" sz="2000" dirty="0" smtClean="0"/>
              <a:t>	Bank </a:t>
            </a:r>
            <a:r>
              <a:rPr lang="en-US" sz="2000" dirty="0" err="1" smtClean="0"/>
              <a:t>menurut</a:t>
            </a:r>
            <a:r>
              <a:rPr lang="en-US" sz="2000" dirty="0" smtClean="0"/>
              <a:t> </a:t>
            </a:r>
            <a:r>
              <a:rPr lang="en-US" sz="2000" dirty="0" err="1" smtClean="0"/>
              <a:t>Undang-Undang</a:t>
            </a:r>
            <a:r>
              <a:rPr lang="en-US" sz="2000" dirty="0" smtClean="0"/>
              <a:t> </a:t>
            </a:r>
            <a:r>
              <a:rPr lang="en-US" sz="2000" dirty="0" err="1" smtClean="0"/>
              <a:t>Nomor</a:t>
            </a:r>
            <a:r>
              <a:rPr lang="en-US" sz="2000" dirty="0" smtClean="0"/>
              <a:t> 10 </a:t>
            </a:r>
            <a:r>
              <a:rPr lang="en-US" sz="2000" dirty="0" err="1" smtClean="0"/>
              <a:t>Tahun</a:t>
            </a:r>
            <a:r>
              <a:rPr lang="en-US" sz="2000" dirty="0" smtClean="0"/>
              <a:t> 1998 </a:t>
            </a:r>
            <a:r>
              <a:rPr lang="en-US" sz="2000" dirty="0" err="1" smtClean="0"/>
              <a:t>adalah</a:t>
            </a:r>
            <a:r>
              <a:rPr lang="en-US" sz="2000" dirty="0" smtClean="0"/>
              <a:t> :</a:t>
            </a:r>
          </a:p>
          <a:p>
            <a:pPr marL="596646" indent="-514350" algn="just">
              <a:buNone/>
            </a:pPr>
            <a:r>
              <a:rPr lang="en-US" sz="2000" dirty="0" smtClean="0"/>
              <a:t>	“</a:t>
            </a:r>
            <a:r>
              <a:rPr lang="en-US" sz="2000" dirty="0" err="1" smtClean="0"/>
              <a:t>Badan</a:t>
            </a:r>
            <a:r>
              <a:rPr lang="en-US" sz="2000" dirty="0" smtClean="0"/>
              <a:t> </a:t>
            </a:r>
            <a:r>
              <a:rPr lang="en-US" sz="2000" dirty="0" err="1" smtClean="0"/>
              <a:t>usaha</a:t>
            </a:r>
            <a:r>
              <a:rPr lang="en-US" sz="2000" dirty="0" smtClean="0"/>
              <a:t> yang </a:t>
            </a:r>
            <a:r>
              <a:rPr lang="en-US" sz="2000" dirty="0" err="1" smtClean="0"/>
              <a:t>menhimpun</a:t>
            </a:r>
            <a:r>
              <a:rPr lang="en-US" sz="2000" dirty="0" smtClean="0"/>
              <a:t> </a:t>
            </a:r>
            <a:r>
              <a:rPr lang="en-US" sz="2000" dirty="0" err="1" smtClean="0"/>
              <a:t>dana</a:t>
            </a:r>
            <a:r>
              <a:rPr lang="en-US" sz="2000" dirty="0" smtClean="0"/>
              <a:t> </a:t>
            </a:r>
            <a:r>
              <a:rPr lang="en-US" sz="2000" dirty="0" err="1" smtClean="0"/>
              <a:t>dari</a:t>
            </a:r>
            <a:r>
              <a:rPr lang="en-US" sz="2000" dirty="0" smtClean="0"/>
              <a:t> </a:t>
            </a:r>
            <a:r>
              <a:rPr lang="en-US" sz="2000" dirty="0" err="1" smtClean="0"/>
              <a:t>masyarakat</a:t>
            </a:r>
            <a:r>
              <a:rPr lang="en-US" sz="2000" dirty="0" smtClean="0"/>
              <a:t> </a:t>
            </a:r>
            <a:r>
              <a:rPr lang="en-US" sz="2000" dirty="0" err="1" smtClean="0"/>
              <a:t>dalam</a:t>
            </a:r>
            <a:r>
              <a:rPr lang="en-US" sz="2000" dirty="0" smtClean="0"/>
              <a:t> </a:t>
            </a:r>
            <a:r>
              <a:rPr lang="en-US" sz="2000" dirty="0" err="1" smtClean="0"/>
              <a:t>bentuk</a:t>
            </a:r>
            <a:r>
              <a:rPr lang="en-US" sz="2000" dirty="0" smtClean="0"/>
              <a:t> </a:t>
            </a:r>
            <a:r>
              <a:rPr lang="en-US" sz="2000" dirty="0" err="1" smtClean="0"/>
              <a:t>simpanan</a:t>
            </a:r>
            <a:r>
              <a:rPr lang="en-US" sz="2000" dirty="0" smtClean="0"/>
              <a:t> </a:t>
            </a:r>
            <a:r>
              <a:rPr lang="en-US" sz="2000" dirty="0" err="1" smtClean="0"/>
              <a:t>dan</a:t>
            </a:r>
            <a:r>
              <a:rPr lang="en-US" sz="2000" dirty="0" smtClean="0"/>
              <a:t> </a:t>
            </a:r>
            <a:r>
              <a:rPr lang="en-US" sz="2000" dirty="0" err="1" smtClean="0"/>
              <a:t>menyalurkannya</a:t>
            </a:r>
            <a:r>
              <a:rPr lang="en-US" sz="2000" dirty="0" smtClean="0"/>
              <a:t> </a:t>
            </a:r>
            <a:r>
              <a:rPr lang="en-US" sz="2000" dirty="0" err="1" smtClean="0"/>
              <a:t>ke</a:t>
            </a:r>
            <a:r>
              <a:rPr lang="en-US" sz="2000" dirty="0" smtClean="0"/>
              <a:t> </a:t>
            </a:r>
            <a:r>
              <a:rPr lang="en-US" sz="2000" dirty="0" err="1" smtClean="0"/>
              <a:t>masyarakat</a:t>
            </a:r>
            <a:r>
              <a:rPr lang="en-US" sz="2000" dirty="0" smtClean="0"/>
              <a:t> </a:t>
            </a:r>
            <a:r>
              <a:rPr lang="en-US" sz="2000" dirty="0" err="1" smtClean="0"/>
              <a:t>dalam</a:t>
            </a:r>
            <a:r>
              <a:rPr lang="en-US" sz="2000" dirty="0" smtClean="0"/>
              <a:t> </a:t>
            </a:r>
            <a:r>
              <a:rPr lang="en-US" sz="2000" dirty="0" err="1" smtClean="0"/>
              <a:t>bentuk</a:t>
            </a:r>
            <a:r>
              <a:rPr lang="en-US" sz="2000" dirty="0" smtClean="0"/>
              <a:t> </a:t>
            </a:r>
            <a:r>
              <a:rPr lang="en-US" sz="2000" dirty="0" err="1" smtClean="0"/>
              <a:t>kredit</a:t>
            </a:r>
            <a:r>
              <a:rPr lang="en-US" sz="2000" dirty="0" smtClean="0"/>
              <a:t> </a:t>
            </a:r>
            <a:r>
              <a:rPr lang="en-US" sz="2000" dirty="0" err="1" smtClean="0"/>
              <a:t>dan</a:t>
            </a:r>
            <a:r>
              <a:rPr lang="en-US" sz="2000" dirty="0" smtClean="0"/>
              <a:t> </a:t>
            </a:r>
            <a:r>
              <a:rPr lang="en-US" sz="2000" dirty="0" err="1" smtClean="0"/>
              <a:t>atau</a:t>
            </a:r>
            <a:r>
              <a:rPr lang="en-US" sz="2000" dirty="0" smtClean="0"/>
              <a:t> </a:t>
            </a:r>
            <a:r>
              <a:rPr lang="en-US" sz="2000" dirty="0" err="1" smtClean="0"/>
              <a:t>bentuk-bentuk</a:t>
            </a:r>
            <a:r>
              <a:rPr lang="en-US" sz="2000" dirty="0" smtClean="0"/>
              <a:t> </a:t>
            </a:r>
            <a:r>
              <a:rPr lang="en-US" sz="2000" dirty="0" err="1" smtClean="0"/>
              <a:t>lainnya</a:t>
            </a:r>
            <a:r>
              <a:rPr lang="en-US" sz="2000" dirty="0" smtClean="0"/>
              <a:t> </a:t>
            </a:r>
            <a:r>
              <a:rPr lang="en-US" sz="2000" dirty="0" err="1" smtClean="0"/>
              <a:t>dalam</a:t>
            </a:r>
            <a:r>
              <a:rPr lang="en-US" sz="2000" dirty="0" smtClean="0"/>
              <a:t> </a:t>
            </a:r>
            <a:r>
              <a:rPr lang="en-US" sz="2000" dirty="0" err="1" smtClean="0"/>
              <a:t>rangka</a:t>
            </a:r>
            <a:r>
              <a:rPr lang="en-US" sz="2000" dirty="0" smtClean="0"/>
              <a:t> </a:t>
            </a:r>
            <a:r>
              <a:rPr lang="en-US" sz="2000" dirty="0" err="1" smtClean="0"/>
              <a:t>meningkatkan</a:t>
            </a:r>
            <a:r>
              <a:rPr lang="en-US" sz="2000" dirty="0" smtClean="0"/>
              <a:t> </a:t>
            </a:r>
            <a:r>
              <a:rPr lang="en-US" sz="2000" dirty="0" err="1" smtClean="0"/>
              <a:t>taraf</a:t>
            </a:r>
            <a:r>
              <a:rPr lang="en-US" sz="2000" dirty="0" smtClean="0"/>
              <a:t> </a:t>
            </a:r>
            <a:r>
              <a:rPr lang="en-US" sz="2000" dirty="0" err="1" smtClean="0"/>
              <a:t>hidup</a:t>
            </a:r>
            <a:r>
              <a:rPr lang="en-US" sz="2000" dirty="0" smtClean="0"/>
              <a:t> </a:t>
            </a:r>
            <a:r>
              <a:rPr lang="en-US" sz="2000" dirty="0" err="1" smtClean="0"/>
              <a:t>rakyat</a:t>
            </a:r>
            <a:r>
              <a:rPr lang="en-US" sz="2000" dirty="0" smtClean="0"/>
              <a:t> </a:t>
            </a:r>
            <a:r>
              <a:rPr lang="en-US" sz="2000" dirty="0" err="1" smtClean="0"/>
              <a:t>banyak</a:t>
            </a:r>
            <a:r>
              <a:rPr lang="en-US" sz="2000" dirty="0" smtClean="0"/>
              <a:t>.”</a:t>
            </a:r>
          </a:p>
          <a:p>
            <a:pPr marL="596646" indent="-514350" algn="just">
              <a:buNone/>
            </a:pPr>
            <a:r>
              <a:rPr lang="en-US" sz="2000" dirty="0" smtClean="0"/>
              <a:t>	Bank </a:t>
            </a:r>
            <a:r>
              <a:rPr lang="en-US" sz="2000" dirty="0" err="1" smtClean="0"/>
              <a:t>juga</a:t>
            </a:r>
            <a:r>
              <a:rPr lang="en-US" sz="2000" dirty="0" smtClean="0"/>
              <a:t> </a:t>
            </a:r>
            <a:r>
              <a:rPr lang="en-US" sz="2000" dirty="0" err="1" smtClean="0"/>
              <a:t>diartikan</a:t>
            </a:r>
            <a:r>
              <a:rPr lang="en-US" sz="2000" dirty="0" smtClean="0"/>
              <a:t> </a:t>
            </a:r>
            <a:r>
              <a:rPr lang="en-US" sz="2000" dirty="0" err="1" smtClean="0"/>
              <a:t>sebagai</a:t>
            </a:r>
            <a:r>
              <a:rPr lang="en-US" sz="2000" dirty="0" smtClean="0"/>
              <a:t> “</a:t>
            </a:r>
            <a:r>
              <a:rPr lang="en-US" sz="2000" dirty="0" err="1" smtClean="0"/>
              <a:t>Lembaga</a:t>
            </a:r>
            <a:r>
              <a:rPr lang="en-US" sz="2000" dirty="0" smtClean="0"/>
              <a:t> </a:t>
            </a:r>
            <a:r>
              <a:rPr lang="en-US" sz="2000" dirty="0" err="1" smtClean="0"/>
              <a:t>Keuangan</a:t>
            </a:r>
            <a:r>
              <a:rPr lang="en-US" sz="2000" dirty="0" smtClean="0"/>
              <a:t> yang </a:t>
            </a:r>
            <a:r>
              <a:rPr lang="en-US" sz="2000" dirty="0" err="1" smtClean="0"/>
              <a:t>kegiatan</a:t>
            </a:r>
            <a:r>
              <a:rPr lang="en-US" sz="2000" dirty="0" smtClean="0"/>
              <a:t> </a:t>
            </a:r>
            <a:r>
              <a:rPr lang="en-US" sz="2000" dirty="0" err="1" smtClean="0"/>
              <a:t>usahanya</a:t>
            </a:r>
            <a:r>
              <a:rPr lang="en-US" sz="2000" dirty="0" smtClean="0"/>
              <a:t> </a:t>
            </a:r>
            <a:r>
              <a:rPr lang="en-US" sz="2000" dirty="0" err="1" smtClean="0"/>
              <a:t>adalah</a:t>
            </a:r>
            <a:r>
              <a:rPr lang="en-US" sz="2000" dirty="0" smtClean="0"/>
              <a:t> </a:t>
            </a:r>
            <a:r>
              <a:rPr lang="en-US" sz="2000" dirty="0" err="1" smtClean="0"/>
              <a:t>menghimpun</a:t>
            </a:r>
            <a:r>
              <a:rPr lang="en-US" sz="2000" dirty="0" smtClean="0"/>
              <a:t> </a:t>
            </a:r>
            <a:r>
              <a:rPr lang="en-US" sz="2000" dirty="0" err="1" smtClean="0"/>
              <a:t>dana</a:t>
            </a:r>
            <a:r>
              <a:rPr lang="en-US" sz="2000" dirty="0" smtClean="0"/>
              <a:t> </a:t>
            </a:r>
            <a:r>
              <a:rPr lang="en-US" sz="2000" dirty="0" err="1" smtClean="0"/>
              <a:t>dari</a:t>
            </a:r>
            <a:r>
              <a:rPr lang="en-US" sz="2000" dirty="0" smtClean="0"/>
              <a:t> </a:t>
            </a:r>
            <a:r>
              <a:rPr lang="en-US" sz="2000" dirty="0" err="1" smtClean="0"/>
              <a:t>masyarakat</a:t>
            </a:r>
            <a:r>
              <a:rPr lang="en-US" sz="2000" dirty="0" smtClean="0"/>
              <a:t> </a:t>
            </a:r>
            <a:r>
              <a:rPr lang="en-US" sz="2000" dirty="0" err="1" smtClean="0"/>
              <a:t>dan</a:t>
            </a:r>
            <a:r>
              <a:rPr lang="en-US" sz="2000" dirty="0" smtClean="0"/>
              <a:t> </a:t>
            </a:r>
            <a:r>
              <a:rPr lang="en-US" sz="2000" dirty="0" err="1" smtClean="0"/>
              <a:t>menyalurkan</a:t>
            </a:r>
            <a:r>
              <a:rPr lang="en-US" sz="2000" dirty="0" smtClean="0"/>
              <a:t> </a:t>
            </a:r>
            <a:r>
              <a:rPr lang="en-US" sz="2000" dirty="0" err="1" smtClean="0"/>
              <a:t>kembali</a:t>
            </a:r>
            <a:r>
              <a:rPr lang="en-US" sz="2000" dirty="0" smtClean="0"/>
              <a:t> </a:t>
            </a:r>
            <a:r>
              <a:rPr lang="en-US" sz="2000" dirty="0" err="1" smtClean="0"/>
              <a:t>dana</a:t>
            </a:r>
            <a:r>
              <a:rPr lang="en-US" sz="2000" dirty="0" smtClean="0"/>
              <a:t> </a:t>
            </a:r>
            <a:r>
              <a:rPr lang="en-US" sz="2000" dirty="0" err="1" smtClean="0"/>
              <a:t>tersebut</a:t>
            </a:r>
            <a:r>
              <a:rPr lang="en-US" sz="2000" dirty="0" smtClean="0"/>
              <a:t> </a:t>
            </a:r>
            <a:r>
              <a:rPr lang="en-US" sz="2000" dirty="0" err="1" smtClean="0"/>
              <a:t>ke</a:t>
            </a:r>
            <a:r>
              <a:rPr lang="en-US" sz="2000" dirty="0" smtClean="0"/>
              <a:t> </a:t>
            </a:r>
            <a:r>
              <a:rPr lang="en-US" sz="2000" dirty="0" err="1" smtClean="0"/>
              <a:t>masyarakat</a:t>
            </a:r>
            <a:r>
              <a:rPr lang="en-US" sz="2000" dirty="0" smtClean="0"/>
              <a:t> </a:t>
            </a:r>
            <a:r>
              <a:rPr lang="en-US" sz="2000" dirty="0" err="1" smtClean="0"/>
              <a:t>serta</a:t>
            </a:r>
            <a:r>
              <a:rPr lang="en-US" sz="2000" dirty="0" smtClean="0"/>
              <a:t> </a:t>
            </a:r>
            <a:r>
              <a:rPr lang="en-US" sz="2000" dirty="0" err="1" smtClean="0"/>
              <a:t>memberikan</a:t>
            </a:r>
            <a:r>
              <a:rPr lang="en-US" sz="2000" dirty="0" smtClean="0"/>
              <a:t> </a:t>
            </a:r>
            <a:r>
              <a:rPr lang="en-US" sz="2000" dirty="0" err="1" smtClean="0"/>
              <a:t>jasa-jasa</a:t>
            </a:r>
            <a:r>
              <a:rPr lang="en-US" sz="2000" dirty="0" smtClean="0"/>
              <a:t> bank </a:t>
            </a:r>
            <a:r>
              <a:rPr lang="en-US" sz="2000" dirty="0" err="1" smtClean="0"/>
              <a:t>lainnya</a:t>
            </a:r>
            <a:r>
              <a:rPr lang="en-US" sz="2000" dirty="0" smtClean="0"/>
              <a:t>.”</a:t>
            </a:r>
          </a:p>
        </p:txBody>
      </p:sp>
      <p:sp>
        <p:nvSpPr>
          <p:cNvPr id="4" name="Slide Number Placeholder 3"/>
          <p:cNvSpPr>
            <a:spLocks noGrp="1"/>
          </p:cNvSpPr>
          <p:nvPr>
            <p:ph type="sldNum" sz="quarter" idx="12"/>
          </p:nvPr>
        </p:nvSpPr>
        <p:spPr/>
        <p:txBody>
          <a:bodyPr/>
          <a:lstStyle/>
          <a:p>
            <a:fld id="{3F20941A-713C-429C-BAFF-469BDD0C5BC4}"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a:buNone/>
            </a:pPr>
            <a:r>
              <a:rPr lang="en-US" sz="2800" dirty="0" smtClean="0"/>
              <a:t>	 a. </a:t>
            </a:r>
            <a:r>
              <a:rPr lang="en-US" sz="2800" dirty="0" err="1" smtClean="0"/>
              <a:t>Pengertian</a:t>
            </a:r>
            <a:r>
              <a:rPr lang="en-US" sz="2800" dirty="0" smtClean="0"/>
              <a:t> Bank </a:t>
            </a:r>
            <a:r>
              <a:rPr lang="en-US" sz="2800" dirty="0" err="1" smtClean="0"/>
              <a:t>Konvensional</a:t>
            </a:r>
            <a:endParaRPr lang="en-US" sz="2800" dirty="0" smtClean="0"/>
          </a:p>
          <a:p>
            <a:pPr>
              <a:buNone/>
            </a:pPr>
            <a:r>
              <a:rPr lang="en-US" sz="2800" dirty="0" smtClean="0"/>
              <a:t>	</a:t>
            </a:r>
            <a:r>
              <a:rPr lang="en-US" sz="2800" dirty="0" err="1" smtClean="0"/>
              <a:t>Adalah</a:t>
            </a:r>
            <a:r>
              <a:rPr lang="en-US" sz="2800" dirty="0" smtClean="0"/>
              <a:t> bank yang </a:t>
            </a:r>
            <a:r>
              <a:rPr lang="en-US" sz="2800" dirty="0" err="1" smtClean="0"/>
              <a:t>menjalankan</a:t>
            </a:r>
            <a:r>
              <a:rPr lang="en-US" sz="2800" dirty="0" smtClean="0"/>
              <a:t> </a:t>
            </a:r>
            <a:r>
              <a:rPr lang="en-US" sz="2800" dirty="0" err="1" smtClean="0"/>
              <a:t>usahanya</a:t>
            </a:r>
            <a:r>
              <a:rPr lang="en-US" sz="2800" dirty="0" smtClean="0"/>
              <a:t> </a:t>
            </a:r>
            <a:r>
              <a:rPr lang="en-US" sz="2800" dirty="0" err="1" smtClean="0"/>
              <a:t>secara</a:t>
            </a:r>
            <a:r>
              <a:rPr lang="en-US" sz="2800" dirty="0" smtClean="0"/>
              <a:t> </a:t>
            </a:r>
            <a:r>
              <a:rPr lang="en-US" sz="2800" dirty="0" err="1" smtClean="0"/>
              <a:t>konvensional</a:t>
            </a:r>
            <a:r>
              <a:rPr lang="en-US" sz="2800" dirty="0" smtClean="0"/>
              <a:t> </a:t>
            </a:r>
            <a:r>
              <a:rPr lang="en-US" sz="2800" dirty="0" err="1" smtClean="0"/>
              <a:t>dan</a:t>
            </a:r>
            <a:r>
              <a:rPr lang="en-US" sz="2800" dirty="0" smtClean="0"/>
              <a:t> </a:t>
            </a:r>
            <a:r>
              <a:rPr lang="en-US" sz="2800" dirty="0" err="1" smtClean="0"/>
              <a:t>berdasarkan</a:t>
            </a:r>
            <a:r>
              <a:rPr lang="en-US" sz="2800" dirty="0" smtClean="0"/>
              <a:t> </a:t>
            </a:r>
            <a:r>
              <a:rPr lang="en-US" sz="2800" dirty="0" err="1" smtClean="0"/>
              <a:t>jenisnya</a:t>
            </a:r>
            <a:r>
              <a:rPr lang="en-US" sz="2800" dirty="0" smtClean="0"/>
              <a:t> </a:t>
            </a:r>
            <a:r>
              <a:rPr lang="en-US" sz="2800" dirty="0" err="1" smtClean="0"/>
              <a:t>terdiri</a:t>
            </a:r>
            <a:r>
              <a:rPr lang="en-US" sz="2800" dirty="0" smtClean="0"/>
              <a:t> </a:t>
            </a:r>
            <a:r>
              <a:rPr lang="en-US" sz="2800" dirty="0" err="1" smtClean="0"/>
              <a:t>atas</a:t>
            </a:r>
            <a:r>
              <a:rPr lang="en-US" sz="2800" dirty="0" smtClean="0"/>
              <a:t> bank </a:t>
            </a:r>
            <a:r>
              <a:rPr lang="en-US" sz="2800" dirty="0" err="1" smtClean="0"/>
              <a:t>konvensional</a:t>
            </a:r>
            <a:r>
              <a:rPr lang="en-US" sz="2800" dirty="0" smtClean="0"/>
              <a:t> </a:t>
            </a:r>
            <a:r>
              <a:rPr lang="en-US" sz="2800" dirty="0" err="1" smtClean="0"/>
              <a:t>dan</a:t>
            </a:r>
            <a:r>
              <a:rPr lang="en-US" sz="2800" dirty="0" smtClean="0"/>
              <a:t> </a:t>
            </a:r>
            <a:r>
              <a:rPr lang="en-US" sz="2800" dirty="0" err="1" smtClean="0"/>
              <a:t>prekreditan</a:t>
            </a:r>
            <a:r>
              <a:rPr lang="en-US" sz="2800" dirty="0" smtClean="0"/>
              <a:t> </a:t>
            </a:r>
            <a:r>
              <a:rPr lang="en-US" sz="2800" dirty="0" err="1" smtClean="0"/>
              <a:t>rakyat</a:t>
            </a:r>
            <a:r>
              <a:rPr lang="en-US" sz="2800" dirty="0" smtClean="0"/>
              <a:t>. </a:t>
            </a:r>
            <a:r>
              <a:rPr lang="en-US" sz="2800" dirty="0" err="1" smtClean="0"/>
              <a:t>Sistem</a:t>
            </a:r>
            <a:r>
              <a:rPr lang="en-US" sz="2800" dirty="0" smtClean="0"/>
              <a:t> yang </a:t>
            </a:r>
            <a:r>
              <a:rPr lang="en-US" sz="2800" dirty="0" err="1" smtClean="0"/>
              <a:t>digunakan</a:t>
            </a:r>
            <a:r>
              <a:rPr lang="en-US" sz="2800" dirty="0" smtClean="0"/>
              <a:t> </a:t>
            </a:r>
            <a:r>
              <a:rPr lang="en-US" sz="2800" dirty="0" err="1" smtClean="0"/>
              <a:t>dalam</a:t>
            </a:r>
            <a:r>
              <a:rPr lang="en-US" sz="2800" dirty="0" smtClean="0"/>
              <a:t> </a:t>
            </a:r>
            <a:r>
              <a:rPr lang="en-US" sz="2800" dirty="0" err="1" smtClean="0"/>
              <a:t>penyaluran</a:t>
            </a:r>
            <a:r>
              <a:rPr lang="en-US" sz="2800" dirty="0" smtClean="0"/>
              <a:t> </a:t>
            </a:r>
            <a:r>
              <a:rPr lang="en-US" sz="2800" dirty="0" err="1" smtClean="0"/>
              <a:t>dana</a:t>
            </a:r>
            <a:r>
              <a:rPr lang="en-US" sz="2800" dirty="0" smtClean="0"/>
              <a:t> </a:t>
            </a:r>
            <a:r>
              <a:rPr lang="en-US" sz="2800" dirty="0" err="1" smtClean="0"/>
              <a:t>adalah</a:t>
            </a:r>
            <a:r>
              <a:rPr lang="en-US" sz="2800" dirty="0" smtClean="0"/>
              <a:t> </a:t>
            </a:r>
            <a:r>
              <a:rPr lang="en-US" sz="2800" dirty="0" err="1" smtClean="0"/>
              <a:t>kredit</a:t>
            </a:r>
            <a:r>
              <a:rPr lang="en-US" sz="2800" dirty="0" smtClean="0"/>
              <a:t> </a:t>
            </a:r>
            <a:r>
              <a:rPr lang="en-US" sz="2800" dirty="0" err="1" smtClean="0"/>
              <a:t>berupa</a:t>
            </a:r>
            <a:r>
              <a:rPr lang="en-US" sz="2800" dirty="0" smtClean="0"/>
              <a:t> </a:t>
            </a:r>
            <a:r>
              <a:rPr lang="en-US" sz="2800" dirty="0" err="1" smtClean="0"/>
              <a:t>balas</a:t>
            </a:r>
            <a:r>
              <a:rPr lang="en-US" sz="2800" dirty="0" smtClean="0"/>
              <a:t> </a:t>
            </a:r>
            <a:r>
              <a:rPr lang="en-US" sz="2800" dirty="0" err="1" smtClean="0"/>
              <a:t>jasanya</a:t>
            </a:r>
            <a:r>
              <a:rPr lang="en-US" sz="2800" dirty="0" smtClean="0"/>
              <a:t> </a:t>
            </a:r>
            <a:r>
              <a:rPr lang="en-US" sz="2800" dirty="0" err="1" smtClean="0"/>
              <a:t>dengan</a:t>
            </a:r>
            <a:r>
              <a:rPr lang="en-US" sz="2800" dirty="0" smtClean="0"/>
              <a:t> </a:t>
            </a:r>
            <a:r>
              <a:rPr lang="en-US" sz="2800" dirty="0" err="1" smtClean="0"/>
              <a:t>sistem</a:t>
            </a:r>
            <a:r>
              <a:rPr lang="en-US" sz="2800" dirty="0" smtClean="0"/>
              <a:t> </a:t>
            </a:r>
            <a:r>
              <a:rPr lang="en-US" sz="2800" dirty="0" err="1" smtClean="0"/>
              <a:t>bunga</a:t>
            </a:r>
            <a:r>
              <a:rPr lang="en-US" sz="2800" dirty="0" smtClean="0"/>
              <a:t>.</a:t>
            </a:r>
          </a:p>
          <a:p>
            <a:pPr>
              <a:buNone/>
            </a:pPr>
            <a:r>
              <a:rPr lang="en-US" sz="2800" dirty="0" smtClean="0"/>
              <a:t>	</a:t>
            </a:r>
            <a:r>
              <a:rPr lang="en-US" sz="2800" dirty="0" err="1" smtClean="0"/>
              <a:t>Keuntungan</a:t>
            </a:r>
            <a:r>
              <a:rPr lang="en-US" sz="2800" dirty="0" smtClean="0"/>
              <a:t> </a:t>
            </a:r>
            <a:r>
              <a:rPr lang="en-US" sz="2800" dirty="0" err="1" smtClean="0"/>
              <a:t>utama</a:t>
            </a:r>
            <a:r>
              <a:rPr lang="en-US" sz="2800" dirty="0" smtClean="0"/>
              <a:t> </a:t>
            </a:r>
            <a:r>
              <a:rPr lang="en-US" sz="2800" dirty="0" err="1" smtClean="0"/>
              <a:t>dari</a:t>
            </a:r>
            <a:r>
              <a:rPr lang="en-US" sz="2800" dirty="0" smtClean="0"/>
              <a:t> </a:t>
            </a:r>
            <a:r>
              <a:rPr lang="en-US" sz="2800" dirty="0" err="1" smtClean="0"/>
              <a:t>bisnis</a:t>
            </a:r>
            <a:r>
              <a:rPr lang="en-US" sz="2800" dirty="0" smtClean="0"/>
              <a:t> </a:t>
            </a:r>
            <a:r>
              <a:rPr lang="en-US" sz="2800" dirty="0" err="1" smtClean="0"/>
              <a:t>perbankan</a:t>
            </a:r>
            <a:r>
              <a:rPr lang="en-US" sz="2800" dirty="0" smtClean="0"/>
              <a:t> yang </a:t>
            </a:r>
            <a:r>
              <a:rPr lang="en-US" sz="2800" dirty="0" err="1" smtClean="0"/>
              <a:t>berdasarkan</a:t>
            </a:r>
            <a:r>
              <a:rPr lang="en-US" sz="2800" dirty="0" smtClean="0"/>
              <a:t> </a:t>
            </a:r>
            <a:r>
              <a:rPr lang="en-US" sz="2800" dirty="0" err="1" smtClean="0"/>
              <a:t>prinsip</a:t>
            </a:r>
            <a:r>
              <a:rPr lang="en-US" sz="2800" dirty="0" smtClean="0"/>
              <a:t> </a:t>
            </a:r>
            <a:r>
              <a:rPr lang="en-US" sz="2800" dirty="0" err="1" smtClean="0"/>
              <a:t>konvensional</a:t>
            </a:r>
            <a:r>
              <a:rPr lang="en-US" sz="2800" dirty="0" smtClean="0"/>
              <a:t> </a:t>
            </a:r>
            <a:r>
              <a:rPr lang="en-US" sz="2800" dirty="0" err="1" smtClean="0"/>
              <a:t>diperoleh</a:t>
            </a:r>
            <a:r>
              <a:rPr lang="en-US" sz="2800" dirty="0" smtClean="0"/>
              <a:t> </a:t>
            </a:r>
            <a:r>
              <a:rPr lang="en-US" sz="2800" dirty="0" err="1" smtClean="0"/>
              <a:t>dari</a:t>
            </a:r>
            <a:r>
              <a:rPr lang="en-US" sz="2800" dirty="0" smtClean="0"/>
              <a:t> </a:t>
            </a:r>
            <a:r>
              <a:rPr lang="en-US" sz="2800" dirty="0" err="1" smtClean="0"/>
              <a:t>selisih</a:t>
            </a:r>
            <a:r>
              <a:rPr lang="en-US" sz="2800" dirty="0" smtClean="0"/>
              <a:t> </a:t>
            </a:r>
            <a:r>
              <a:rPr lang="en-US" sz="2800" dirty="0" err="1" smtClean="0"/>
              <a:t>bunga</a:t>
            </a:r>
            <a:r>
              <a:rPr lang="en-US" sz="2800" dirty="0" smtClean="0"/>
              <a:t> </a:t>
            </a:r>
            <a:r>
              <a:rPr lang="en-US" sz="2800" dirty="0" err="1" smtClean="0"/>
              <a:t>simpanan</a:t>
            </a:r>
            <a:r>
              <a:rPr lang="en-US" sz="2800" dirty="0" smtClean="0"/>
              <a:t> yang </a:t>
            </a:r>
            <a:r>
              <a:rPr lang="en-US" sz="2800" dirty="0" err="1" smtClean="0"/>
              <a:t>diberikan</a:t>
            </a:r>
            <a:r>
              <a:rPr lang="en-US" sz="2800" dirty="0" smtClean="0"/>
              <a:t> </a:t>
            </a:r>
            <a:r>
              <a:rPr lang="en-US" sz="2800" dirty="0" err="1" smtClean="0"/>
              <a:t>kepada</a:t>
            </a:r>
            <a:r>
              <a:rPr lang="en-US" sz="2800" dirty="0" smtClean="0"/>
              <a:t> </a:t>
            </a:r>
            <a:r>
              <a:rPr lang="en-US" sz="2800" dirty="0" err="1" smtClean="0"/>
              <a:t>penyimpan</a:t>
            </a:r>
            <a:r>
              <a:rPr lang="en-US" sz="2800" dirty="0" smtClean="0"/>
              <a:t> </a:t>
            </a:r>
            <a:r>
              <a:rPr lang="en-US" sz="2800" dirty="0" err="1" smtClean="0"/>
              <a:t>dengan</a:t>
            </a:r>
            <a:r>
              <a:rPr lang="en-US" sz="2800" dirty="0" smtClean="0"/>
              <a:t> </a:t>
            </a:r>
            <a:r>
              <a:rPr lang="en-US" sz="2800" dirty="0" err="1" smtClean="0"/>
              <a:t>bunga</a:t>
            </a:r>
            <a:r>
              <a:rPr lang="en-US" sz="2800" dirty="0" smtClean="0"/>
              <a:t> </a:t>
            </a:r>
            <a:r>
              <a:rPr lang="en-US" sz="2800" dirty="0" err="1" smtClean="0"/>
              <a:t>pinjaman</a:t>
            </a:r>
            <a:r>
              <a:rPr lang="en-US" sz="2800" dirty="0" smtClean="0"/>
              <a:t> </a:t>
            </a:r>
            <a:r>
              <a:rPr lang="en-US" sz="2800" dirty="0" err="1" smtClean="0"/>
              <a:t>atau</a:t>
            </a:r>
            <a:r>
              <a:rPr lang="en-US" sz="2800" dirty="0" smtClean="0"/>
              <a:t> </a:t>
            </a:r>
            <a:r>
              <a:rPr lang="en-US" sz="2800" dirty="0" err="1" smtClean="0"/>
              <a:t>kredit</a:t>
            </a:r>
            <a:r>
              <a:rPr lang="en-US" sz="2800" dirty="0" smtClean="0"/>
              <a:t> </a:t>
            </a:r>
            <a:r>
              <a:rPr lang="en-US" sz="2800" dirty="0" err="1" smtClean="0"/>
              <a:t>disalurkan</a:t>
            </a:r>
            <a:r>
              <a:rPr lang="en-US" sz="2800" dirty="0" smtClean="0"/>
              <a:t>.</a:t>
            </a:r>
          </a:p>
          <a:p>
            <a:pPr>
              <a:buNone/>
            </a:pPr>
            <a:r>
              <a:rPr lang="en-US" sz="2800" dirty="0" smtClean="0"/>
              <a:t>	</a:t>
            </a:r>
            <a:r>
              <a:rPr lang="en-US" sz="2800" dirty="0" err="1" smtClean="0"/>
              <a:t>Keuntungan</a:t>
            </a:r>
            <a:r>
              <a:rPr lang="en-US" sz="2800" dirty="0" smtClean="0"/>
              <a:t> </a:t>
            </a:r>
            <a:r>
              <a:rPr lang="en-US" sz="2800" dirty="0" err="1" smtClean="0"/>
              <a:t>dari</a:t>
            </a:r>
            <a:r>
              <a:rPr lang="en-US" sz="2800" dirty="0" smtClean="0"/>
              <a:t> </a:t>
            </a:r>
            <a:r>
              <a:rPr lang="en-US" sz="2800" dirty="0" err="1" smtClean="0"/>
              <a:t>selisih</a:t>
            </a:r>
            <a:r>
              <a:rPr lang="en-US" sz="2800" dirty="0" smtClean="0"/>
              <a:t> </a:t>
            </a:r>
            <a:r>
              <a:rPr lang="en-US" sz="2800" dirty="0" err="1" smtClean="0"/>
              <a:t>bunga</a:t>
            </a:r>
            <a:r>
              <a:rPr lang="en-US" sz="2800" dirty="0" smtClean="0"/>
              <a:t> </a:t>
            </a:r>
            <a:r>
              <a:rPr lang="en-US" sz="2800" dirty="0" err="1" smtClean="0"/>
              <a:t>ini</a:t>
            </a:r>
            <a:r>
              <a:rPr lang="en-US" sz="2800" dirty="0" smtClean="0"/>
              <a:t> </a:t>
            </a:r>
            <a:r>
              <a:rPr lang="en-US" sz="2800" dirty="0" err="1" smtClean="0"/>
              <a:t>dikenal</a:t>
            </a:r>
            <a:r>
              <a:rPr lang="en-US" sz="2800" dirty="0" smtClean="0"/>
              <a:t> </a:t>
            </a:r>
            <a:r>
              <a:rPr lang="en-US" sz="2800" dirty="0" err="1" smtClean="0"/>
              <a:t>dengan</a:t>
            </a:r>
            <a:r>
              <a:rPr lang="en-US" sz="2800" dirty="0" smtClean="0"/>
              <a:t> </a:t>
            </a:r>
            <a:r>
              <a:rPr lang="en-US" sz="2800" dirty="0" err="1" smtClean="0"/>
              <a:t>istilah</a:t>
            </a:r>
            <a:r>
              <a:rPr lang="en-US" sz="2800" dirty="0" smtClean="0"/>
              <a:t> spread based. </a:t>
            </a:r>
            <a:r>
              <a:rPr lang="en-US" sz="2800" dirty="0" err="1" smtClean="0"/>
              <a:t>Apabila</a:t>
            </a:r>
            <a:r>
              <a:rPr lang="en-US" sz="2800" dirty="0" smtClean="0"/>
              <a:t> </a:t>
            </a:r>
            <a:r>
              <a:rPr lang="en-US" sz="2800" dirty="0" err="1" smtClean="0"/>
              <a:t>mengalami</a:t>
            </a:r>
            <a:r>
              <a:rPr lang="en-US" sz="2800" dirty="0" smtClean="0"/>
              <a:t> </a:t>
            </a:r>
            <a:r>
              <a:rPr lang="en-US" sz="2800" dirty="0" err="1" smtClean="0"/>
              <a:t>kerugian</a:t>
            </a:r>
            <a:r>
              <a:rPr lang="en-US" sz="2800" dirty="0" smtClean="0"/>
              <a:t> </a:t>
            </a:r>
            <a:r>
              <a:rPr lang="en-US" sz="2800" dirty="0" err="1" smtClean="0"/>
              <a:t>dari</a:t>
            </a:r>
            <a:r>
              <a:rPr lang="en-US" sz="2800" dirty="0" smtClean="0"/>
              <a:t> </a:t>
            </a:r>
            <a:r>
              <a:rPr lang="en-US" sz="2800" dirty="0" err="1" smtClean="0"/>
              <a:t>selisih</a:t>
            </a:r>
            <a:r>
              <a:rPr lang="en-US" sz="2800" dirty="0" smtClean="0"/>
              <a:t> </a:t>
            </a:r>
            <a:r>
              <a:rPr lang="en-US" sz="2800" dirty="0" err="1" smtClean="0"/>
              <a:t>bunga</a:t>
            </a:r>
            <a:r>
              <a:rPr lang="en-US" sz="2800" dirty="0" smtClean="0"/>
              <a:t> </a:t>
            </a:r>
            <a:r>
              <a:rPr lang="en-US" sz="2800" dirty="0" err="1" smtClean="0"/>
              <a:t>dikenal</a:t>
            </a:r>
            <a:r>
              <a:rPr lang="en-US" sz="2800" dirty="0" smtClean="0"/>
              <a:t> </a:t>
            </a:r>
            <a:r>
              <a:rPr lang="en-US" sz="2800" dirty="0" err="1" smtClean="0"/>
              <a:t>dengan</a:t>
            </a:r>
            <a:r>
              <a:rPr lang="en-US" sz="2800" dirty="0" smtClean="0"/>
              <a:t> </a:t>
            </a:r>
            <a:r>
              <a:rPr lang="en-US" sz="2800" dirty="0" err="1" smtClean="0"/>
              <a:t>negatif</a:t>
            </a:r>
            <a:r>
              <a:rPr lang="en-US" sz="2800" dirty="0" smtClean="0"/>
              <a:t> spread.</a:t>
            </a:r>
          </a:p>
          <a:p>
            <a:pPr>
              <a:buNone/>
            </a:pPr>
            <a:r>
              <a:rPr lang="en-US" sz="2800" dirty="0" smtClean="0"/>
              <a:t>   </a:t>
            </a:r>
            <a:r>
              <a:rPr lang="en-US" sz="2800" dirty="0" err="1" smtClean="0"/>
              <a:t>Contoh</a:t>
            </a:r>
            <a:r>
              <a:rPr lang="en-US" sz="2800" dirty="0" smtClean="0"/>
              <a:t> : BPR (Bank </a:t>
            </a:r>
            <a:r>
              <a:rPr lang="en-US" sz="2800" dirty="0" err="1" smtClean="0"/>
              <a:t>Perkreditan</a:t>
            </a:r>
            <a:r>
              <a:rPr lang="en-US" sz="2800" dirty="0" smtClean="0"/>
              <a:t> Rakyat), BUSN, BUSA, Daerah, BUMN.</a:t>
            </a:r>
          </a:p>
          <a:p>
            <a:pPr>
              <a:buNone/>
            </a:pPr>
            <a:r>
              <a:rPr lang="en-US" sz="2800" dirty="0" smtClean="0"/>
              <a:t>	 </a:t>
            </a:r>
            <a:r>
              <a:rPr lang="en-US" sz="2800" dirty="0" err="1" smtClean="0"/>
              <a:t>Contoh</a:t>
            </a:r>
            <a:r>
              <a:rPr lang="en-US" sz="2800" dirty="0" smtClean="0"/>
              <a:t> bank </a:t>
            </a:r>
            <a:r>
              <a:rPr lang="en-US" sz="2800" dirty="0" err="1" smtClean="0"/>
              <a:t>milik</a:t>
            </a:r>
            <a:r>
              <a:rPr lang="en-US" sz="2800" dirty="0" smtClean="0"/>
              <a:t> </a:t>
            </a:r>
            <a:r>
              <a:rPr lang="en-US" sz="2800" dirty="0" err="1" smtClean="0"/>
              <a:t>swasta</a:t>
            </a:r>
            <a:r>
              <a:rPr lang="en-US" sz="2800" dirty="0" smtClean="0"/>
              <a:t> </a:t>
            </a:r>
            <a:r>
              <a:rPr lang="en-US" sz="2800" dirty="0" err="1" smtClean="0"/>
              <a:t>nasional</a:t>
            </a:r>
            <a:r>
              <a:rPr lang="en-US" sz="2800" dirty="0" smtClean="0"/>
              <a:t> </a:t>
            </a:r>
            <a:r>
              <a:rPr lang="en-US" sz="2800" dirty="0" err="1" smtClean="0"/>
              <a:t>antara</a:t>
            </a:r>
            <a:r>
              <a:rPr lang="en-US" sz="2800" dirty="0" smtClean="0"/>
              <a:t> lain :</a:t>
            </a:r>
          </a:p>
          <a:p>
            <a:pPr>
              <a:buFontTx/>
              <a:buChar char="-"/>
            </a:pPr>
            <a:r>
              <a:rPr lang="en-US" sz="2800" dirty="0" smtClean="0"/>
              <a:t>Bank Central Asia;</a:t>
            </a:r>
          </a:p>
          <a:p>
            <a:pPr>
              <a:buFontTx/>
              <a:buChar char="-"/>
            </a:pPr>
            <a:r>
              <a:rPr lang="en-US" sz="2800" dirty="0" smtClean="0"/>
              <a:t>Bank </a:t>
            </a:r>
            <a:r>
              <a:rPr lang="en-US" sz="2800" dirty="0" err="1" smtClean="0"/>
              <a:t>Danamon</a:t>
            </a:r>
            <a:r>
              <a:rPr lang="en-US" sz="2800" dirty="0" smtClean="0"/>
              <a:t>;</a:t>
            </a:r>
          </a:p>
          <a:p>
            <a:pPr>
              <a:buFontTx/>
              <a:buChar char="-"/>
            </a:pPr>
            <a:r>
              <a:rPr lang="en-US" sz="2800" dirty="0" smtClean="0"/>
              <a:t>Bank </a:t>
            </a:r>
            <a:r>
              <a:rPr lang="en-US" sz="2800" dirty="0" err="1" smtClean="0"/>
              <a:t>Internasional</a:t>
            </a:r>
            <a:r>
              <a:rPr lang="en-US" sz="2800" dirty="0" smtClean="0"/>
              <a:t> Indonesia;</a:t>
            </a:r>
          </a:p>
          <a:p>
            <a:pPr>
              <a:buFontTx/>
              <a:buChar char="-"/>
            </a:pPr>
            <a:r>
              <a:rPr lang="en-US" sz="2800" dirty="0" smtClean="0"/>
              <a:t>Bank </a:t>
            </a:r>
            <a:r>
              <a:rPr lang="en-US" sz="2800" dirty="0" err="1" smtClean="0"/>
              <a:t>Lippo</a:t>
            </a:r>
            <a:r>
              <a:rPr lang="en-US" sz="2800" dirty="0" smtClean="0"/>
              <a:t>;</a:t>
            </a:r>
          </a:p>
          <a:p>
            <a:pPr>
              <a:buFontTx/>
              <a:buChar char="-"/>
            </a:pPr>
            <a:r>
              <a:rPr lang="en-US" sz="2800" dirty="0" smtClean="0"/>
              <a:t>Bank Mega; </a:t>
            </a:r>
            <a:r>
              <a:rPr lang="en-US" sz="2800" dirty="0" err="1" smtClean="0"/>
              <a:t>dll</a:t>
            </a:r>
            <a:endParaRPr lang="en-US" sz="2800" dirty="0" smtClean="0"/>
          </a:p>
          <a:p>
            <a:pPr>
              <a:buNone/>
            </a:pPr>
            <a:r>
              <a:rPr lang="en-US" sz="2800" dirty="0" smtClean="0"/>
              <a:t>	</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5791200"/>
          </a:xfrm>
        </p:spPr>
        <p:txBody>
          <a:bodyPr/>
          <a:lstStyle/>
          <a:p>
            <a:pPr>
              <a:buNone/>
            </a:pPr>
            <a:r>
              <a:rPr lang="en-US" dirty="0" smtClean="0"/>
              <a:t>	</a:t>
            </a:r>
            <a:r>
              <a:rPr lang="en-US" dirty="0" err="1" smtClean="0"/>
              <a:t>Contoh</a:t>
            </a:r>
            <a:r>
              <a:rPr lang="en-US" dirty="0" smtClean="0"/>
              <a:t> bank </a:t>
            </a:r>
            <a:r>
              <a:rPr lang="en-US" dirty="0" err="1" smtClean="0"/>
              <a:t>umum</a:t>
            </a:r>
            <a:r>
              <a:rPr lang="en-US" dirty="0" smtClean="0"/>
              <a:t> </a:t>
            </a:r>
            <a:r>
              <a:rPr lang="en-US" dirty="0" err="1" smtClean="0"/>
              <a:t>swasta</a:t>
            </a:r>
            <a:r>
              <a:rPr lang="en-US" dirty="0" smtClean="0"/>
              <a:t> </a:t>
            </a:r>
            <a:r>
              <a:rPr lang="en-US" dirty="0" err="1" smtClean="0"/>
              <a:t>asing</a:t>
            </a:r>
            <a:r>
              <a:rPr lang="en-US" dirty="0" smtClean="0"/>
              <a:t> </a:t>
            </a:r>
            <a:r>
              <a:rPr lang="en-US" dirty="0" err="1" smtClean="0"/>
              <a:t>antara</a:t>
            </a:r>
            <a:r>
              <a:rPr lang="en-US" dirty="0" smtClean="0"/>
              <a:t> lain :</a:t>
            </a:r>
          </a:p>
          <a:p>
            <a:pPr>
              <a:buFontTx/>
              <a:buChar char="-"/>
            </a:pPr>
            <a:r>
              <a:rPr lang="en-US" dirty="0" smtClean="0"/>
              <a:t>ABN AMRO bank;</a:t>
            </a:r>
          </a:p>
          <a:p>
            <a:pPr>
              <a:buFontTx/>
              <a:buChar char="-"/>
            </a:pPr>
            <a:r>
              <a:rPr lang="en-US" dirty="0" smtClean="0"/>
              <a:t>American Express Bank;</a:t>
            </a:r>
          </a:p>
          <a:p>
            <a:pPr>
              <a:buFontTx/>
              <a:buChar char="-"/>
            </a:pPr>
            <a:r>
              <a:rPr lang="en-US" dirty="0" smtClean="0"/>
              <a:t>Bank of America;</a:t>
            </a:r>
          </a:p>
          <a:p>
            <a:pPr>
              <a:buFontTx/>
              <a:buChar char="-"/>
            </a:pPr>
            <a:r>
              <a:rPr lang="en-US" dirty="0" smtClean="0"/>
              <a:t>Bank of Tokyo;</a:t>
            </a:r>
          </a:p>
          <a:p>
            <a:pPr>
              <a:buFontTx/>
              <a:buChar char="-"/>
            </a:pPr>
            <a:r>
              <a:rPr lang="en-US" dirty="0" smtClean="0"/>
              <a:t>Bangkok Bank;</a:t>
            </a:r>
          </a:p>
          <a:p>
            <a:pPr>
              <a:buFontTx/>
              <a:buChar char="-"/>
            </a:pPr>
            <a:r>
              <a:rPr lang="en-US" dirty="0" smtClean="0"/>
              <a:t>City Bank;</a:t>
            </a:r>
          </a:p>
          <a:p>
            <a:pPr>
              <a:buFontTx/>
              <a:buChar char="-"/>
            </a:pPr>
            <a:r>
              <a:rPr lang="en-US" dirty="0" smtClean="0"/>
              <a:t>Chase Manhattan Bank;</a:t>
            </a:r>
          </a:p>
          <a:p>
            <a:pPr>
              <a:buFontTx/>
              <a:buChar char="-"/>
            </a:pPr>
            <a:r>
              <a:rPr lang="en-US" dirty="0" err="1" smtClean="0"/>
              <a:t>Standart</a:t>
            </a:r>
            <a:r>
              <a:rPr lang="en-US" dirty="0" smtClean="0"/>
              <a:t> </a:t>
            </a:r>
            <a:r>
              <a:rPr lang="en-US" dirty="0" err="1" smtClean="0"/>
              <a:t>Chatered</a:t>
            </a:r>
            <a:r>
              <a:rPr lang="en-US" dirty="0" smtClean="0"/>
              <a:t> Bank </a:t>
            </a:r>
            <a:r>
              <a:rPr lang="en-US" dirty="0" err="1" smtClean="0"/>
              <a:t>dll</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228600"/>
            <a:ext cx="7498080" cy="6477000"/>
          </a:xfrm>
        </p:spPr>
        <p:txBody>
          <a:bodyPr>
            <a:normAutofit/>
          </a:bodyPr>
          <a:lstStyle/>
          <a:p>
            <a:pPr>
              <a:buNone/>
            </a:pPr>
            <a:r>
              <a:rPr lang="en-US" dirty="0" err="1" smtClean="0"/>
              <a:t>Contoh</a:t>
            </a:r>
            <a:r>
              <a:rPr lang="en-US" dirty="0" smtClean="0"/>
              <a:t> Bank </a:t>
            </a:r>
            <a:r>
              <a:rPr lang="en-US" dirty="0" err="1" smtClean="0"/>
              <a:t>daerah</a:t>
            </a:r>
            <a:r>
              <a:rPr lang="en-US" dirty="0" smtClean="0"/>
              <a:t> </a:t>
            </a:r>
            <a:r>
              <a:rPr lang="en-US" dirty="0" err="1" smtClean="0"/>
              <a:t>antara</a:t>
            </a:r>
            <a:r>
              <a:rPr lang="en-US" dirty="0" smtClean="0"/>
              <a:t> lain :</a:t>
            </a:r>
          </a:p>
          <a:p>
            <a:pPr>
              <a:buFontTx/>
              <a:buChar char="-"/>
            </a:pPr>
            <a:r>
              <a:rPr lang="en-US" dirty="0" smtClean="0"/>
              <a:t>BPD DKI Jakarta;</a:t>
            </a:r>
          </a:p>
          <a:p>
            <a:pPr>
              <a:buFontTx/>
              <a:buChar char="-"/>
            </a:pPr>
            <a:r>
              <a:rPr lang="en-US" dirty="0" smtClean="0"/>
              <a:t>BPD </a:t>
            </a:r>
            <a:r>
              <a:rPr lang="en-US" dirty="0" err="1" smtClean="0"/>
              <a:t>Jawa</a:t>
            </a:r>
            <a:r>
              <a:rPr lang="en-US" dirty="0" smtClean="0"/>
              <a:t> Barat;</a:t>
            </a:r>
          </a:p>
          <a:p>
            <a:pPr>
              <a:buFontTx/>
              <a:buChar char="-"/>
            </a:pPr>
            <a:r>
              <a:rPr lang="en-US" dirty="0" smtClean="0"/>
              <a:t>BPD </a:t>
            </a:r>
            <a:r>
              <a:rPr lang="en-US" dirty="0" err="1" smtClean="0"/>
              <a:t>Jawa</a:t>
            </a:r>
            <a:r>
              <a:rPr lang="en-US" dirty="0" smtClean="0"/>
              <a:t> Tengah;</a:t>
            </a:r>
          </a:p>
          <a:p>
            <a:pPr>
              <a:buFontTx/>
              <a:buChar char="-"/>
            </a:pPr>
            <a:r>
              <a:rPr lang="en-US" dirty="0" smtClean="0"/>
              <a:t>Bank </a:t>
            </a:r>
            <a:r>
              <a:rPr lang="en-US" dirty="0" err="1" smtClean="0"/>
              <a:t>Sumut</a:t>
            </a:r>
            <a:r>
              <a:rPr lang="en-US" dirty="0" smtClean="0"/>
              <a:t> , </a:t>
            </a:r>
            <a:r>
              <a:rPr lang="en-US" dirty="0" err="1" smtClean="0"/>
              <a:t>dll</a:t>
            </a:r>
            <a:r>
              <a:rPr lang="en-US" dirty="0" smtClean="0"/>
              <a:t>;</a:t>
            </a:r>
          </a:p>
          <a:p>
            <a:pPr>
              <a:buNone/>
            </a:pPr>
            <a:r>
              <a:rPr lang="en-US" dirty="0" smtClean="0"/>
              <a:t>	</a:t>
            </a:r>
            <a:r>
              <a:rPr lang="en-US" dirty="0" err="1" smtClean="0"/>
              <a:t>Contoh</a:t>
            </a:r>
            <a:r>
              <a:rPr lang="en-US" dirty="0" smtClean="0"/>
              <a:t> bank-bank </a:t>
            </a:r>
            <a:r>
              <a:rPr lang="en-US" dirty="0" err="1" smtClean="0"/>
              <a:t>milik</a:t>
            </a:r>
            <a:r>
              <a:rPr lang="en-US" dirty="0" smtClean="0"/>
              <a:t> </a:t>
            </a:r>
            <a:r>
              <a:rPr lang="en-US" dirty="0" err="1" smtClean="0"/>
              <a:t>pemerintah</a:t>
            </a:r>
            <a:r>
              <a:rPr lang="en-US" dirty="0" smtClean="0"/>
              <a:t> (BUMN) Indonesia </a:t>
            </a:r>
            <a:r>
              <a:rPr lang="en-US" dirty="0" err="1" smtClean="0"/>
              <a:t>antara</a:t>
            </a:r>
            <a:r>
              <a:rPr lang="en-US" dirty="0" smtClean="0"/>
              <a:t> lain:</a:t>
            </a:r>
          </a:p>
          <a:p>
            <a:pPr>
              <a:buFontTx/>
              <a:buChar char="-"/>
            </a:pPr>
            <a:r>
              <a:rPr lang="en-US" dirty="0" smtClean="0"/>
              <a:t>Bank Negara Indonesia 46 (BNI)</a:t>
            </a:r>
          </a:p>
          <a:p>
            <a:pPr>
              <a:buFontTx/>
              <a:buChar char="-"/>
            </a:pPr>
            <a:r>
              <a:rPr lang="en-US" dirty="0" smtClean="0"/>
              <a:t>Bank Rakyat Indonesia (BRI)</a:t>
            </a:r>
          </a:p>
          <a:p>
            <a:pPr>
              <a:buFontTx/>
              <a:buChar char="-"/>
            </a:pPr>
            <a:r>
              <a:rPr lang="en-US" dirty="0" smtClean="0"/>
              <a:t>Bank </a:t>
            </a:r>
            <a:r>
              <a:rPr lang="en-US" dirty="0" err="1" smtClean="0"/>
              <a:t>tabungan</a:t>
            </a:r>
            <a:r>
              <a:rPr lang="en-US" dirty="0" smtClean="0"/>
              <a:t> Negara (BTN)</a:t>
            </a:r>
          </a:p>
          <a:p>
            <a:pPr>
              <a:buFontTx/>
              <a:buChar char="-"/>
            </a:pPr>
            <a:r>
              <a:rPr lang="en-US" dirty="0" smtClean="0"/>
              <a:t>Bank </a:t>
            </a:r>
            <a:r>
              <a:rPr lang="en-US" dirty="0" err="1" smtClean="0"/>
              <a:t>Mandiri</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dirty="0" smtClean="0"/>
              <a:t>b. </a:t>
            </a:r>
            <a:r>
              <a:rPr lang="en-US" dirty="0" err="1" smtClean="0"/>
              <a:t>Pengertian</a:t>
            </a:r>
            <a:r>
              <a:rPr lang="en-US" dirty="0" smtClean="0"/>
              <a:t> bank </a:t>
            </a:r>
            <a:r>
              <a:rPr lang="en-US" dirty="0" err="1" smtClean="0"/>
              <a:t>Syariah</a:t>
            </a:r>
            <a:endParaRPr lang="en-US" dirty="0" smtClean="0"/>
          </a:p>
          <a:p>
            <a:pPr>
              <a:buNone/>
            </a:pPr>
            <a:r>
              <a:rPr lang="en-US" dirty="0" smtClean="0"/>
              <a:t>	</a:t>
            </a:r>
            <a:r>
              <a:rPr lang="en-US" dirty="0" err="1" smtClean="0"/>
              <a:t>Penyaluran</a:t>
            </a:r>
            <a:r>
              <a:rPr lang="en-US" dirty="0" smtClean="0"/>
              <a:t> </a:t>
            </a:r>
            <a:r>
              <a:rPr lang="en-US" dirty="0" err="1" smtClean="0"/>
              <a:t>dana</a:t>
            </a:r>
            <a:r>
              <a:rPr lang="en-US" dirty="0" smtClean="0"/>
              <a:t> </a:t>
            </a:r>
            <a:r>
              <a:rPr lang="en-US" dirty="0" err="1" smtClean="0"/>
              <a:t>disebut</a:t>
            </a:r>
            <a:r>
              <a:rPr lang="en-US" dirty="0" smtClean="0"/>
              <a:t> </a:t>
            </a:r>
            <a:r>
              <a:rPr lang="en-US" dirty="0" err="1" smtClean="0"/>
              <a:t>dengan</a:t>
            </a:r>
            <a:r>
              <a:rPr lang="en-US" dirty="0" smtClean="0"/>
              <a:t> </a:t>
            </a:r>
            <a:r>
              <a:rPr lang="en-US" dirty="0" err="1" smtClean="0"/>
              <a:t>pembiayaan</a:t>
            </a:r>
            <a:r>
              <a:rPr lang="en-US" dirty="0" smtClean="0"/>
              <a:t> </a:t>
            </a:r>
            <a:r>
              <a:rPr lang="en-US" dirty="0" err="1" smtClean="0"/>
              <a:t>adapun</a:t>
            </a:r>
            <a:r>
              <a:rPr lang="en-US" dirty="0" smtClean="0"/>
              <a:t> </a:t>
            </a:r>
            <a:r>
              <a:rPr lang="en-US" dirty="0" err="1" smtClean="0"/>
              <a:t>balas</a:t>
            </a:r>
            <a:r>
              <a:rPr lang="en-US" dirty="0" smtClean="0"/>
              <a:t> </a:t>
            </a:r>
            <a:r>
              <a:rPr lang="en-US" dirty="0" err="1" smtClean="0"/>
              <a:t>jasanya</a:t>
            </a:r>
            <a:r>
              <a:rPr lang="en-US" dirty="0" smtClean="0"/>
              <a:t> </a:t>
            </a:r>
            <a:r>
              <a:rPr lang="en-US" dirty="0" err="1" smtClean="0"/>
              <a:t>menggunakan</a:t>
            </a:r>
            <a:r>
              <a:rPr lang="en-US" dirty="0" smtClean="0"/>
              <a:t> </a:t>
            </a:r>
            <a:r>
              <a:rPr lang="en-US" dirty="0" err="1" smtClean="0"/>
              <a:t>sistem</a:t>
            </a:r>
            <a:r>
              <a:rPr lang="en-US" dirty="0" smtClean="0"/>
              <a:t> </a:t>
            </a:r>
            <a:r>
              <a:rPr lang="en-US" dirty="0" err="1" smtClean="0"/>
              <a:t>bagi</a:t>
            </a:r>
            <a:r>
              <a:rPr lang="en-US" dirty="0" smtClean="0"/>
              <a:t> </a:t>
            </a:r>
            <a:r>
              <a:rPr lang="en-US" dirty="0" err="1" smtClean="0"/>
              <a:t>hasil</a:t>
            </a:r>
            <a:r>
              <a:rPr lang="en-US" dirty="0" smtClean="0"/>
              <a:t> (profit sharing).</a:t>
            </a:r>
          </a:p>
          <a:p>
            <a:pPr>
              <a:buNone/>
            </a:pPr>
            <a:r>
              <a:rPr lang="id-ID" dirty="0" smtClean="0"/>
              <a:t>   Bank Syariah terdiri dari :</a:t>
            </a:r>
            <a:endParaRPr lang="en-US" dirty="0" smtClean="0"/>
          </a:p>
          <a:p>
            <a:pPr>
              <a:buNone/>
            </a:pPr>
            <a:r>
              <a:rPr lang="en-US" dirty="0" smtClean="0"/>
              <a:t>	BPRS (Bank </a:t>
            </a:r>
            <a:r>
              <a:rPr lang="en-US" dirty="0" err="1" smtClean="0"/>
              <a:t>Pembiayaan</a:t>
            </a:r>
            <a:r>
              <a:rPr lang="en-US" dirty="0" smtClean="0"/>
              <a:t> Rakyat </a:t>
            </a:r>
            <a:r>
              <a:rPr lang="en-US" dirty="0" err="1" smtClean="0"/>
              <a:t>Syariah</a:t>
            </a:r>
            <a:r>
              <a:rPr lang="en-US" dirty="0" smtClean="0"/>
              <a:t>), UUS (Unit Usaha </a:t>
            </a:r>
            <a:r>
              <a:rPr lang="en-US" dirty="0" err="1" smtClean="0"/>
              <a:t>Syariah</a:t>
            </a:r>
            <a:r>
              <a:rPr lang="en-US" dirty="0" smtClean="0"/>
              <a:t>), BUS (Bank </a:t>
            </a:r>
            <a:r>
              <a:rPr lang="en-US" dirty="0" err="1" smtClean="0"/>
              <a:t>Umum</a:t>
            </a:r>
            <a:r>
              <a:rPr lang="en-US" dirty="0" smtClean="0"/>
              <a:t> </a:t>
            </a:r>
            <a:r>
              <a:rPr lang="en-US" dirty="0" err="1" smtClean="0"/>
              <a:t>Syariah</a:t>
            </a:r>
            <a:endParaRPr lang="id-ID" dirty="0" smtClean="0"/>
          </a:p>
          <a:p>
            <a:pPr>
              <a:buNone/>
            </a:pPr>
            <a:r>
              <a:rPr lang="id-ID" dirty="0" smtClean="0"/>
              <a:t>	Contoh : BPRS, adalah bank Alwasliyah </a:t>
            </a:r>
          </a:p>
          <a:p>
            <a:pPr>
              <a:buNone/>
            </a:pPr>
            <a:r>
              <a:rPr lang="id-ID" dirty="0" smtClean="0"/>
              <a:t>			 BUS adalah Muamalat, Bank    </a:t>
            </a:r>
          </a:p>
          <a:p>
            <a:pPr>
              <a:buNone/>
            </a:pPr>
            <a:r>
              <a:rPr lang="id-ID" dirty="0" smtClean="0"/>
              <a:t>                 Syariah Mandiri dll.</a:t>
            </a: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5791200"/>
          </a:xfrm>
        </p:spPr>
        <p:txBody>
          <a:bodyPr>
            <a:normAutofit/>
          </a:bodyPr>
          <a:lstStyle/>
          <a:p>
            <a:pPr marL="596646" indent="-514350">
              <a:buNone/>
            </a:pPr>
            <a:r>
              <a:rPr lang="id-ID" i="1" dirty="0" smtClean="0"/>
              <a:t>2.   Pengertian non bank adalah lembaga keuangan yang cara kerjanya berbeda dengan bank.</a:t>
            </a:r>
          </a:p>
          <a:p>
            <a:pPr marL="596646" indent="-514350">
              <a:buNone/>
            </a:pPr>
            <a:r>
              <a:rPr lang="id-ID" i="1" dirty="0" smtClean="0"/>
              <a:t>Contoh-contoh non bank sebagai berikut :</a:t>
            </a:r>
          </a:p>
          <a:p>
            <a:pPr>
              <a:buNone/>
            </a:pPr>
            <a:r>
              <a:rPr lang="en-US" dirty="0" smtClean="0"/>
              <a:t>	</a:t>
            </a:r>
            <a:r>
              <a:rPr lang="id-ID" dirty="0" smtClean="0"/>
              <a:t>a. </a:t>
            </a:r>
            <a:r>
              <a:rPr lang="en-US" dirty="0" err="1" smtClean="0"/>
              <a:t>Pegadaian</a:t>
            </a:r>
            <a:endParaRPr lang="en-US" dirty="0" smtClean="0"/>
          </a:p>
          <a:p>
            <a:pPr>
              <a:buNone/>
            </a:pPr>
            <a:r>
              <a:rPr lang="en-US" dirty="0" smtClean="0"/>
              <a:t>	</a:t>
            </a:r>
            <a:r>
              <a:rPr lang="id-ID" dirty="0" smtClean="0"/>
              <a:t>b. </a:t>
            </a:r>
            <a:r>
              <a:rPr lang="en-US" dirty="0" err="1" smtClean="0"/>
              <a:t>Koperasi</a:t>
            </a:r>
            <a:endParaRPr lang="en-US" dirty="0" smtClean="0"/>
          </a:p>
          <a:p>
            <a:pPr>
              <a:buNone/>
            </a:pPr>
            <a:r>
              <a:rPr lang="en-US" dirty="0" smtClean="0"/>
              <a:t>	</a:t>
            </a:r>
            <a:r>
              <a:rPr lang="id-ID" dirty="0" smtClean="0"/>
              <a:t>c.</a:t>
            </a:r>
            <a:r>
              <a:rPr lang="en-US" dirty="0" smtClean="0"/>
              <a:t> </a:t>
            </a:r>
            <a:r>
              <a:rPr lang="en-US" dirty="0" err="1" smtClean="0"/>
              <a:t>Asuransi</a:t>
            </a:r>
            <a:endParaRPr lang="en-US" dirty="0" smtClean="0"/>
          </a:p>
          <a:p>
            <a:pPr>
              <a:buNone/>
            </a:pPr>
            <a:r>
              <a:rPr lang="en-US" dirty="0" smtClean="0"/>
              <a:t>	</a:t>
            </a:r>
            <a:r>
              <a:rPr lang="id-ID" dirty="0" smtClean="0"/>
              <a:t>d. </a:t>
            </a:r>
            <a:r>
              <a:rPr lang="en-US" dirty="0" smtClean="0"/>
              <a:t>Leasing</a:t>
            </a:r>
          </a:p>
          <a:p>
            <a:pPr>
              <a:buNone/>
            </a:pPr>
            <a:r>
              <a:rPr lang="en-US" dirty="0" smtClean="0"/>
              <a:t>	</a:t>
            </a:r>
            <a:r>
              <a:rPr lang="id-ID" dirty="0" smtClean="0"/>
              <a:t>e. </a:t>
            </a:r>
            <a:r>
              <a:rPr lang="en-US" dirty="0" smtClean="0"/>
              <a:t>Modal Ventura</a:t>
            </a:r>
          </a:p>
          <a:p>
            <a:pPr>
              <a:buNone/>
            </a:pPr>
            <a:r>
              <a:rPr lang="en-US" dirty="0" smtClean="0"/>
              <a:t>	</a:t>
            </a:r>
            <a:r>
              <a:rPr lang="id-ID" dirty="0" smtClean="0"/>
              <a:t>f. </a:t>
            </a:r>
            <a:r>
              <a:rPr lang="en-US" dirty="0" smtClean="0"/>
              <a:t> </a:t>
            </a:r>
            <a:r>
              <a:rPr lang="en-US" dirty="0" err="1" smtClean="0"/>
              <a:t>Ajak</a:t>
            </a:r>
            <a:r>
              <a:rPr lang="en-US" dirty="0" smtClean="0"/>
              <a:t> </a:t>
            </a:r>
            <a:r>
              <a:rPr lang="en-US" dirty="0" err="1" smtClean="0"/>
              <a:t>Pihutang</a:t>
            </a:r>
            <a:r>
              <a:rPr lang="en-US" dirty="0" smtClean="0"/>
              <a:t> (factoring)</a:t>
            </a:r>
            <a:r>
              <a:rPr lang="id-ID" dirty="0" smtClean="0"/>
              <a:t>,dll.</a:t>
            </a: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a:bodyPr>
          <a:lstStyle/>
          <a:p>
            <a:pPr marL="859536" lvl="1" indent="-457200">
              <a:buNone/>
            </a:pPr>
            <a:r>
              <a:rPr lang="en-US" sz="2400" dirty="0" smtClean="0"/>
              <a:t> b)	Dari </a:t>
            </a:r>
            <a:r>
              <a:rPr lang="en-US" sz="2400" dirty="0" err="1" smtClean="0"/>
              <a:t>luar</a:t>
            </a:r>
            <a:r>
              <a:rPr lang="en-US" sz="2400" dirty="0" smtClean="0"/>
              <a:t>	</a:t>
            </a:r>
          </a:p>
          <a:p>
            <a:pPr>
              <a:buNone/>
            </a:pPr>
            <a:r>
              <a:rPr lang="en-US" sz="2400" dirty="0" smtClean="0"/>
              <a:t>	- </a:t>
            </a:r>
            <a:r>
              <a:rPr lang="en-US" sz="2400" dirty="0" err="1" smtClean="0"/>
              <a:t>pemegang</a:t>
            </a:r>
            <a:r>
              <a:rPr lang="en-US" sz="2400" dirty="0" smtClean="0"/>
              <a:t> </a:t>
            </a:r>
            <a:r>
              <a:rPr lang="en-US" sz="2400" dirty="0" err="1" smtClean="0"/>
              <a:t>saham</a:t>
            </a:r>
            <a:r>
              <a:rPr lang="en-US" sz="2400" dirty="0" smtClean="0"/>
              <a:t> (modal </a:t>
            </a:r>
            <a:r>
              <a:rPr lang="en-US" sz="2400" dirty="0" err="1" smtClean="0"/>
              <a:t>sendiri</a:t>
            </a:r>
            <a:r>
              <a:rPr lang="en-US" sz="2400" dirty="0" smtClean="0"/>
              <a:t>)</a:t>
            </a:r>
          </a:p>
          <a:p>
            <a:pPr>
              <a:buNone/>
            </a:pPr>
            <a:r>
              <a:rPr lang="en-US" sz="2400" dirty="0" smtClean="0"/>
              <a:t>	- </a:t>
            </a:r>
            <a:r>
              <a:rPr lang="en-US" sz="2400" dirty="0" err="1" smtClean="0"/>
              <a:t>lembaga</a:t>
            </a:r>
            <a:r>
              <a:rPr lang="en-US" sz="2400" dirty="0" smtClean="0"/>
              <a:t> </a:t>
            </a:r>
            <a:r>
              <a:rPr lang="en-US" sz="2400" dirty="0" err="1" smtClean="0"/>
              <a:t>keuangan</a:t>
            </a:r>
            <a:r>
              <a:rPr lang="en-US" sz="2400" dirty="0" smtClean="0"/>
              <a:t> ( </a:t>
            </a:r>
            <a:r>
              <a:rPr lang="en-US" sz="2400" dirty="0" err="1" smtClean="0"/>
              <a:t>utang</a:t>
            </a:r>
            <a:r>
              <a:rPr lang="en-US" sz="2400" dirty="0" smtClean="0"/>
              <a:t> </a:t>
            </a:r>
            <a:r>
              <a:rPr lang="en-US" sz="2400" dirty="0" err="1" smtClean="0"/>
              <a:t>jangka</a:t>
            </a:r>
            <a:r>
              <a:rPr lang="en-US" sz="2400" dirty="0" smtClean="0"/>
              <a:t> </a:t>
            </a:r>
            <a:r>
              <a:rPr lang="en-US" sz="2400" dirty="0" err="1" smtClean="0"/>
              <a:t>pendek</a:t>
            </a:r>
            <a:r>
              <a:rPr lang="en-US" sz="2400" dirty="0" smtClean="0"/>
              <a:t> </a:t>
            </a:r>
            <a:r>
              <a:rPr lang="en-US" sz="2400" dirty="0" err="1" smtClean="0"/>
              <a:t>dan</a:t>
            </a:r>
            <a:r>
              <a:rPr lang="en-US" sz="2400" dirty="0" smtClean="0"/>
              <a:t> </a:t>
            </a:r>
            <a:r>
              <a:rPr lang="en-US" sz="2400" dirty="0" err="1" smtClean="0"/>
              <a:t>utang</a:t>
            </a:r>
            <a:r>
              <a:rPr lang="en-US" sz="2400" dirty="0" smtClean="0"/>
              <a:t> </a:t>
            </a:r>
            <a:r>
              <a:rPr lang="en-US" sz="2400" dirty="0" err="1" smtClean="0"/>
              <a:t>jangka</a:t>
            </a:r>
            <a:r>
              <a:rPr lang="en-US" sz="2400" dirty="0" smtClean="0"/>
              <a:t> </a:t>
            </a:r>
            <a:r>
              <a:rPr lang="en-US" sz="2400" dirty="0" err="1" smtClean="0"/>
              <a:t>panjang</a:t>
            </a:r>
            <a:r>
              <a:rPr lang="en-US" sz="2400" dirty="0" smtClean="0"/>
              <a:t>)</a:t>
            </a:r>
          </a:p>
          <a:p>
            <a:pPr>
              <a:buNone/>
            </a:pPr>
            <a:r>
              <a:rPr lang="en-US" sz="2400" dirty="0" smtClean="0"/>
              <a:t>	- investor / </a:t>
            </a:r>
            <a:r>
              <a:rPr lang="en-US" sz="2400" dirty="0" err="1" smtClean="0"/>
              <a:t>pemasok</a:t>
            </a:r>
            <a:r>
              <a:rPr lang="en-US" sz="2400" dirty="0" smtClean="0"/>
              <a:t> (supplies)</a:t>
            </a:r>
          </a:p>
          <a:p>
            <a:pPr>
              <a:buNone/>
            </a:pPr>
            <a:r>
              <a:rPr lang="en-US" sz="2400" dirty="0" smtClean="0"/>
              <a:t>	- </a:t>
            </a:r>
            <a:r>
              <a:rPr lang="en-US" sz="2400" dirty="0" err="1" smtClean="0"/>
              <a:t>pinjaman</a:t>
            </a:r>
            <a:r>
              <a:rPr lang="en-US" sz="2400" dirty="0" smtClean="0"/>
              <a:t> </a:t>
            </a:r>
            <a:r>
              <a:rPr lang="en-US" sz="2400" dirty="0" err="1" smtClean="0"/>
              <a:t>obligasi</a:t>
            </a:r>
            <a:r>
              <a:rPr lang="en-US" sz="2400" dirty="0" smtClean="0"/>
              <a:t> </a:t>
            </a:r>
            <a:r>
              <a:rPr lang="en-US" sz="2400" dirty="0" err="1" smtClean="0"/>
              <a:t>dan</a:t>
            </a:r>
            <a:r>
              <a:rPr lang="en-US" sz="2400" dirty="0" smtClean="0"/>
              <a:t> </a:t>
            </a:r>
            <a:r>
              <a:rPr lang="en-US" sz="2400" dirty="0" err="1" smtClean="0"/>
              <a:t>hipotik</a:t>
            </a:r>
            <a:endParaRPr lang="en-US" sz="2400" dirty="0" smtClean="0"/>
          </a:p>
          <a:p>
            <a:pPr marL="813816" lvl="1" indent="-457200">
              <a:buSzPct val="99000"/>
              <a:buNone/>
            </a:pPr>
            <a:r>
              <a:rPr lang="en-US" sz="2400" dirty="0" smtClean="0"/>
              <a:t>2)	</a:t>
            </a:r>
            <a:r>
              <a:rPr lang="en-US" sz="2400" dirty="0" err="1" smtClean="0"/>
              <a:t>Pendanaan</a:t>
            </a:r>
            <a:r>
              <a:rPr lang="en-US" sz="2400" dirty="0" smtClean="0"/>
              <a:t> (</a:t>
            </a:r>
            <a:r>
              <a:rPr lang="en-US" sz="2400" dirty="0" err="1" smtClean="0"/>
              <a:t>penggunaan</a:t>
            </a:r>
            <a:r>
              <a:rPr lang="en-US" sz="2400" dirty="0" smtClean="0"/>
              <a:t> </a:t>
            </a:r>
            <a:r>
              <a:rPr lang="en-US" sz="2400" dirty="0" err="1" smtClean="0"/>
              <a:t>dana</a:t>
            </a:r>
            <a:r>
              <a:rPr lang="en-US" sz="2400" dirty="0" smtClean="0"/>
              <a:t>)</a:t>
            </a:r>
          </a:p>
          <a:p>
            <a:pPr marL="539496" indent="-457200">
              <a:buNone/>
            </a:pPr>
            <a:r>
              <a:rPr lang="en-US" sz="2400" dirty="0" smtClean="0"/>
              <a:t>	Dana yang </a:t>
            </a:r>
            <a:r>
              <a:rPr lang="en-US" sz="2400" dirty="0" err="1" smtClean="0"/>
              <a:t>disediakan</a:t>
            </a:r>
            <a:r>
              <a:rPr lang="en-US" sz="2400" dirty="0" smtClean="0"/>
              <a:t> </a:t>
            </a:r>
            <a:r>
              <a:rPr lang="en-US" sz="2400" dirty="0" err="1" smtClean="0"/>
              <a:t>perusahaan</a:t>
            </a:r>
            <a:r>
              <a:rPr lang="en-US" sz="2400" dirty="0" smtClean="0"/>
              <a:t>.</a:t>
            </a:r>
          </a:p>
          <a:p>
            <a:pPr marL="813816" lvl="1" indent="-457200">
              <a:buNone/>
            </a:pPr>
            <a:r>
              <a:rPr lang="en-US" sz="2400" dirty="0" smtClean="0"/>
              <a:t>3)	</a:t>
            </a:r>
            <a:r>
              <a:rPr lang="en-US" sz="2400" dirty="0" err="1" smtClean="0"/>
              <a:t>Pengelola</a:t>
            </a:r>
            <a:endParaRPr lang="en-US" sz="2400" dirty="0" smtClean="0"/>
          </a:p>
          <a:p>
            <a:pPr marL="539496" indent="-457200">
              <a:buNone/>
            </a:pPr>
            <a:r>
              <a:rPr lang="en-US" sz="2400" dirty="0" smtClean="0"/>
              <a:t>	</a:t>
            </a:r>
            <a:r>
              <a:rPr lang="en-US" sz="2400" dirty="0" err="1" smtClean="0"/>
              <a:t>Mengatur</a:t>
            </a:r>
            <a:r>
              <a:rPr lang="en-US" sz="2400" dirty="0" smtClean="0"/>
              <a:t> </a:t>
            </a:r>
            <a:r>
              <a:rPr lang="en-US" sz="2400" dirty="0" err="1" smtClean="0"/>
              <a:t>atau</a:t>
            </a:r>
            <a:r>
              <a:rPr lang="en-US" sz="2400" dirty="0" smtClean="0"/>
              <a:t> </a:t>
            </a:r>
            <a:r>
              <a:rPr lang="en-US" sz="2400" dirty="0" err="1" smtClean="0"/>
              <a:t>memanage</a:t>
            </a:r>
            <a:r>
              <a:rPr lang="en-US" sz="2400" b="1" dirty="0" smtClean="0"/>
              <a:t>( </a:t>
            </a:r>
            <a:r>
              <a:rPr lang="en-US" sz="2400" b="1" dirty="0" err="1" smtClean="0"/>
              <a:t>Kasmir</a:t>
            </a:r>
            <a:r>
              <a:rPr lang="en-US" sz="2400" b="1" dirty="0" smtClean="0"/>
              <a:t> ; 2010 : 5 – 7 )</a:t>
            </a:r>
            <a:endParaRPr lang="en-US" sz="2400" b="1"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1120" y="228600"/>
            <a:ext cx="7498080" cy="106363"/>
          </a:xfrm>
        </p:spPr>
        <p:txBody>
          <a:bodyPr>
            <a:normAutofit fontScale="90000"/>
          </a:bodyPr>
          <a:lstStyle/>
          <a:p>
            <a:r>
              <a:rPr lang="en-US" dirty="0" smtClean="0"/>
              <a:t>D. </a:t>
            </a:r>
            <a:r>
              <a:rPr lang="en-US" dirty="0" err="1" smtClean="0"/>
              <a:t>Kemampuan</a:t>
            </a:r>
            <a:r>
              <a:rPr lang="en-US" dirty="0" smtClean="0"/>
              <a:t> Perusahaan</a:t>
            </a:r>
            <a:endParaRPr lang="en-US" dirty="0"/>
          </a:p>
        </p:txBody>
      </p:sp>
      <p:sp>
        <p:nvSpPr>
          <p:cNvPr id="3" name="Content Placeholder 2"/>
          <p:cNvSpPr>
            <a:spLocks noGrp="1"/>
          </p:cNvSpPr>
          <p:nvPr>
            <p:ph idx="1"/>
          </p:nvPr>
        </p:nvSpPr>
        <p:spPr>
          <a:xfrm>
            <a:off x="914400" y="533400"/>
            <a:ext cx="8001000" cy="6553200"/>
          </a:xfrm>
        </p:spPr>
        <p:txBody>
          <a:bodyPr>
            <a:noAutofit/>
          </a:bodyPr>
          <a:lstStyle/>
          <a:p>
            <a:pPr marL="596646" indent="-514350">
              <a:buFont typeface="+mj-lt"/>
              <a:buAutoNum type="arabicPeriod"/>
            </a:pPr>
            <a:r>
              <a:rPr lang="en-US" sz="1600" dirty="0" err="1" smtClean="0"/>
              <a:t>Likuiditas</a:t>
            </a:r>
            <a:r>
              <a:rPr lang="en-US" sz="1600" dirty="0" smtClean="0"/>
              <a:t> </a:t>
            </a:r>
          </a:p>
          <a:p>
            <a:pPr marL="596646" indent="-514350">
              <a:buNone/>
            </a:pPr>
            <a:r>
              <a:rPr lang="en-US" sz="1600" dirty="0" smtClean="0"/>
              <a:t>	</a:t>
            </a:r>
            <a:r>
              <a:rPr lang="en-US" sz="1600" dirty="0" err="1" smtClean="0"/>
              <a:t>Asal</a:t>
            </a:r>
            <a:r>
              <a:rPr lang="en-US" sz="1600" dirty="0" smtClean="0"/>
              <a:t> </a:t>
            </a:r>
            <a:r>
              <a:rPr lang="en-US" sz="1600" dirty="0" err="1" smtClean="0"/>
              <a:t>katanya</a:t>
            </a:r>
            <a:r>
              <a:rPr lang="en-US" sz="1600" dirty="0" smtClean="0"/>
              <a:t> </a:t>
            </a:r>
            <a:r>
              <a:rPr lang="en-US" sz="1600" dirty="0" err="1" smtClean="0"/>
              <a:t>liqiud</a:t>
            </a:r>
            <a:r>
              <a:rPr lang="en-US" sz="1600" dirty="0" smtClean="0"/>
              <a:t> (</a:t>
            </a:r>
            <a:r>
              <a:rPr lang="en-US" sz="1600" dirty="0" err="1" smtClean="0"/>
              <a:t>cair</a:t>
            </a:r>
            <a:r>
              <a:rPr lang="en-US" sz="1600" dirty="0" smtClean="0"/>
              <a:t>)</a:t>
            </a:r>
          </a:p>
          <a:p>
            <a:pPr marL="596646" indent="-514350">
              <a:buNone/>
            </a:pPr>
            <a:r>
              <a:rPr lang="en-US" sz="1600" dirty="0" smtClean="0"/>
              <a:t>	</a:t>
            </a:r>
            <a:r>
              <a:rPr lang="en-US" sz="1600" dirty="0" err="1" smtClean="0"/>
              <a:t>Suatu</a:t>
            </a:r>
            <a:r>
              <a:rPr lang="en-US" sz="1600" dirty="0" smtClean="0"/>
              <a:t> </a:t>
            </a:r>
            <a:r>
              <a:rPr lang="en-US" sz="1600" dirty="0" err="1" smtClean="0"/>
              <a:t>kemampuan</a:t>
            </a:r>
            <a:r>
              <a:rPr lang="en-US" sz="1600" dirty="0" smtClean="0"/>
              <a:t> </a:t>
            </a:r>
            <a:r>
              <a:rPr lang="en-US" sz="1600" dirty="0" err="1" smtClean="0"/>
              <a:t>perusahaan</a:t>
            </a:r>
            <a:r>
              <a:rPr lang="en-US" sz="1600" dirty="0" smtClean="0"/>
              <a:t> </a:t>
            </a:r>
            <a:r>
              <a:rPr lang="en-US" sz="1600" dirty="0" err="1" smtClean="0"/>
              <a:t>membayar</a:t>
            </a:r>
            <a:r>
              <a:rPr lang="en-US" sz="1600" dirty="0" smtClean="0"/>
              <a:t> </a:t>
            </a:r>
            <a:r>
              <a:rPr lang="en-US" sz="1600" dirty="0" err="1" smtClean="0"/>
              <a:t>hutang</a:t>
            </a:r>
            <a:r>
              <a:rPr lang="en-US" sz="1600" dirty="0" smtClean="0"/>
              <a:t> </a:t>
            </a:r>
            <a:r>
              <a:rPr lang="en-US" sz="1600" dirty="0" err="1" smtClean="0"/>
              <a:t>jangka</a:t>
            </a:r>
            <a:r>
              <a:rPr lang="en-US" sz="1600" dirty="0" smtClean="0"/>
              <a:t> </a:t>
            </a:r>
            <a:r>
              <a:rPr lang="en-US" sz="1600" dirty="0" err="1" smtClean="0"/>
              <a:t>pendek</a:t>
            </a:r>
            <a:r>
              <a:rPr lang="en-US" sz="1600" dirty="0" smtClean="0"/>
              <a:t> (</a:t>
            </a:r>
            <a:r>
              <a:rPr lang="en-US" sz="1600" dirty="0" err="1" smtClean="0"/>
              <a:t>utang</a:t>
            </a:r>
            <a:r>
              <a:rPr lang="en-US" sz="1600" dirty="0" smtClean="0"/>
              <a:t> </a:t>
            </a:r>
            <a:r>
              <a:rPr lang="en-US" sz="1600" dirty="0" err="1" smtClean="0"/>
              <a:t>lancar</a:t>
            </a:r>
            <a:r>
              <a:rPr lang="en-US" sz="1600" dirty="0" smtClean="0"/>
              <a:t>).</a:t>
            </a:r>
          </a:p>
          <a:p>
            <a:pPr marL="596646" indent="-514350">
              <a:buNone/>
            </a:pPr>
            <a:r>
              <a:rPr lang="en-US" sz="1600" dirty="0" smtClean="0"/>
              <a:t>	</a:t>
            </a:r>
            <a:r>
              <a:rPr lang="en-US" sz="1600" dirty="0" err="1" smtClean="0"/>
              <a:t>Contoh</a:t>
            </a:r>
            <a:r>
              <a:rPr lang="en-US" sz="1600" dirty="0" smtClean="0"/>
              <a:t> : </a:t>
            </a:r>
            <a:r>
              <a:rPr lang="en-US" sz="1600" dirty="0" err="1" smtClean="0"/>
              <a:t>Rasio</a:t>
            </a:r>
            <a:r>
              <a:rPr lang="en-US" sz="1600" dirty="0" smtClean="0"/>
              <a:t> </a:t>
            </a:r>
            <a:r>
              <a:rPr lang="en-US" sz="1600" dirty="0" err="1" smtClean="0"/>
              <a:t>likuiditas</a:t>
            </a:r>
            <a:endParaRPr lang="en-US" sz="1600" dirty="0" smtClean="0"/>
          </a:p>
          <a:p>
            <a:pPr marL="596646" indent="-514350">
              <a:buNone/>
            </a:pPr>
            <a:r>
              <a:rPr lang="en-US" sz="1600" dirty="0" smtClean="0"/>
              <a:t>	</a:t>
            </a:r>
            <a:r>
              <a:rPr lang="en-US" sz="1600" dirty="0" err="1" smtClean="0"/>
              <a:t>Aktiva</a:t>
            </a:r>
            <a:r>
              <a:rPr lang="en-US" sz="1600" dirty="0" smtClean="0"/>
              <a:t> </a:t>
            </a:r>
            <a:r>
              <a:rPr lang="en-US" sz="1600" dirty="0" err="1" smtClean="0"/>
              <a:t>lancar</a:t>
            </a:r>
            <a:r>
              <a:rPr lang="en-US" sz="1600" dirty="0" smtClean="0"/>
              <a:t>  : </a:t>
            </a:r>
            <a:r>
              <a:rPr lang="en-US" sz="1600" dirty="0" err="1" smtClean="0"/>
              <a:t>Rp</a:t>
            </a:r>
            <a:r>
              <a:rPr lang="en-US" sz="1600" dirty="0" smtClean="0"/>
              <a:t>. 6.000.000,-</a:t>
            </a:r>
          </a:p>
          <a:p>
            <a:pPr marL="596646" indent="-514350">
              <a:buNone/>
            </a:pPr>
            <a:r>
              <a:rPr lang="en-US" sz="1600" dirty="0" smtClean="0"/>
              <a:t>	</a:t>
            </a:r>
            <a:r>
              <a:rPr lang="en-US" sz="1600" dirty="0" err="1" smtClean="0"/>
              <a:t>utang</a:t>
            </a:r>
            <a:r>
              <a:rPr lang="en-US" sz="1600" dirty="0" smtClean="0"/>
              <a:t> </a:t>
            </a:r>
            <a:r>
              <a:rPr lang="en-US" sz="1600" dirty="0" err="1" smtClean="0"/>
              <a:t>lancar</a:t>
            </a:r>
            <a:r>
              <a:rPr lang="en-US" sz="1600" dirty="0" smtClean="0"/>
              <a:t> : </a:t>
            </a:r>
            <a:r>
              <a:rPr lang="en-US" sz="1600" dirty="0" err="1" smtClean="0"/>
              <a:t>Rp</a:t>
            </a:r>
            <a:r>
              <a:rPr lang="en-US" sz="1600" dirty="0" smtClean="0"/>
              <a:t>. 3.000.000,-</a:t>
            </a:r>
          </a:p>
          <a:p>
            <a:pPr marL="596646" indent="-514350">
              <a:buNone/>
            </a:pPr>
            <a:r>
              <a:rPr lang="en-US" sz="1600" dirty="0" smtClean="0"/>
              <a:t>	</a:t>
            </a:r>
            <a:r>
              <a:rPr lang="en-US" sz="1600" dirty="0" err="1" smtClean="0"/>
              <a:t>Ak</a:t>
            </a:r>
            <a:r>
              <a:rPr lang="en-US" sz="1600" dirty="0" smtClean="0"/>
              <a:t>. </a:t>
            </a:r>
            <a:r>
              <a:rPr lang="en-US" sz="1600" dirty="0" err="1" smtClean="0"/>
              <a:t>Lancar</a:t>
            </a:r>
            <a:r>
              <a:rPr lang="en-US" sz="1600" dirty="0" smtClean="0"/>
              <a:t> : </a:t>
            </a:r>
            <a:r>
              <a:rPr lang="en-US" sz="1600" dirty="0" err="1" smtClean="0"/>
              <a:t>utang</a:t>
            </a:r>
            <a:r>
              <a:rPr lang="en-US" sz="1600" dirty="0" smtClean="0"/>
              <a:t> </a:t>
            </a:r>
            <a:r>
              <a:rPr lang="en-US" sz="1600" dirty="0" err="1" smtClean="0"/>
              <a:t>lancar</a:t>
            </a:r>
            <a:r>
              <a:rPr lang="en-US" sz="1600" dirty="0" smtClean="0"/>
              <a:t> </a:t>
            </a:r>
            <a:r>
              <a:rPr lang="en-US" sz="1600" dirty="0" err="1" smtClean="0"/>
              <a:t>Rp</a:t>
            </a:r>
            <a:r>
              <a:rPr lang="en-US" sz="1600" dirty="0" smtClean="0"/>
              <a:t>. 6.000.000,- :  </a:t>
            </a:r>
            <a:r>
              <a:rPr lang="en-US" sz="1600" dirty="0" err="1" smtClean="0"/>
              <a:t>Rp</a:t>
            </a:r>
            <a:r>
              <a:rPr lang="en-US" sz="1600" dirty="0" smtClean="0"/>
              <a:t>. 3.000.000</a:t>
            </a:r>
          </a:p>
          <a:p>
            <a:pPr marL="596646" indent="-514350">
              <a:buNone/>
            </a:pPr>
            <a:r>
              <a:rPr lang="en-US" sz="1600" dirty="0" smtClean="0"/>
              <a:t>	</a:t>
            </a:r>
            <a:r>
              <a:rPr lang="en-US" sz="1600" dirty="0" err="1" smtClean="0"/>
              <a:t>Perbandingannya</a:t>
            </a:r>
            <a:r>
              <a:rPr lang="en-US" sz="1600" dirty="0" smtClean="0"/>
              <a:t>                     2 	  :          1</a:t>
            </a:r>
          </a:p>
          <a:p>
            <a:pPr marL="596646" indent="-514350">
              <a:buNone/>
            </a:pPr>
            <a:r>
              <a:rPr lang="en-US" sz="1600" dirty="0" smtClean="0"/>
              <a:t>	</a:t>
            </a:r>
            <a:r>
              <a:rPr lang="en-US" sz="1600" dirty="0" err="1" smtClean="0"/>
              <a:t>Artinya</a:t>
            </a:r>
            <a:r>
              <a:rPr lang="en-US" sz="1600" dirty="0" smtClean="0"/>
              <a:t> : </a:t>
            </a:r>
            <a:r>
              <a:rPr lang="en-US" sz="1600" dirty="0" err="1" smtClean="0"/>
              <a:t>setiap</a:t>
            </a:r>
            <a:r>
              <a:rPr lang="en-US" sz="1600" dirty="0" smtClean="0"/>
              <a:t> </a:t>
            </a:r>
            <a:r>
              <a:rPr lang="en-US" sz="1600" dirty="0" err="1" smtClean="0"/>
              <a:t>utang</a:t>
            </a:r>
            <a:r>
              <a:rPr lang="en-US" sz="1600" dirty="0" smtClean="0"/>
              <a:t> </a:t>
            </a:r>
            <a:r>
              <a:rPr lang="en-US" sz="1600" dirty="0" err="1" smtClean="0"/>
              <a:t>lancar</a:t>
            </a:r>
            <a:r>
              <a:rPr lang="en-US" sz="1600" dirty="0" smtClean="0"/>
              <a:t> 1 </a:t>
            </a:r>
            <a:r>
              <a:rPr lang="en-US" sz="1600" dirty="0" err="1" smtClean="0"/>
              <a:t>dijamin</a:t>
            </a:r>
            <a:r>
              <a:rPr lang="en-US" sz="1600" dirty="0" smtClean="0"/>
              <a:t>, 2 </a:t>
            </a:r>
            <a:r>
              <a:rPr lang="en-US" sz="1600" dirty="0" err="1" smtClean="0"/>
              <a:t>aktiva</a:t>
            </a:r>
            <a:r>
              <a:rPr lang="en-US" sz="1600" dirty="0" smtClean="0"/>
              <a:t> </a:t>
            </a:r>
            <a:r>
              <a:rPr lang="en-US" sz="1600" dirty="0" err="1" smtClean="0"/>
              <a:t>lancar</a:t>
            </a:r>
            <a:endParaRPr lang="en-US" sz="1600" dirty="0" smtClean="0"/>
          </a:p>
          <a:p>
            <a:pPr marL="596646" indent="-514350">
              <a:buNone/>
            </a:pPr>
            <a:r>
              <a:rPr lang="en-US" sz="1600" dirty="0" smtClean="0"/>
              <a:t>	Illiquid : </a:t>
            </a:r>
            <a:r>
              <a:rPr lang="en-US" sz="1600" dirty="0" err="1" smtClean="0"/>
              <a:t>perusahaan</a:t>
            </a:r>
            <a:r>
              <a:rPr lang="en-US" sz="1600" dirty="0" smtClean="0"/>
              <a:t> </a:t>
            </a:r>
            <a:r>
              <a:rPr lang="en-US" sz="1600" dirty="0" err="1" smtClean="0"/>
              <a:t>tidak</a:t>
            </a:r>
            <a:r>
              <a:rPr lang="en-US" sz="1600" dirty="0" smtClean="0"/>
              <a:t> </a:t>
            </a:r>
            <a:r>
              <a:rPr lang="en-US" sz="1600" dirty="0" err="1" smtClean="0"/>
              <a:t>mampu</a:t>
            </a:r>
            <a:r>
              <a:rPr lang="en-US" sz="1600" dirty="0" smtClean="0"/>
              <a:t> </a:t>
            </a:r>
            <a:r>
              <a:rPr lang="en-US" sz="1600" dirty="0" err="1" smtClean="0"/>
              <a:t>membayar</a:t>
            </a:r>
            <a:r>
              <a:rPr lang="en-US" sz="1600" dirty="0" smtClean="0"/>
              <a:t> </a:t>
            </a:r>
            <a:r>
              <a:rPr lang="en-US" sz="1600" dirty="0" err="1" smtClean="0"/>
              <a:t>utang</a:t>
            </a:r>
            <a:r>
              <a:rPr lang="en-US" sz="1600" dirty="0" smtClean="0"/>
              <a:t> </a:t>
            </a:r>
            <a:r>
              <a:rPr lang="en-US" sz="1600" dirty="0" err="1" smtClean="0"/>
              <a:t>jangka</a:t>
            </a:r>
            <a:r>
              <a:rPr lang="en-US" sz="1600" dirty="0" smtClean="0"/>
              <a:t> </a:t>
            </a:r>
            <a:r>
              <a:rPr lang="en-US" sz="1600" dirty="0" err="1" smtClean="0"/>
              <a:t>pendek</a:t>
            </a:r>
            <a:r>
              <a:rPr lang="en-US" sz="1600" dirty="0" smtClean="0"/>
              <a:t> (</a:t>
            </a:r>
            <a:r>
              <a:rPr lang="en-US" sz="1600" dirty="0" err="1" smtClean="0"/>
              <a:t>utang</a:t>
            </a:r>
            <a:r>
              <a:rPr lang="en-US" sz="1600" dirty="0" smtClean="0"/>
              <a:t> </a:t>
            </a:r>
            <a:r>
              <a:rPr lang="en-US" sz="1600" dirty="0" err="1" smtClean="0"/>
              <a:t>lancar</a:t>
            </a:r>
            <a:r>
              <a:rPr lang="en-US" sz="1600" dirty="0" smtClean="0"/>
              <a:t>)</a:t>
            </a:r>
          </a:p>
          <a:p>
            <a:pPr marL="596646" indent="-514350">
              <a:buNone/>
            </a:pPr>
            <a:endParaRPr lang="en-US" sz="1600" dirty="0" smtClean="0"/>
          </a:p>
          <a:p>
            <a:pPr marL="596646" indent="-514350">
              <a:buFont typeface="+mj-lt"/>
              <a:buAutoNum type="arabicPeriod" startAt="2"/>
            </a:pPr>
            <a:r>
              <a:rPr lang="en-US" sz="1600" dirty="0" err="1" smtClean="0"/>
              <a:t>Solvabilitas</a:t>
            </a:r>
            <a:r>
              <a:rPr lang="en-US" sz="1600" dirty="0" smtClean="0"/>
              <a:t> (</a:t>
            </a:r>
            <a:r>
              <a:rPr lang="en-US" sz="1600" dirty="0" err="1" smtClean="0"/>
              <a:t>solvabel</a:t>
            </a:r>
            <a:r>
              <a:rPr lang="en-US" sz="1600" dirty="0" smtClean="0"/>
              <a:t>)</a:t>
            </a:r>
          </a:p>
          <a:p>
            <a:pPr marL="596646" indent="-514350">
              <a:buNone/>
            </a:pPr>
            <a:r>
              <a:rPr lang="en-US" sz="1600" dirty="0" smtClean="0"/>
              <a:t>	</a:t>
            </a:r>
            <a:r>
              <a:rPr lang="en-US" sz="1600" dirty="0" err="1" smtClean="0"/>
              <a:t>Kemampuan</a:t>
            </a:r>
            <a:r>
              <a:rPr lang="en-US" sz="1600" dirty="0" smtClean="0"/>
              <a:t> </a:t>
            </a:r>
            <a:r>
              <a:rPr lang="en-US" sz="1600" dirty="0" err="1" smtClean="0"/>
              <a:t>suatu</a:t>
            </a:r>
            <a:r>
              <a:rPr lang="en-US" sz="1600" dirty="0" smtClean="0"/>
              <a:t> </a:t>
            </a:r>
            <a:r>
              <a:rPr lang="en-US" sz="1600" dirty="0" err="1" smtClean="0"/>
              <a:t>perusahaan</a:t>
            </a:r>
            <a:r>
              <a:rPr lang="en-US" sz="1600" dirty="0" smtClean="0"/>
              <a:t> </a:t>
            </a:r>
            <a:r>
              <a:rPr lang="en-US" sz="1600" dirty="0" err="1" smtClean="0"/>
              <a:t>membayar</a:t>
            </a:r>
            <a:r>
              <a:rPr lang="en-US" sz="1600" dirty="0" smtClean="0"/>
              <a:t> </a:t>
            </a:r>
            <a:r>
              <a:rPr lang="en-US" sz="1600" dirty="0" err="1" smtClean="0"/>
              <a:t>hutang</a:t>
            </a:r>
            <a:r>
              <a:rPr lang="en-US" sz="1600" dirty="0" smtClean="0"/>
              <a:t> </a:t>
            </a:r>
            <a:r>
              <a:rPr lang="en-US" sz="1600" dirty="0" err="1" smtClean="0"/>
              <a:t>jangka</a:t>
            </a:r>
            <a:r>
              <a:rPr lang="en-US" sz="1600" dirty="0" smtClean="0"/>
              <a:t> </a:t>
            </a:r>
            <a:r>
              <a:rPr lang="en-US" sz="1600" dirty="0" err="1" smtClean="0"/>
              <a:t>pendek</a:t>
            </a:r>
            <a:r>
              <a:rPr lang="en-US" sz="1600" dirty="0" smtClean="0"/>
              <a:t> </a:t>
            </a:r>
            <a:r>
              <a:rPr lang="en-US" sz="1600" dirty="0" err="1" smtClean="0"/>
              <a:t>dan</a:t>
            </a:r>
            <a:r>
              <a:rPr lang="en-US" sz="1600" dirty="0" smtClean="0"/>
              <a:t> </a:t>
            </a:r>
            <a:r>
              <a:rPr lang="en-US" sz="1600" dirty="0" err="1" smtClean="0"/>
              <a:t>hutang</a:t>
            </a:r>
            <a:r>
              <a:rPr lang="en-US" sz="1600" dirty="0" smtClean="0"/>
              <a:t> </a:t>
            </a:r>
            <a:r>
              <a:rPr lang="en-US" sz="1600" dirty="0" err="1" smtClean="0"/>
              <a:t>jangka</a:t>
            </a:r>
            <a:r>
              <a:rPr lang="en-US" sz="1600" dirty="0" smtClean="0"/>
              <a:t> </a:t>
            </a:r>
            <a:r>
              <a:rPr lang="en-US" sz="1600" dirty="0" err="1" smtClean="0"/>
              <a:t>panjang</a:t>
            </a:r>
            <a:r>
              <a:rPr lang="en-US" sz="1600" dirty="0" smtClean="0"/>
              <a:t>. </a:t>
            </a:r>
            <a:r>
              <a:rPr lang="en-US" sz="1600" dirty="0" err="1" smtClean="0"/>
              <a:t>Insovabel</a:t>
            </a:r>
            <a:r>
              <a:rPr lang="en-US" sz="1600" dirty="0" smtClean="0"/>
              <a:t> </a:t>
            </a:r>
            <a:r>
              <a:rPr lang="en-US" sz="1600" dirty="0" err="1" smtClean="0"/>
              <a:t>adalah</a:t>
            </a:r>
            <a:r>
              <a:rPr lang="en-US" sz="1600" dirty="0" smtClean="0"/>
              <a:t> </a:t>
            </a:r>
            <a:r>
              <a:rPr lang="en-US" sz="1600" dirty="0" err="1" smtClean="0"/>
              <a:t>kebalikannya</a:t>
            </a:r>
            <a:r>
              <a:rPr lang="en-US" sz="1600" dirty="0" smtClean="0"/>
              <a:t>.</a:t>
            </a:r>
          </a:p>
          <a:p>
            <a:pPr marL="596646" indent="-514350">
              <a:buNone/>
            </a:pPr>
            <a:r>
              <a:rPr lang="en-US" sz="1600" dirty="0" smtClean="0"/>
              <a:t>	</a:t>
            </a:r>
            <a:r>
              <a:rPr lang="en-US" sz="1600" dirty="0" err="1" smtClean="0"/>
              <a:t>Ada</a:t>
            </a:r>
            <a:r>
              <a:rPr lang="en-US" sz="1600" dirty="0" smtClean="0"/>
              <a:t> 4 </a:t>
            </a:r>
            <a:r>
              <a:rPr lang="en-US" sz="1600" dirty="0" err="1" smtClean="0"/>
              <a:t>kemungkinan</a:t>
            </a:r>
            <a:r>
              <a:rPr lang="en-US" sz="1600" dirty="0" smtClean="0"/>
              <a:t> </a:t>
            </a:r>
            <a:r>
              <a:rPr lang="en-US" sz="1600" dirty="0" err="1" smtClean="0"/>
              <a:t>kondisi</a:t>
            </a:r>
            <a:r>
              <a:rPr lang="en-US" sz="1600" dirty="0" smtClean="0"/>
              <a:t> </a:t>
            </a:r>
            <a:r>
              <a:rPr lang="en-US" sz="1600" dirty="0" err="1" smtClean="0"/>
              <a:t>perusahaan</a:t>
            </a:r>
            <a:r>
              <a:rPr lang="en-US" sz="1600" dirty="0" smtClean="0"/>
              <a:t> </a:t>
            </a:r>
            <a:r>
              <a:rPr lang="en-US" sz="1600" dirty="0" err="1" smtClean="0"/>
              <a:t>yaitu</a:t>
            </a:r>
            <a:r>
              <a:rPr lang="en-US" sz="1600" dirty="0" smtClean="0"/>
              <a:t>:</a:t>
            </a:r>
          </a:p>
          <a:p>
            <a:pPr marL="870966" lvl="1" indent="-514350">
              <a:buFont typeface="+mj-lt"/>
              <a:buAutoNum type="alphaLcPeriod"/>
            </a:pPr>
            <a:r>
              <a:rPr lang="en-US" sz="1600" dirty="0" err="1" smtClean="0"/>
              <a:t>Likuiditas</a:t>
            </a:r>
            <a:r>
              <a:rPr lang="en-US" sz="1600" dirty="0" smtClean="0"/>
              <a:t> </a:t>
            </a:r>
            <a:r>
              <a:rPr lang="en-US" sz="1600" dirty="0" err="1" smtClean="0"/>
              <a:t>dan</a:t>
            </a:r>
            <a:r>
              <a:rPr lang="en-US" sz="1600" dirty="0" smtClean="0"/>
              <a:t> </a:t>
            </a:r>
            <a:r>
              <a:rPr lang="en-US" sz="1600" dirty="0" err="1" smtClean="0"/>
              <a:t>solvabilitas</a:t>
            </a:r>
            <a:endParaRPr lang="en-US" sz="1600" dirty="0" smtClean="0"/>
          </a:p>
          <a:p>
            <a:pPr marL="870966" lvl="1" indent="-514350">
              <a:buFont typeface="+mj-lt"/>
              <a:buAutoNum type="alphaLcPeriod"/>
            </a:pPr>
            <a:r>
              <a:rPr lang="en-US" sz="1600" dirty="0" err="1" smtClean="0"/>
              <a:t>Likuiditas</a:t>
            </a:r>
            <a:r>
              <a:rPr lang="en-US" sz="1600" dirty="0" smtClean="0"/>
              <a:t> </a:t>
            </a:r>
            <a:r>
              <a:rPr lang="en-US" sz="1600" dirty="0" err="1" smtClean="0"/>
              <a:t>tetapi</a:t>
            </a:r>
            <a:r>
              <a:rPr lang="en-US" sz="1600" dirty="0" smtClean="0"/>
              <a:t> </a:t>
            </a:r>
            <a:r>
              <a:rPr lang="en-US" sz="1600" dirty="0" err="1" smtClean="0"/>
              <a:t>insovabel</a:t>
            </a:r>
            <a:endParaRPr lang="en-US" sz="1600" dirty="0" smtClean="0"/>
          </a:p>
          <a:p>
            <a:pPr marL="870966" lvl="1" indent="-514350">
              <a:buFont typeface="+mj-lt"/>
              <a:buAutoNum type="alphaLcPeriod"/>
            </a:pPr>
            <a:r>
              <a:rPr lang="en-US" sz="1600" dirty="0" err="1" smtClean="0"/>
              <a:t>Likuiditas</a:t>
            </a:r>
            <a:r>
              <a:rPr lang="en-US" sz="1600" dirty="0" smtClean="0"/>
              <a:t> </a:t>
            </a:r>
            <a:r>
              <a:rPr lang="en-US" sz="1600" dirty="0" err="1" smtClean="0"/>
              <a:t>tetapi</a:t>
            </a:r>
            <a:r>
              <a:rPr lang="en-US" sz="1600" dirty="0" smtClean="0"/>
              <a:t> </a:t>
            </a:r>
            <a:r>
              <a:rPr lang="en-US" sz="1600" dirty="0" err="1" smtClean="0"/>
              <a:t>solvabel</a:t>
            </a:r>
            <a:endParaRPr lang="en-US" sz="1600" dirty="0" smtClean="0"/>
          </a:p>
          <a:p>
            <a:pPr marL="870966" lvl="1" indent="-514350">
              <a:buFont typeface="+mj-lt"/>
              <a:buAutoNum type="alphaLcPeriod"/>
            </a:pPr>
            <a:r>
              <a:rPr lang="en-US" sz="1600" dirty="0" err="1" smtClean="0"/>
              <a:t>Likuiditas</a:t>
            </a:r>
            <a:r>
              <a:rPr lang="en-US" sz="1600" dirty="0" smtClean="0"/>
              <a:t> </a:t>
            </a:r>
            <a:r>
              <a:rPr lang="en-US" sz="1600" dirty="0" err="1" smtClean="0"/>
              <a:t>dan</a:t>
            </a:r>
            <a:r>
              <a:rPr lang="en-US" sz="1600" dirty="0" smtClean="0"/>
              <a:t> </a:t>
            </a:r>
            <a:r>
              <a:rPr lang="en-US" sz="1600" dirty="0" err="1" smtClean="0"/>
              <a:t>insolvabel</a:t>
            </a:r>
            <a:endParaRPr lang="en-US" sz="1600" dirty="0" smtClean="0"/>
          </a:p>
          <a:p>
            <a:pPr marL="596646" indent="-514350">
              <a:buNone/>
            </a:pPr>
            <a:r>
              <a:rPr lang="en-US" sz="1600" dirty="0" smtClean="0"/>
              <a:t>	</a:t>
            </a:r>
          </a:p>
          <a:p>
            <a:pPr marL="596646" indent="-514350">
              <a:buNone/>
            </a:pPr>
            <a:r>
              <a:rPr lang="en-US" sz="1400" dirty="0" smtClean="0"/>
              <a:t>	</a:t>
            </a:r>
            <a:endParaRPr lang="en-US" sz="1400" dirty="0"/>
          </a:p>
        </p:txBody>
      </p:sp>
      <p:sp>
        <p:nvSpPr>
          <p:cNvPr id="1026" name="Rectangle 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7" name="Rectangle 3"/>
          <p:cNvSpPr>
            <a:spLocks noChangeArrowheads="1"/>
          </p:cNvSpPr>
          <p:nvPr/>
        </p:nvSpPr>
        <p:spPr bwMode="auto">
          <a:xfrm>
            <a:off x="2" y="8286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6" name="Slide Number Placeholder 5"/>
          <p:cNvSpPr>
            <a:spLocks noGrp="1"/>
          </p:cNvSpPr>
          <p:nvPr>
            <p:ph type="sldNum" sz="quarter" idx="12"/>
          </p:nvPr>
        </p:nvSpPr>
        <p:spPr/>
        <p:txBody>
          <a:bodyPr/>
          <a:lstStyle/>
          <a:p>
            <a:fld id="{3F20941A-713C-429C-BAFF-469BDD0C5BC4}"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228600"/>
            <a:ext cx="8001000" cy="6019800"/>
          </a:xfrm>
        </p:spPr>
        <p:txBody>
          <a:bodyPr>
            <a:normAutofit fontScale="77500" lnSpcReduction="20000"/>
          </a:bodyPr>
          <a:lstStyle/>
          <a:p>
            <a:pPr marL="596646" indent="-514350">
              <a:buFont typeface="+mj-lt"/>
              <a:buAutoNum type="arabicPeriod" startAt="3"/>
            </a:pPr>
            <a:r>
              <a:rPr lang="en-US" sz="2400" dirty="0" err="1" smtClean="0"/>
              <a:t>Rentabilitas</a:t>
            </a:r>
            <a:r>
              <a:rPr lang="en-US" sz="2400" dirty="0" smtClean="0"/>
              <a:t> </a:t>
            </a:r>
          </a:p>
          <a:p>
            <a:pPr marL="596646" indent="-514350">
              <a:buNone/>
            </a:pPr>
            <a:r>
              <a:rPr lang="en-US" sz="2400" dirty="0" smtClean="0"/>
              <a:t>	</a:t>
            </a:r>
            <a:r>
              <a:rPr lang="en-US" sz="2400" dirty="0" err="1" smtClean="0"/>
              <a:t>Kemampuan</a:t>
            </a:r>
            <a:r>
              <a:rPr lang="en-US" sz="2400" dirty="0" smtClean="0"/>
              <a:t> </a:t>
            </a:r>
            <a:r>
              <a:rPr lang="en-US" sz="2400" dirty="0" err="1" smtClean="0"/>
              <a:t>perusahaan</a:t>
            </a:r>
            <a:r>
              <a:rPr lang="en-US" sz="2400" dirty="0" smtClean="0"/>
              <a:t> </a:t>
            </a:r>
            <a:r>
              <a:rPr lang="en-US" sz="2400" dirty="0" err="1" smtClean="0"/>
              <a:t>mendapatkan</a:t>
            </a:r>
            <a:r>
              <a:rPr lang="en-US" sz="2400" dirty="0" smtClean="0"/>
              <a:t> </a:t>
            </a:r>
            <a:r>
              <a:rPr lang="en-US" sz="2400" dirty="0" err="1" smtClean="0"/>
              <a:t>laba</a:t>
            </a:r>
            <a:r>
              <a:rPr lang="en-US" sz="2400" dirty="0" smtClean="0"/>
              <a:t>.</a:t>
            </a:r>
          </a:p>
          <a:p>
            <a:pPr marL="596646" indent="-514350">
              <a:buNone/>
            </a:pPr>
            <a:endParaRPr lang="en-US" sz="2400" dirty="0" smtClean="0"/>
          </a:p>
          <a:p>
            <a:pPr marL="596646" indent="-514350">
              <a:buNone/>
            </a:pPr>
            <a:endParaRPr lang="en-US" sz="2400" dirty="0" smtClean="0"/>
          </a:p>
          <a:p>
            <a:pPr marL="596646" indent="-514350">
              <a:buNone/>
            </a:pPr>
            <a:r>
              <a:rPr lang="en-US" sz="2400" dirty="0" smtClean="0"/>
              <a:t>L = </a:t>
            </a:r>
            <a:r>
              <a:rPr lang="en-US" sz="2400" dirty="0" err="1" smtClean="0"/>
              <a:t>laba</a:t>
            </a:r>
            <a:r>
              <a:rPr lang="en-US" sz="2400" dirty="0" smtClean="0"/>
              <a:t> </a:t>
            </a:r>
            <a:r>
              <a:rPr lang="en-US" sz="2400" dirty="0" err="1" smtClean="0"/>
              <a:t>pemilik</a:t>
            </a:r>
            <a:r>
              <a:rPr lang="en-US" sz="2400" dirty="0" smtClean="0"/>
              <a:t> </a:t>
            </a:r>
            <a:r>
              <a:rPr lang="en-US" sz="2400" dirty="0" err="1" smtClean="0"/>
              <a:t>tertentu</a:t>
            </a:r>
            <a:endParaRPr lang="en-US" sz="2400" dirty="0" smtClean="0"/>
          </a:p>
          <a:p>
            <a:pPr marL="596646" indent="-514350">
              <a:buNone/>
            </a:pPr>
            <a:r>
              <a:rPr lang="en-US" sz="2400" dirty="0" smtClean="0"/>
              <a:t>M = modal yang </a:t>
            </a:r>
            <a:r>
              <a:rPr lang="en-US" sz="2400" dirty="0" err="1" smtClean="0"/>
              <a:t>digunakan</a:t>
            </a:r>
            <a:r>
              <a:rPr lang="en-US" sz="2400" dirty="0" smtClean="0"/>
              <a:t> </a:t>
            </a:r>
            <a:r>
              <a:rPr lang="en-US" sz="2400" dirty="0" err="1" smtClean="0"/>
              <a:t>untuk</a:t>
            </a:r>
            <a:r>
              <a:rPr lang="en-US" sz="2400" dirty="0" smtClean="0"/>
              <a:t> </a:t>
            </a:r>
            <a:r>
              <a:rPr lang="en-US" sz="2400" dirty="0" err="1" smtClean="0"/>
              <a:t>mendapatkan</a:t>
            </a:r>
            <a:r>
              <a:rPr lang="en-US" sz="2400" dirty="0" smtClean="0"/>
              <a:t> </a:t>
            </a:r>
            <a:r>
              <a:rPr lang="en-US" sz="2400" dirty="0" err="1" smtClean="0"/>
              <a:t>laba</a:t>
            </a:r>
            <a:endParaRPr lang="en-US" sz="2400" dirty="0" smtClean="0"/>
          </a:p>
          <a:p>
            <a:pPr marL="596646" indent="-514350">
              <a:buNone/>
            </a:pPr>
            <a:endParaRPr lang="en-US" sz="2400" dirty="0" smtClean="0"/>
          </a:p>
          <a:p>
            <a:pPr>
              <a:buNone/>
            </a:pPr>
            <a:r>
              <a:rPr lang="en-US" sz="2400" dirty="0" err="1" smtClean="0"/>
              <a:t>Rentabilitas</a:t>
            </a:r>
            <a:r>
              <a:rPr lang="en-US" sz="2400" dirty="0" smtClean="0"/>
              <a:t> </a:t>
            </a:r>
            <a:r>
              <a:rPr lang="en-US" sz="2400" dirty="0" err="1" smtClean="0"/>
              <a:t>ada</a:t>
            </a:r>
            <a:r>
              <a:rPr lang="en-US" sz="2400" dirty="0" smtClean="0"/>
              <a:t> 2 </a:t>
            </a:r>
            <a:r>
              <a:rPr lang="en-US" sz="2400" dirty="0" err="1" smtClean="0"/>
              <a:t>yaitu</a:t>
            </a:r>
            <a:r>
              <a:rPr lang="en-US" sz="2400" dirty="0" smtClean="0"/>
              <a:t> :</a:t>
            </a:r>
          </a:p>
          <a:p>
            <a:pPr marL="596646" indent="-514350">
              <a:buFont typeface="+mj-lt"/>
              <a:buAutoNum type="alphaLcPeriod"/>
            </a:pPr>
            <a:r>
              <a:rPr lang="en-US" sz="2400" dirty="0" err="1" smtClean="0"/>
              <a:t>Rentabilitas</a:t>
            </a:r>
            <a:r>
              <a:rPr lang="en-US" sz="2400" dirty="0" smtClean="0"/>
              <a:t> </a:t>
            </a:r>
            <a:r>
              <a:rPr lang="en-US" sz="2400" dirty="0" err="1" smtClean="0"/>
              <a:t>ekonomis</a:t>
            </a:r>
            <a:endParaRPr lang="en-US" sz="2400" dirty="0" smtClean="0"/>
          </a:p>
          <a:p>
            <a:pPr marL="596646" indent="-514350">
              <a:buNone/>
            </a:pPr>
            <a:r>
              <a:rPr lang="en-US" sz="2400" dirty="0" smtClean="0"/>
              <a:t> 				(</a:t>
            </a:r>
            <a:r>
              <a:rPr lang="en-US" sz="2400" dirty="0" err="1" smtClean="0"/>
              <a:t>laba</a:t>
            </a:r>
            <a:r>
              <a:rPr lang="en-US" sz="2400" dirty="0" smtClean="0"/>
              <a:t> </a:t>
            </a:r>
            <a:r>
              <a:rPr lang="en-US" sz="2400" dirty="0" err="1" smtClean="0"/>
              <a:t>sebelum</a:t>
            </a:r>
            <a:r>
              <a:rPr lang="en-US" sz="2400" dirty="0" smtClean="0"/>
              <a:t> </a:t>
            </a:r>
            <a:r>
              <a:rPr lang="en-US" sz="2400" dirty="0" err="1" smtClean="0"/>
              <a:t>pajak</a:t>
            </a:r>
            <a:r>
              <a:rPr lang="en-US" sz="2400" dirty="0" smtClean="0"/>
              <a:t> / EBIT)</a:t>
            </a:r>
          </a:p>
          <a:p>
            <a:pPr marL="596646" indent="-514350">
              <a:buNone/>
            </a:pPr>
            <a:endParaRPr lang="en-US" sz="2400" dirty="0" smtClean="0"/>
          </a:p>
          <a:p>
            <a:pPr marL="596646" indent="-514350">
              <a:buNone/>
            </a:pPr>
            <a:r>
              <a:rPr lang="en-US" sz="2400" dirty="0" smtClean="0"/>
              <a:t>ROI (Return on Investment)</a:t>
            </a:r>
          </a:p>
          <a:p>
            <a:pPr marL="596646" indent="-514350">
              <a:buNone/>
            </a:pPr>
            <a:r>
              <a:rPr lang="en-US" sz="2400" dirty="0" smtClean="0"/>
              <a:t>ROA (Return on Assets)</a:t>
            </a:r>
          </a:p>
          <a:p>
            <a:pPr marL="596646" indent="-514350">
              <a:buFont typeface="+mj-lt"/>
              <a:buAutoNum type="alphaLcPeriod" startAt="2"/>
            </a:pPr>
            <a:r>
              <a:rPr lang="en-US" sz="2400" dirty="0" err="1" smtClean="0"/>
              <a:t>Rentabilitas</a:t>
            </a:r>
            <a:r>
              <a:rPr lang="en-US" sz="2400" dirty="0" smtClean="0"/>
              <a:t> modal </a:t>
            </a:r>
            <a:r>
              <a:rPr lang="en-US" sz="2400" dirty="0" err="1" smtClean="0"/>
              <a:t>sendiri</a:t>
            </a:r>
            <a:r>
              <a:rPr lang="en-US" sz="2400" dirty="0" smtClean="0"/>
              <a:t> (RMS)</a:t>
            </a:r>
          </a:p>
          <a:p>
            <a:pPr marL="596646" indent="-514350">
              <a:buNone/>
            </a:pPr>
            <a:endParaRPr lang="en-US" sz="2400" dirty="0" smtClean="0"/>
          </a:p>
          <a:p>
            <a:pPr marL="596646" indent="-514350">
              <a:buNone/>
            </a:pPr>
            <a:r>
              <a:rPr lang="en-US" sz="2400" dirty="0" smtClean="0"/>
              <a:t>					(Earning After Taxes)</a:t>
            </a:r>
          </a:p>
          <a:p>
            <a:pPr marL="596646" indent="-514350">
              <a:buNone/>
            </a:pPr>
            <a:endParaRPr lang="en-US" sz="2400" dirty="0" smtClean="0"/>
          </a:p>
          <a:p>
            <a:pPr marL="596646" indent="-514350">
              <a:buNone/>
            </a:pPr>
            <a:r>
              <a:rPr lang="en-US" sz="2400" dirty="0" smtClean="0"/>
              <a:t>ROE (Return on Equity) </a:t>
            </a:r>
            <a:r>
              <a:rPr lang="en-US" sz="2400" dirty="0" smtClean="0">
                <a:latin typeface="Cambria Math"/>
                <a:ea typeface="Cambria Math"/>
              </a:rPr>
              <a:t>⟶ </a:t>
            </a:r>
            <a:r>
              <a:rPr lang="en-US" sz="2400" dirty="0" err="1" smtClean="0">
                <a:latin typeface="+mj-lt"/>
                <a:ea typeface="Cambria Math"/>
              </a:rPr>
              <a:t>imbalan</a:t>
            </a:r>
            <a:r>
              <a:rPr lang="en-US" sz="2400" dirty="0" smtClean="0">
                <a:latin typeface="+mj-lt"/>
                <a:ea typeface="Cambria Math"/>
              </a:rPr>
              <a:t> </a:t>
            </a:r>
            <a:r>
              <a:rPr lang="en-US" sz="2400" dirty="0" err="1" smtClean="0">
                <a:latin typeface="+mj-lt"/>
                <a:ea typeface="Cambria Math"/>
              </a:rPr>
              <a:t>kepada</a:t>
            </a:r>
            <a:r>
              <a:rPr lang="en-US" sz="2400" dirty="0" smtClean="0">
                <a:latin typeface="+mj-lt"/>
                <a:ea typeface="Cambria Math"/>
              </a:rPr>
              <a:t> </a:t>
            </a:r>
            <a:r>
              <a:rPr lang="en-US" sz="2400" dirty="0" err="1" smtClean="0">
                <a:latin typeface="+mj-lt"/>
                <a:ea typeface="Cambria Math"/>
              </a:rPr>
              <a:t>pemegang</a:t>
            </a:r>
            <a:r>
              <a:rPr lang="en-US" sz="2400" dirty="0" smtClean="0">
                <a:latin typeface="+mj-lt"/>
                <a:ea typeface="Cambria Math"/>
              </a:rPr>
              <a:t> </a:t>
            </a:r>
            <a:r>
              <a:rPr lang="en-US" sz="2400" dirty="0" err="1" smtClean="0">
                <a:latin typeface="+mj-lt"/>
                <a:ea typeface="Cambria Math"/>
              </a:rPr>
              <a:t>saham</a:t>
            </a:r>
            <a:r>
              <a:rPr lang="en-US" sz="2400" dirty="0" smtClean="0">
                <a:latin typeface="+mj-lt"/>
                <a:ea typeface="Cambria Math"/>
              </a:rPr>
              <a:t>.</a:t>
            </a:r>
          </a:p>
          <a:p>
            <a:pPr marL="596646" indent="-514350">
              <a:buNone/>
            </a:pPr>
            <a:r>
              <a:rPr lang="en-US" sz="2400" dirty="0" smtClean="0">
                <a:latin typeface="+mj-lt"/>
                <a:ea typeface="Cambria Math"/>
              </a:rPr>
              <a:t>ROR (Rate on Return) </a:t>
            </a:r>
            <a:r>
              <a:rPr lang="en-US" sz="2400" dirty="0" smtClean="0">
                <a:latin typeface="Cambria Math"/>
                <a:ea typeface="Cambria Math"/>
              </a:rPr>
              <a:t>⟶ </a:t>
            </a:r>
            <a:r>
              <a:rPr lang="en-US" sz="2400" dirty="0" err="1" smtClean="0">
                <a:latin typeface="+mj-lt"/>
                <a:ea typeface="Cambria Math"/>
              </a:rPr>
              <a:t>tingkat</a:t>
            </a:r>
            <a:r>
              <a:rPr lang="en-US" sz="2400" dirty="0" smtClean="0">
                <a:latin typeface="+mj-lt"/>
                <a:ea typeface="Cambria Math"/>
              </a:rPr>
              <a:t> </a:t>
            </a:r>
            <a:r>
              <a:rPr lang="en-US" sz="2400" dirty="0" err="1" smtClean="0">
                <a:latin typeface="+mj-lt"/>
                <a:ea typeface="Cambria Math"/>
              </a:rPr>
              <a:t>keuntungan</a:t>
            </a:r>
            <a:r>
              <a:rPr lang="en-US" sz="2400" dirty="0" smtClean="0">
                <a:latin typeface="+mj-lt"/>
                <a:ea typeface="Cambria Math"/>
              </a:rPr>
              <a:t>.</a:t>
            </a:r>
            <a:endParaRPr lang="en-US" sz="2400" dirty="0" smtClean="0">
              <a:latin typeface="+mj-lt"/>
            </a:endParaRPr>
          </a:p>
          <a:p>
            <a:pPr marL="596646" indent="-514350">
              <a:buNone/>
            </a:pPr>
            <a:endParaRPr lang="en-US" sz="2400" dirty="0" smtClean="0"/>
          </a:p>
          <a:p>
            <a:pPr marL="596646" indent="-514350">
              <a:buNone/>
            </a:pPr>
            <a:endParaRPr lang="en-US" dirty="0"/>
          </a:p>
        </p:txBody>
      </p:sp>
      <p:sp>
        <p:nvSpPr>
          <p:cNvPr id="20482" name="Rectangle 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48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286000" y="2971801"/>
            <a:ext cx="1371600" cy="669073"/>
          </a:xfrm>
          <a:prstGeom prst="rect">
            <a:avLst/>
          </a:prstGeom>
          <a:noFill/>
        </p:spPr>
      </p:pic>
      <p:sp>
        <p:nvSpPr>
          <p:cNvPr id="20483" name="Rectangle 3"/>
          <p:cNvSpPr>
            <a:spLocks noChangeArrowheads="1"/>
          </p:cNvSpPr>
          <p:nvPr/>
        </p:nvSpPr>
        <p:spPr bwMode="auto">
          <a:xfrm>
            <a:off x="2" y="8382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20485" name="Rectangle 5"/>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0484"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287954" y="4724400"/>
            <a:ext cx="2360246" cy="609600"/>
          </a:xfrm>
          <a:prstGeom prst="rect">
            <a:avLst/>
          </a:prstGeom>
          <a:noFill/>
        </p:spPr>
      </p:pic>
      <p:sp>
        <p:nvSpPr>
          <p:cNvPr id="20486" name="Rectangle 6"/>
          <p:cNvSpPr>
            <a:spLocks noChangeArrowheads="1"/>
          </p:cNvSpPr>
          <p:nvPr/>
        </p:nvSpPr>
        <p:spPr bwMode="auto">
          <a:xfrm>
            <a:off x="2" y="8286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9"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362200" y="914400"/>
            <a:ext cx="1493520" cy="533400"/>
          </a:xfrm>
          <a:prstGeom prst="rect">
            <a:avLst/>
          </a:prstGeom>
          <a:noFill/>
        </p:spPr>
      </p:pic>
      <p:cxnSp>
        <p:nvCxnSpPr>
          <p:cNvPr id="11" name="Straight Connector 10"/>
          <p:cNvCxnSpPr/>
          <p:nvPr/>
        </p:nvCxnSpPr>
        <p:spPr>
          <a:xfrm rot="5400000">
            <a:off x="2875022" y="3483034"/>
            <a:ext cx="195144" cy="1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Slide Number Placeholder 11"/>
          <p:cNvSpPr>
            <a:spLocks noGrp="1"/>
          </p:cNvSpPr>
          <p:nvPr>
            <p:ph type="sldNum" sz="quarter" idx="12"/>
          </p:nvPr>
        </p:nvSpPr>
        <p:spPr/>
        <p:txBody>
          <a:bodyPr/>
          <a:lstStyle/>
          <a:p>
            <a:fld id="{3F20941A-713C-429C-BAFF-469BDD0C5BC4}"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
            <a:ext cx="7866888" cy="6553200"/>
          </a:xfrm>
        </p:spPr>
        <p:txBody>
          <a:bodyPr>
            <a:normAutofit/>
          </a:bodyPr>
          <a:lstStyle/>
          <a:p>
            <a:pPr>
              <a:buNone/>
            </a:pPr>
            <a:r>
              <a:rPr lang="en-US" sz="1400" dirty="0" smtClean="0"/>
              <a:t>c. </a:t>
            </a:r>
            <a:r>
              <a:rPr lang="en-US" sz="1400" dirty="0" err="1" smtClean="0"/>
              <a:t>Contoh</a:t>
            </a:r>
            <a:r>
              <a:rPr lang="en-US" sz="1400" dirty="0" smtClean="0"/>
              <a:t> RMS</a:t>
            </a:r>
          </a:p>
          <a:p>
            <a:pPr>
              <a:buNone/>
            </a:pPr>
            <a:r>
              <a:rPr lang="en-US" sz="1400" dirty="0" smtClean="0"/>
              <a:t>	</a:t>
            </a:r>
            <a:r>
              <a:rPr lang="en-US" sz="1400" dirty="0" err="1" smtClean="0"/>
              <a:t>Dua</a:t>
            </a:r>
            <a:r>
              <a:rPr lang="en-US" sz="1400" dirty="0" smtClean="0"/>
              <a:t> </a:t>
            </a:r>
            <a:r>
              <a:rPr lang="en-US" sz="1400" dirty="0" err="1" smtClean="0"/>
              <a:t>perusahaan</a:t>
            </a:r>
            <a:r>
              <a:rPr lang="en-US" sz="1400" dirty="0" smtClean="0"/>
              <a:t> </a:t>
            </a:r>
            <a:r>
              <a:rPr lang="en-US" sz="1400" dirty="0" err="1" smtClean="0"/>
              <a:t>Hanif</a:t>
            </a:r>
            <a:r>
              <a:rPr lang="en-US" sz="1400" dirty="0" smtClean="0"/>
              <a:t> </a:t>
            </a:r>
            <a:r>
              <a:rPr lang="en-US" sz="1400" dirty="0" err="1" smtClean="0"/>
              <a:t>dan</a:t>
            </a:r>
            <a:r>
              <a:rPr lang="en-US" sz="1400" dirty="0" smtClean="0"/>
              <a:t> </a:t>
            </a:r>
            <a:r>
              <a:rPr lang="en-US" sz="1400" dirty="0" err="1" smtClean="0"/>
              <a:t>Rahmah</a:t>
            </a:r>
            <a:r>
              <a:rPr lang="en-US" sz="1400" dirty="0" smtClean="0"/>
              <a:t>. Perusahaan </a:t>
            </a:r>
            <a:r>
              <a:rPr lang="en-US" sz="1400" dirty="0" err="1" smtClean="0"/>
              <a:t>Hanif</a:t>
            </a:r>
            <a:r>
              <a:rPr lang="en-US" sz="1400" dirty="0" smtClean="0"/>
              <a:t> </a:t>
            </a:r>
            <a:r>
              <a:rPr lang="en-US" sz="1400" dirty="0" err="1" smtClean="0"/>
              <a:t>modalnya</a:t>
            </a:r>
            <a:r>
              <a:rPr lang="en-US" sz="1400" dirty="0" smtClean="0"/>
              <a:t> </a:t>
            </a:r>
            <a:r>
              <a:rPr lang="en-US" sz="1400" dirty="0" err="1" smtClean="0"/>
              <a:t>Rp</a:t>
            </a:r>
            <a:r>
              <a:rPr lang="en-US" sz="1400" dirty="0" smtClean="0"/>
              <a:t>. 2 </a:t>
            </a:r>
            <a:r>
              <a:rPr lang="en-US" sz="1400" dirty="0" err="1" smtClean="0"/>
              <a:t>milyar</a:t>
            </a:r>
            <a:r>
              <a:rPr lang="en-US" sz="1400" dirty="0" smtClean="0"/>
              <a:t>, </a:t>
            </a:r>
            <a:r>
              <a:rPr lang="en-US" sz="1400" dirty="0" err="1" smtClean="0"/>
              <a:t>labanya</a:t>
            </a:r>
            <a:r>
              <a:rPr lang="en-US" sz="1400" dirty="0" smtClean="0"/>
              <a:t> </a:t>
            </a:r>
            <a:r>
              <a:rPr lang="en-US" sz="1400" dirty="0" err="1" smtClean="0"/>
              <a:t>Rp</a:t>
            </a:r>
            <a:r>
              <a:rPr lang="en-US" sz="1400" dirty="0" smtClean="0"/>
              <a:t>. 200 </a:t>
            </a:r>
            <a:r>
              <a:rPr lang="en-US" sz="1400" dirty="0" err="1" smtClean="0"/>
              <a:t>juta</a:t>
            </a:r>
            <a:r>
              <a:rPr lang="en-US" sz="1400" dirty="0" smtClean="0"/>
              <a:t>. Perusahaan </a:t>
            </a:r>
            <a:r>
              <a:rPr lang="en-US" sz="1400" dirty="0" err="1" smtClean="0"/>
              <a:t>Rahmah</a:t>
            </a:r>
            <a:r>
              <a:rPr lang="en-US" sz="1400" dirty="0" smtClean="0"/>
              <a:t> </a:t>
            </a:r>
            <a:r>
              <a:rPr lang="en-US" sz="1400" dirty="0" err="1" smtClean="0"/>
              <a:t>modalnya</a:t>
            </a:r>
            <a:r>
              <a:rPr lang="en-US" sz="1400" dirty="0" smtClean="0"/>
              <a:t> </a:t>
            </a:r>
            <a:r>
              <a:rPr lang="en-US" sz="1400" dirty="0" err="1" smtClean="0"/>
              <a:t>Rp</a:t>
            </a:r>
            <a:r>
              <a:rPr lang="en-US" sz="1400" dirty="0" smtClean="0"/>
              <a:t>. 500 </a:t>
            </a:r>
            <a:r>
              <a:rPr lang="en-US" sz="1400" dirty="0" err="1" smtClean="0"/>
              <a:t>juta</a:t>
            </a:r>
            <a:r>
              <a:rPr lang="en-US" sz="1400" dirty="0" smtClean="0"/>
              <a:t>, </a:t>
            </a:r>
            <a:r>
              <a:rPr lang="en-US" sz="1400" dirty="0" err="1" smtClean="0"/>
              <a:t>labanya</a:t>
            </a:r>
            <a:r>
              <a:rPr lang="en-US" sz="1400" dirty="0" smtClean="0"/>
              <a:t> </a:t>
            </a:r>
            <a:r>
              <a:rPr lang="en-US" sz="1400" dirty="0" err="1" smtClean="0"/>
              <a:t>Rp</a:t>
            </a:r>
            <a:r>
              <a:rPr lang="en-US" sz="1400" dirty="0" smtClean="0"/>
              <a:t>. 60 </a:t>
            </a:r>
            <a:r>
              <a:rPr lang="en-US" sz="1400" dirty="0" err="1" smtClean="0"/>
              <a:t>juta</a:t>
            </a:r>
            <a:r>
              <a:rPr lang="en-US" sz="1400" dirty="0" smtClean="0"/>
              <a:t>.</a:t>
            </a:r>
          </a:p>
          <a:p>
            <a:pPr>
              <a:buNone/>
            </a:pPr>
            <a:r>
              <a:rPr lang="en-US" sz="1400" dirty="0" smtClean="0"/>
              <a:t>	</a:t>
            </a:r>
            <a:r>
              <a:rPr lang="en-US" sz="1400" dirty="0" err="1" smtClean="0"/>
              <a:t>Pertanyaan</a:t>
            </a:r>
            <a:r>
              <a:rPr lang="en-US" sz="1400" dirty="0" smtClean="0"/>
              <a:t> : </a:t>
            </a:r>
          </a:p>
          <a:p>
            <a:pPr marL="355600" indent="-274638">
              <a:buNone/>
            </a:pPr>
            <a:r>
              <a:rPr lang="id-ID" sz="1400" dirty="0" smtClean="0"/>
              <a:t>1)</a:t>
            </a:r>
            <a:r>
              <a:rPr lang="en-US" sz="1400" dirty="0" smtClean="0"/>
              <a:t>	</a:t>
            </a:r>
            <a:r>
              <a:rPr lang="en-US" sz="1400" dirty="0" err="1" smtClean="0"/>
              <a:t>Berapa</a:t>
            </a:r>
            <a:r>
              <a:rPr lang="en-US" sz="1400" dirty="0" smtClean="0"/>
              <a:t> RMS </a:t>
            </a:r>
            <a:r>
              <a:rPr lang="en-US" sz="1400" dirty="0" err="1" smtClean="0"/>
              <a:t>perusahaan</a:t>
            </a:r>
            <a:r>
              <a:rPr lang="en-US" sz="1400" dirty="0" smtClean="0"/>
              <a:t> </a:t>
            </a:r>
            <a:r>
              <a:rPr lang="en-US" sz="1400" dirty="0" err="1" smtClean="0"/>
              <a:t>Hanif</a:t>
            </a:r>
            <a:r>
              <a:rPr lang="en-US" sz="1400" dirty="0" smtClean="0"/>
              <a:t> </a:t>
            </a:r>
            <a:r>
              <a:rPr lang="en-US" sz="1400" dirty="0" err="1" smtClean="0"/>
              <a:t>dan</a:t>
            </a:r>
            <a:r>
              <a:rPr lang="en-US" sz="1400" dirty="0" smtClean="0"/>
              <a:t> </a:t>
            </a:r>
            <a:r>
              <a:rPr lang="en-US" sz="1400" dirty="0" err="1" smtClean="0"/>
              <a:t>Rahmah</a:t>
            </a:r>
            <a:r>
              <a:rPr lang="en-US" sz="1400" dirty="0" smtClean="0"/>
              <a:t> </a:t>
            </a:r>
          </a:p>
          <a:p>
            <a:pPr marL="355600" indent="-274638">
              <a:buNone/>
            </a:pPr>
            <a:r>
              <a:rPr lang="id-ID" sz="1400" dirty="0" smtClean="0"/>
              <a:t>2)   </a:t>
            </a:r>
            <a:r>
              <a:rPr lang="en-US" sz="1400" dirty="0" smtClean="0"/>
              <a:t>Perusahaan </a:t>
            </a:r>
            <a:r>
              <a:rPr lang="en-US" sz="1400" dirty="0" err="1" smtClean="0"/>
              <a:t>mana</a:t>
            </a:r>
            <a:r>
              <a:rPr lang="en-US" sz="1400" dirty="0" smtClean="0"/>
              <a:t> </a:t>
            </a:r>
            <a:r>
              <a:rPr lang="id-ID" sz="1400" dirty="0" smtClean="0"/>
              <a:t>yang </a:t>
            </a:r>
            <a:r>
              <a:rPr lang="en-US" sz="1400" dirty="0" err="1" smtClean="0"/>
              <a:t>anda</a:t>
            </a:r>
            <a:r>
              <a:rPr lang="en-US" sz="1400" dirty="0" smtClean="0"/>
              <a:t> </a:t>
            </a:r>
            <a:r>
              <a:rPr lang="en-US" sz="1400" dirty="0" err="1" smtClean="0"/>
              <a:t>pilih</a:t>
            </a:r>
            <a:r>
              <a:rPr lang="en-US" sz="1400" dirty="0" smtClean="0"/>
              <a:t>.</a:t>
            </a:r>
            <a:endParaRPr lang="id-ID" sz="1400" dirty="0" smtClean="0"/>
          </a:p>
          <a:p>
            <a:pPr marL="596646" indent="-514350">
              <a:buNone/>
            </a:pPr>
            <a:r>
              <a:rPr lang="id-ID" sz="1400" dirty="0" smtClean="0"/>
              <a:t>       jawaban :</a:t>
            </a:r>
          </a:p>
          <a:p>
            <a:pPr marL="596646" indent="-514350">
              <a:buNone/>
            </a:pPr>
            <a:r>
              <a:rPr lang="id-ID" sz="1400" dirty="0" smtClean="0"/>
              <a:t>1)    RMS Perusahaan Hanif :</a:t>
            </a:r>
          </a:p>
          <a:p>
            <a:pPr marL="596646" indent="-514350">
              <a:buNone/>
            </a:pPr>
            <a:r>
              <a:rPr lang="id-ID" sz="1400" dirty="0" smtClean="0"/>
              <a:t>        =                     </a:t>
            </a:r>
            <a:r>
              <a:rPr lang="id-ID" sz="1400" dirty="0" smtClean="0">
                <a:latin typeface="Calibri" pitchFamily="34" charset="0"/>
                <a:cs typeface="Times New Roman" pitchFamily="18" charset="0"/>
              </a:rPr>
              <a:t>   x 100 %</a:t>
            </a:r>
            <a:endParaRPr lang="en-US" sz="1400" dirty="0" smtClean="0"/>
          </a:p>
          <a:p>
            <a:pPr marL="596646" indent="-514350">
              <a:buNone/>
            </a:pPr>
            <a:r>
              <a:rPr lang="en-US" sz="1400" dirty="0" smtClean="0"/>
              <a:t>	</a:t>
            </a:r>
            <a:endParaRPr lang="id-ID" sz="1400" dirty="0" smtClean="0"/>
          </a:p>
          <a:p>
            <a:pPr marL="596646" indent="-514350">
              <a:buNone/>
            </a:pPr>
            <a:r>
              <a:rPr lang="id-ID" sz="1400" dirty="0" smtClean="0">
                <a:latin typeface="+mj-lt"/>
                <a:ea typeface="Cambria Math"/>
              </a:rPr>
              <a:t>        = 10 %</a:t>
            </a:r>
          </a:p>
          <a:p>
            <a:pPr marL="596646" indent="-514350">
              <a:buNone/>
            </a:pPr>
            <a:r>
              <a:rPr lang="id-ID" sz="1400" dirty="0" smtClean="0">
                <a:latin typeface="+mj-lt"/>
                <a:ea typeface="Cambria Math"/>
              </a:rPr>
              <a:t>         RMS perusahaan Rahmah :</a:t>
            </a:r>
          </a:p>
          <a:p>
            <a:pPr marL="596646" indent="-514350">
              <a:buNone/>
            </a:pPr>
            <a:r>
              <a:rPr lang="id-ID" sz="1400" dirty="0" smtClean="0">
                <a:latin typeface="+mj-lt"/>
                <a:ea typeface="Cambria Math"/>
              </a:rPr>
              <a:t>        =                      x 100%</a:t>
            </a:r>
          </a:p>
          <a:p>
            <a:pPr marL="596646" indent="-514350">
              <a:buNone/>
            </a:pPr>
            <a:endParaRPr lang="id-ID" sz="1400" dirty="0" smtClean="0">
              <a:latin typeface="+mj-lt"/>
              <a:ea typeface="Cambria Math"/>
            </a:endParaRPr>
          </a:p>
          <a:p>
            <a:pPr marL="596646" indent="-514350">
              <a:buNone/>
            </a:pPr>
            <a:r>
              <a:rPr lang="id-ID" sz="1400" dirty="0" smtClean="0">
                <a:latin typeface="+mj-lt"/>
                <a:ea typeface="Cambria Math"/>
              </a:rPr>
              <a:t>        =  12 %</a:t>
            </a:r>
          </a:p>
          <a:p>
            <a:pPr marL="355600" indent="-274638">
              <a:buNone/>
            </a:pPr>
            <a:r>
              <a:rPr lang="id-ID" sz="1400" dirty="0" smtClean="0">
                <a:latin typeface="+mj-lt"/>
                <a:ea typeface="Cambria Math"/>
              </a:rPr>
              <a:t>2)   Yang dipilih adalah perusahaan Rahmah karena Rentabilitas Modal Sendiri (RMS) persentase lebih besar yaitu 12 %.</a:t>
            </a:r>
          </a:p>
          <a:p>
            <a:pPr marL="596646" indent="-514350">
              <a:buNone/>
            </a:pPr>
            <a:r>
              <a:rPr lang="id-ID" sz="1400" dirty="0" smtClean="0">
                <a:latin typeface="+mj-lt"/>
                <a:ea typeface="Cambria Math"/>
              </a:rPr>
              <a:t>     </a:t>
            </a:r>
            <a:r>
              <a:rPr lang="en-US" sz="1400" dirty="0" smtClean="0">
                <a:latin typeface="+mj-lt"/>
                <a:ea typeface="Cambria Math"/>
              </a:rPr>
              <a:t>Agar </a:t>
            </a:r>
            <a:r>
              <a:rPr lang="en-US" sz="1400" dirty="0" err="1" smtClean="0">
                <a:latin typeface="+mj-lt"/>
                <a:ea typeface="Cambria Math"/>
              </a:rPr>
              <a:t>sama</a:t>
            </a:r>
            <a:r>
              <a:rPr lang="en-US" sz="1400" dirty="0" smtClean="0">
                <a:latin typeface="+mj-lt"/>
                <a:ea typeface="Cambria Math"/>
              </a:rPr>
              <a:t> </a:t>
            </a:r>
            <a:r>
              <a:rPr lang="id-ID" sz="1400" dirty="0" smtClean="0">
                <a:latin typeface="+mj-lt"/>
                <a:ea typeface="Cambria Math"/>
              </a:rPr>
              <a:t>perusahaan Hanif dengan perusahaan Rahmah labanya harus Rp 240</a:t>
            </a:r>
          </a:p>
          <a:p>
            <a:pPr marL="596646" indent="-514350">
              <a:buNone/>
            </a:pPr>
            <a:r>
              <a:rPr lang="id-ID" sz="1400" dirty="0" smtClean="0">
                <a:latin typeface="+mj-lt"/>
                <a:ea typeface="Cambria Math"/>
              </a:rPr>
              <a:t>    Juta yaitu :</a:t>
            </a:r>
            <a:endParaRPr lang="en-US" sz="1400" dirty="0" smtClean="0">
              <a:latin typeface="+mj-lt"/>
            </a:endParaRPr>
          </a:p>
          <a:p>
            <a:pPr marL="596646" indent="-514350">
              <a:buNone/>
            </a:pPr>
            <a:r>
              <a:rPr lang="id-ID" sz="1400" dirty="0" smtClean="0">
                <a:latin typeface="+mj-lt"/>
              </a:rPr>
              <a:t>                                 x 100 %</a:t>
            </a:r>
          </a:p>
          <a:p>
            <a:pPr marL="596646" indent="-514350">
              <a:buNone/>
            </a:pPr>
            <a:r>
              <a:rPr lang="id-ID" sz="1400" dirty="0" smtClean="0">
                <a:latin typeface="+mj-lt"/>
              </a:rPr>
              <a:t>                       </a:t>
            </a:r>
          </a:p>
          <a:p>
            <a:pPr marL="596646" indent="-514350">
              <a:buNone/>
            </a:pPr>
            <a:r>
              <a:rPr lang="id-ID" sz="1400" dirty="0" smtClean="0">
                <a:latin typeface="+mj-lt"/>
              </a:rPr>
              <a:t>       = 12 %</a:t>
            </a:r>
          </a:p>
          <a:p>
            <a:pPr marL="596646" indent="-514350">
              <a:buNone/>
            </a:pPr>
            <a:endParaRPr lang="en-US" sz="1400" dirty="0" smtClean="0"/>
          </a:p>
          <a:p>
            <a:pPr>
              <a:buNone/>
            </a:pPr>
            <a:endParaRPr lang="en-US" sz="14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42</a:t>
            </a:fld>
            <a:endParaRPr lang="en-US"/>
          </a:p>
        </p:txBody>
      </p:sp>
      <p:sp>
        <p:nvSpPr>
          <p:cNvPr id="8601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86019"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28800" y="2438400"/>
            <a:ext cx="914400" cy="381000"/>
          </a:xfrm>
          <a:prstGeom prst="rect">
            <a:avLst/>
          </a:prstGeom>
          <a:noFill/>
        </p:spPr>
      </p:pic>
      <p:sp>
        <p:nvSpPr>
          <p:cNvPr id="86021" name="Rectangle 5"/>
          <p:cNvSpPr>
            <a:spLocks noChangeArrowheads="1"/>
          </p:cNvSpPr>
          <p:nvPr/>
        </p:nvSpPr>
        <p:spPr bwMode="auto">
          <a:xfrm>
            <a:off x="0" y="723900"/>
            <a:ext cx="248786"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6023"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5"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86024" name="Picture 8"/>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905000" y="3581400"/>
            <a:ext cx="838200" cy="381000"/>
          </a:xfrm>
          <a:prstGeom prst="rect">
            <a:avLst/>
          </a:prstGeom>
          <a:noFill/>
        </p:spPr>
      </p:pic>
      <p:sp>
        <p:nvSpPr>
          <p:cNvPr id="86027"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86026"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524000" y="5562600"/>
            <a:ext cx="1295400" cy="304799"/>
          </a:xfrm>
          <a:prstGeom prst="rect">
            <a:avLst/>
          </a:prstGeom>
          <a:noFill/>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
            <a:ext cx="7866888" cy="6553200"/>
          </a:xfrm>
        </p:spPr>
        <p:txBody>
          <a:bodyPr>
            <a:normAutofit/>
          </a:bodyPr>
          <a:lstStyle/>
          <a:p>
            <a:pPr>
              <a:buNone/>
            </a:pPr>
            <a:endParaRPr lang="id-ID" sz="2300" dirty="0" smtClean="0">
              <a:latin typeface="+mj-lt"/>
            </a:endParaRPr>
          </a:p>
          <a:p>
            <a:pPr marL="596646" indent="-514350">
              <a:buNone/>
            </a:pPr>
            <a:r>
              <a:rPr lang="en-US" sz="4000" dirty="0" smtClean="0">
                <a:latin typeface="+mj-lt"/>
              </a:rPr>
              <a:t>d.</a:t>
            </a:r>
            <a:r>
              <a:rPr lang="id-ID" sz="4000" dirty="0" smtClean="0">
                <a:latin typeface="+mj-lt"/>
              </a:rPr>
              <a:t> </a:t>
            </a:r>
            <a:r>
              <a:rPr lang="en-US" sz="4000" dirty="0" smtClean="0">
                <a:latin typeface="+mj-lt"/>
              </a:rPr>
              <a:t> </a:t>
            </a:r>
            <a:r>
              <a:rPr lang="en-US" sz="4000" dirty="0" err="1" smtClean="0">
                <a:latin typeface="+mj-lt"/>
              </a:rPr>
              <a:t>Beberapa</a:t>
            </a:r>
            <a:r>
              <a:rPr lang="en-US" sz="4000" dirty="0" smtClean="0">
                <a:latin typeface="+mj-lt"/>
              </a:rPr>
              <a:t> </a:t>
            </a:r>
            <a:r>
              <a:rPr lang="en-US" sz="4000" dirty="0" err="1" smtClean="0">
                <a:latin typeface="+mj-lt"/>
              </a:rPr>
              <a:t>istilah</a:t>
            </a:r>
            <a:r>
              <a:rPr lang="en-US" sz="4000" dirty="0" smtClean="0">
                <a:latin typeface="+mj-lt"/>
              </a:rPr>
              <a:t> Rate:</a:t>
            </a:r>
          </a:p>
          <a:p>
            <a:pPr marL="533400" indent="-88900">
              <a:buNone/>
            </a:pPr>
            <a:r>
              <a:rPr lang="id-ID" sz="4000" dirty="0" smtClean="0"/>
              <a:t>1) </a:t>
            </a:r>
            <a:r>
              <a:rPr lang="en-US" sz="4000" dirty="0" smtClean="0"/>
              <a:t>Rate on Return (ROR)</a:t>
            </a:r>
            <a:r>
              <a:rPr lang="id-ID" sz="4000" dirty="0" smtClean="0"/>
              <a:t>    		</a:t>
            </a:r>
            <a:endParaRPr lang="en-US" sz="4000" dirty="0" smtClean="0"/>
          </a:p>
          <a:p>
            <a:pPr marL="533400" indent="-88900">
              <a:buNone/>
            </a:pPr>
            <a:r>
              <a:rPr lang="id-ID" sz="4000" dirty="0" smtClean="0"/>
              <a:t>2) </a:t>
            </a:r>
            <a:r>
              <a:rPr lang="en-US" sz="4000" dirty="0" smtClean="0"/>
              <a:t>Rate on Equity (ROE)</a:t>
            </a:r>
          </a:p>
          <a:p>
            <a:pPr marL="533400" indent="-88900">
              <a:buNone/>
            </a:pPr>
            <a:r>
              <a:rPr lang="id-ID" sz="4000" dirty="0" smtClean="0"/>
              <a:t>3) </a:t>
            </a:r>
            <a:r>
              <a:rPr lang="en-US" sz="4000" dirty="0" smtClean="0"/>
              <a:t>Rate on Investment (ROI))</a:t>
            </a:r>
          </a:p>
          <a:p>
            <a:pPr marL="533400" indent="-88900">
              <a:buNone/>
            </a:pPr>
            <a:r>
              <a:rPr lang="id-ID" sz="4000" dirty="0" smtClean="0"/>
              <a:t>4) </a:t>
            </a:r>
            <a:r>
              <a:rPr lang="en-US" sz="4000" dirty="0" smtClean="0"/>
              <a:t>Rate on Assets (ROA)</a:t>
            </a:r>
          </a:p>
          <a:p>
            <a:pPr marL="533400" indent="-88900">
              <a:buNone/>
            </a:pPr>
            <a:r>
              <a:rPr lang="id-ID" sz="4000" dirty="0" smtClean="0"/>
              <a:t>5) </a:t>
            </a:r>
            <a:r>
              <a:rPr lang="en-US" sz="4000" dirty="0" smtClean="0"/>
              <a:t>Rate of Profit (ROP)</a:t>
            </a:r>
            <a:endParaRPr lang="id-ID" sz="4000" dirty="0" smtClean="0"/>
          </a:p>
          <a:p>
            <a:pPr marL="533400" indent="-88900">
              <a:buNone/>
            </a:pPr>
            <a:r>
              <a:rPr lang="id-ID" sz="4000" dirty="0" smtClean="0"/>
              <a:t>6) </a:t>
            </a:r>
            <a:r>
              <a:rPr lang="en-US" sz="4000" dirty="0" smtClean="0"/>
              <a:t>Rate of Interest (ROI</a:t>
            </a:r>
            <a:r>
              <a:rPr lang="id-ID" sz="4000" dirty="0" smtClean="0"/>
              <a:t>)</a:t>
            </a:r>
            <a:endParaRPr lang="en-US" sz="40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43</a:t>
            </a:fld>
            <a:endParaRPr lang="en-US"/>
          </a:p>
        </p:txBody>
      </p:sp>
      <p:sp>
        <p:nvSpPr>
          <p:cNvPr id="8601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1" name="Rectangle 5"/>
          <p:cNvSpPr>
            <a:spLocks noChangeArrowheads="1"/>
          </p:cNvSpPr>
          <p:nvPr/>
        </p:nvSpPr>
        <p:spPr bwMode="auto">
          <a:xfrm>
            <a:off x="0" y="723900"/>
            <a:ext cx="248786"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1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6023"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5"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86027" name="Rectangle 1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9"/>
            <a:ext cx="7498080" cy="411163"/>
          </a:xfrm>
        </p:spPr>
        <p:txBody>
          <a:bodyPr>
            <a:normAutofit fontScale="90000"/>
          </a:bodyPr>
          <a:lstStyle/>
          <a:p>
            <a:r>
              <a:rPr lang="id-ID" dirty="0" smtClean="0"/>
              <a:t>E</a:t>
            </a:r>
            <a:r>
              <a:rPr lang="en-US" dirty="0" smtClean="0"/>
              <a:t>. Modal </a:t>
            </a:r>
            <a:r>
              <a:rPr lang="en-US" dirty="0" err="1" smtClean="0"/>
              <a:t>Kerja</a:t>
            </a:r>
            <a:endParaRPr lang="en-US" dirty="0"/>
          </a:p>
        </p:txBody>
      </p:sp>
      <p:sp>
        <p:nvSpPr>
          <p:cNvPr id="3" name="Content Placeholder 2"/>
          <p:cNvSpPr>
            <a:spLocks noGrp="1"/>
          </p:cNvSpPr>
          <p:nvPr>
            <p:ph idx="1"/>
          </p:nvPr>
        </p:nvSpPr>
        <p:spPr>
          <a:xfrm>
            <a:off x="1219200" y="762000"/>
            <a:ext cx="7714488" cy="5867400"/>
          </a:xfrm>
        </p:spPr>
        <p:txBody>
          <a:bodyPr>
            <a:normAutofit fontScale="77500" lnSpcReduction="20000"/>
          </a:bodyPr>
          <a:lstStyle/>
          <a:p>
            <a:pPr marL="596646" indent="-514350">
              <a:buNone/>
            </a:pPr>
            <a:r>
              <a:rPr lang="en-US" dirty="0" smtClean="0"/>
              <a:t>   1. </a:t>
            </a:r>
            <a:r>
              <a:rPr lang="en-US" dirty="0" err="1" smtClean="0"/>
              <a:t>Pengertian</a:t>
            </a:r>
            <a:r>
              <a:rPr lang="en-US" dirty="0" smtClean="0"/>
              <a:t> </a:t>
            </a:r>
          </a:p>
          <a:p>
            <a:pPr marL="596646" indent="-514350">
              <a:buNone/>
            </a:pPr>
            <a:r>
              <a:rPr lang="en-US" dirty="0" smtClean="0"/>
              <a:t>	Modal </a:t>
            </a:r>
            <a:r>
              <a:rPr lang="en-US" dirty="0" err="1" smtClean="0"/>
              <a:t>kerja</a:t>
            </a:r>
            <a:r>
              <a:rPr lang="en-US" dirty="0" smtClean="0"/>
              <a:t> </a:t>
            </a:r>
            <a:r>
              <a:rPr lang="en-US" dirty="0" err="1" smtClean="0"/>
              <a:t>adalah</a:t>
            </a:r>
            <a:r>
              <a:rPr lang="en-US" dirty="0" smtClean="0"/>
              <a:t> modal yang </a:t>
            </a:r>
            <a:r>
              <a:rPr lang="en-US" dirty="0" err="1" smtClean="0"/>
              <a:t>digunakan</a:t>
            </a:r>
            <a:r>
              <a:rPr lang="en-US" dirty="0" smtClean="0"/>
              <a:t> </a:t>
            </a:r>
            <a:r>
              <a:rPr lang="en-US" dirty="0" err="1" smtClean="0"/>
              <a:t>untuk</a:t>
            </a:r>
            <a:r>
              <a:rPr lang="en-US" dirty="0" smtClean="0"/>
              <a:t> </a:t>
            </a:r>
            <a:r>
              <a:rPr lang="en-US" dirty="0" err="1" smtClean="0"/>
              <a:t>membiayai</a:t>
            </a:r>
            <a:r>
              <a:rPr lang="en-US" dirty="0" smtClean="0"/>
              <a:t> </a:t>
            </a:r>
            <a:r>
              <a:rPr lang="en-US" dirty="0" err="1" smtClean="0"/>
              <a:t>operasional</a:t>
            </a:r>
            <a:r>
              <a:rPr lang="en-US" dirty="0" smtClean="0"/>
              <a:t> </a:t>
            </a:r>
            <a:r>
              <a:rPr lang="en-US" dirty="0" err="1" smtClean="0"/>
              <a:t>perusahaan</a:t>
            </a:r>
            <a:r>
              <a:rPr lang="en-US" dirty="0" smtClean="0"/>
              <a:t> </a:t>
            </a:r>
            <a:r>
              <a:rPr lang="en-US" dirty="0" err="1" smtClean="0"/>
              <a:t>sehari-hari</a:t>
            </a:r>
            <a:r>
              <a:rPr lang="en-US" dirty="0" smtClean="0"/>
              <a:t> </a:t>
            </a:r>
            <a:r>
              <a:rPr lang="en-US" dirty="0" err="1" smtClean="0"/>
              <a:t>jangka</a:t>
            </a:r>
            <a:r>
              <a:rPr lang="en-US" dirty="0" smtClean="0"/>
              <a:t> </a:t>
            </a:r>
            <a:r>
              <a:rPr lang="en-US" dirty="0" err="1" smtClean="0"/>
              <a:t>waktu</a:t>
            </a:r>
            <a:r>
              <a:rPr lang="en-US" dirty="0" smtClean="0"/>
              <a:t> </a:t>
            </a:r>
            <a:r>
              <a:rPr lang="en-US" dirty="0" err="1" smtClean="0"/>
              <a:t>pendek</a:t>
            </a:r>
            <a:r>
              <a:rPr lang="en-US" dirty="0" smtClean="0"/>
              <a:t>. (</a:t>
            </a:r>
            <a:r>
              <a:rPr lang="en-US" dirty="0" err="1" smtClean="0"/>
              <a:t>tidak</a:t>
            </a:r>
            <a:r>
              <a:rPr lang="en-US" dirty="0" smtClean="0"/>
              <a:t> </a:t>
            </a:r>
            <a:r>
              <a:rPr lang="en-US" dirty="0" err="1" smtClean="0"/>
              <a:t>lebih</a:t>
            </a:r>
            <a:r>
              <a:rPr lang="en-US" dirty="0" smtClean="0"/>
              <a:t> </a:t>
            </a:r>
            <a:r>
              <a:rPr lang="en-US" dirty="0" err="1" smtClean="0"/>
              <a:t>dari</a:t>
            </a:r>
            <a:r>
              <a:rPr lang="en-US" dirty="0" smtClean="0"/>
              <a:t> </a:t>
            </a:r>
            <a:r>
              <a:rPr lang="en-US" dirty="0" err="1" smtClean="0"/>
              <a:t>setahun</a:t>
            </a:r>
            <a:r>
              <a:rPr lang="en-US" dirty="0" smtClean="0"/>
              <a:t>).</a:t>
            </a:r>
          </a:p>
          <a:p>
            <a:pPr marL="596646" indent="-514350">
              <a:buNone/>
            </a:pPr>
            <a:r>
              <a:rPr lang="en-US" dirty="0" smtClean="0"/>
              <a:t>   2. </a:t>
            </a:r>
            <a:r>
              <a:rPr lang="en-US" dirty="0" err="1" smtClean="0"/>
              <a:t>Unsur</a:t>
            </a:r>
            <a:r>
              <a:rPr lang="en-US" dirty="0" smtClean="0"/>
              <a:t> – </a:t>
            </a:r>
            <a:r>
              <a:rPr lang="en-US" dirty="0" err="1" smtClean="0"/>
              <a:t>unsur</a:t>
            </a:r>
            <a:r>
              <a:rPr lang="en-US" dirty="0" smtClean="0"/>
              <a:t> modal </a:t>
            </a:r>
            <a:r>
              <a:rPr lang="en-US" dirty="0" err="1" smtClean="0"/>
              <a:t>kerja</a:t>
            </a:r>
            <a:endParaRPr lang="en-US" dirty="0" smtClean="0"/>
          </a:p>
          <a:p>
            <a:pPr marL="870966" lvl="1" indent="-514350">
              <a:buNone/>
            </a:pPr>
            <a:r>
              <a:rPr lang="en-US" sz="3400" dirty="0" smtClean="0"/>
              <a:t>   </a:t>
            </a:r>
            <a:r>
              <a:rPr lang="en-US" sz="3400" dirty="0" err="1" smtClean="0"/>
              <a:t>Keseluruhan</a:t>
            </a:r>
            <a:r>
              <a:rPr lang="en-US" sz="3400" dirty="0" smtClean="0"/>
              <a:t> </a:t>
            </a:r>
            <a:r>
              <a:rPr lang="en-US" sz="3400" dirty="0" err="1" smtClean="0"/>
              <a:t>aktiva</a:t>
            </a:r>
            <a:r>
              <a:rPr lang="en-US" sz="3400" dirty="0" smtClean="0"/>
              <a:t> </a:t>
            </a:r>
            <a:r>
              <a:rPr lang="en-US" sz="3400" dirty="0" err="1" smtClean="0"/>
              <a:t>lancar</a:t>
            </a:r>
            <a:endParaRPr lang="en-US" sz="3400" dirty="0" smtClean="0"/>
          </a:p>
          <a:p>
            <a:pPr marL="596646" indent="-514350">
              <a:buNone/>
            </a:pPr>
            <a:r>
              <a:rPr lang="en-US" dirty="0" smtClean="0"/>
              <a:t>		. </a:t>
            </a:r>
            <a:r>
              <a:rPr lang="en-US" dirty="0" err="1" smtClean="0"/>
              <a:t>Kas</a:t>
            </a:r>
            <a:r>
              <a:rPr lang="en-US" dirty="0" smtClean="0"/>
              <a:t> </a:t>
            </a:r>
          </a:p>
          <a:p>
            <a:pPr marL="596646" indent="-514350">
              <a:buNone/>
            </a:pPr>
            <a:r>
              <a:rPr lang="en-US" dirty="0" smtClean="0"/>
              <a:t>		. </a:t>
            </a:r>
            <a:r>
              <a:rPr lang="en-US" dirty="0" err="1" smtClean="0"/>
              <a:t>Surat</a:t>
            </a:r>
            <a:r>
              <a:rPr lang="en-US" dirty="0" smtClean="0"/>
              <a:t> </a:t>
            </a:r>
            <a:r>
              <a:rPr lang="en-US" dirty="0" err="1" smtClean="0"/>
              <a:t>berharga</a:t>
            </a:r>
            <a:endParaRPr lang="en-US" dirty="0" smtClean="0"/>
          </a:p>
          <a:p>
            <a:pPr marL="596646" indent="-514350">
              <a:buNone/>
            </a:pPr>
            <a:r>
              <a:rPr lang="en-US" dirty="0" smtClean="0"/>
              <a:t>		. </a:t>
            </a:r>
            <a:r>
              <a:rPr lang="en-US" dirty="0" err="1" smtClean="0"/>
              <a:t>Pihutang</a:t>
            </a:r>
            <a:r>
              <a:rPr lang="en-US" dirty="0" smtClean="0"/>
              <a:t> </a:t>
            </a:r>
            <a:r>
              <a:rPr lang="en-US" dirty="0" err="1" smtClean="0"/>
              <a:t>Dagang</a:t>
            </a:r>
            <a:endParaRPr lang="en-US" dirty="0" smtClean="0"/>
          </a:p>
          <a:p>
            <a:pPr marL="596646" indent="-514350">
              <a:buNone/>
            </a:pPr>
            <a:r>
              <a:rPr lang="en-US" dirty="0" smtClean="0"/>
              <a:t>		. </a:t>
            </a:r>
            <a:r>
              <a:rPr lang="en-US" dirty="0" err="1" smtClean="0"/>
              <a:t>Persediaan</a:t>
            </a:r>
            <a:endParaRPr lang="en-US" dirty="0" smtClean="0"/>
          </a:p>
          <a:p>
            <a:pPr marL="596646" indent="-514350">
              <a:buNone/>
            </a:pPr>
            <a:r>
              <a:rPr lang="en-US" dirty="0" smtClean="0"/>
              <a:t>   3. </a:t>
            </a:r>
            <a:r>
              <a:rPr lang="en-US" dirty="0" err="1" smtClean="0"/>
              <a:t>Konsep</a:t>
            </a:r>
            <a:r>
              <a:rPr lang="en-US" dirty="0" smtClean="0"/>
              <a:t> modal </a:t>
            </a:r>
            <a:r>
              <a:rPr lang="en-US" dirty="0" err="1" smtClean="0"/>
              <a:t>kerja</a:t>
            </a:r>
            <a:r>
              <a:rPr lang="en-US" dirty="0" smtClean="0"/>
              <a:t> </a:t>
            </a:r>
            <a:r>
              <a:rPr lang="en-US" dirty="0" err="1" smtClean="0"/>
              <a:t>ada</a:t>
            </a:r>
            <a:r>
              <a:rPr lang="en-US" dirty="0" smtClean="0"/>
              <a:t> 3 </a:t>
            </a:r>
            <a:r>
              <a:rPr lang="en-US" dirty="0" err="1" smtClean="0"/>
              <a:t>yaitu</a:t>
            </a:r>
            <a:r>
              <a:rPr lang="en-US" dirty="0" smtClean="0"/>
              <a:t> :</a:t>
            </a:r>
          </a:p>
          <a:p>
            <a:pPr marL="870966" lvl="1" indent="-514350">
              <a:buFont typeface="+mj-lt"/>
              <a:buAutoNum type="alphaLcPeriod"/>
            </a:pPr>
            <a:r>
              <a:rPr lang="en-US" sz="3100" dirty="0" smtClean="0"/>
              <a:t>Modal </a:t>
            </a:r>
            <a:r>
              <a:rPr lang="en-US" sz="3100" dirty="0" err="1" smtClean="0"/>
              <a:t>kerja</a:t>
            </a:r>
            <a:r>
              <a:rPr lang="en-US" sz="3100" dirty="0" smtClean="0"/>
              <a:t> </a:t>
            </a:r>
            <a:r>
              <a:rPr lang="en-US" sz="3100" dirty="0" err="1" smtClean="0"/>
              <a:t>kuantitatif</a:t>
            </a:r>
            <a:r>
              <a:rPr lang="en-US" sz="3100" dirty="0" smtClean="0"/>
              <a:t> </a:t>
            </a:r>
            <a:r>
              <a:rPr lang="en-US" sz="3100" dirty="0" err="1" smtClean="0"/>
              <a:t>yaitu</a:t>
            </a:r>
            <a:r>
              <a:rPr lang="en-US" sz="3100" dirty="0" smtClean="0"/>
              <a:t> </a:t>
            </a:r>
            <a:r>
              <a:rPr lang="en-US" sz="3100" dirty="0" err="1" smtClean="0"/>
              <a:t>keseluruhan</a:t>
            </a:r>
            <a:r>
              <a:rPr lang="en-US" sz="3100" dirty="0" smtClean="0"/>
              <a:t> </a:t>
            </a:r>
            <a:r>
              <a:rPr lang="en-US" sz="3100" dirty="0" err="1" smtClean="0"/>
              <a:t>aktiva</a:t>
            </a:r>
            <a:r>
              <a:rPr lang="en-US" sz="3100" dirty="0" smtClean="0"/>
              <a:t> </a:t>
            </a:r>
            <a:r>
              <a:rPr lang="en-US" sz="3100" dirty="0" err="1" smtClean="0"/>
              <a:t>lancar</a:t>
            </a:r>
            <a:r>
              <a:rPr lang="en-US" sz="3100" dirty="0" smtClean="0"/>
              <a:t>.</a:t>
            </a:r>
          </a:p>
          <a:p>
            <a:pPr marL="870966" lvl="1" indent="-514350">
              <a:buFont typeface="+mj-lt"/>
              <a:buAutoNum type="alphaLcPeriod"/>
            </a:pPr>
            <a:r>
              <a:rPr lang="en-US" sz="3100" dirty="0" smtClean="0"/>
              <a:t>Modal </a:t>
            </a:r>
            <a:r>
              <a:rPr lang="en-US" sz="3100" dirty="0" err="1" smtClean="0"/>
              <a:t>kerja</a:t>
            </a:r>
            <a:r>
              <a:rPr lang="en-US" sz="3100" dirty="0" smtClean="0"/>
              <a:t> </a:t>
            </a:r>
            <a:r>
              <a:rPr lang="en-US" sz="3100" dirty="0" err="1" smtClean="0"/>
              <a:t>kualitatif</a:t>
            </a:r>
            <a:r>
              <a:rPr lang="en-US" sz="3100" dirty="0" smtClean="0"/>
              <a:t> </a:t>
            </a:r>
            <a:r>
              <a:rPr lang="en-US" sz="3100" dirty="0" err="1" smtClean="0"/>
              <a:t>selisih</a:t>
            </a:r>
            <a:r>
              <a:rPr lang="en-US" sz="3100" dirty="0" smtClean="0"/>
              <a:t> </a:t>
            </a:r>
            <a:r>
              <a:rPr lang="en-US" sz="3100" dirty="0" err="1" smtClean="0"/>
              <a:t>antara</a:t>
            </a:r>
            <a:r>
              <a:rPr lang="en-US" sz="3100" dirty="0" smtClean="0"/>
              <a:t> </a:t>
            </a:r>
            <a:r>
              <a:rPr lang="en-US" sz="3100" dirty="0" err="1" smtClean="0"/>
              <a:t>aktiva</a:t>
            </a:r>
            <a:r>
              <a:rPr lang="en-US" sz="3100" dirty="0" smtClean="0"/>
              <a:t> </a:t>
            </a:r>
            <a:r>
              <a:rPr lang="en-US" sz="3100" dirty="0" err="1" smtClean="0"/>
              <a:t>lancar</a:t>
            </a:r>
            <a:r>
              <a:rPr lang="en-US" sz="3100" dirty="0" smtClean="0"/>
              <a:t> </a:t>
            </a:r>
            <a:r>
              <a:rPr lang="en-US" sz="3100" dirty="0" err="1" smtClean="0"/>
              <a:t>dengan</a:t>
            </a:r>
            <a:r>
              <a:rPr lang="en-US" sz="3100" dirty="0" smtClean="0"/>
              <a:t> </a:t>
            </a:r>
            <a:r>
              <a:rPr lang="en-US" sz="3100" dirty="0" err="1" smtClean="0"/>
              <a:t>hutang</a:t>
            </a:r>
            <a:r>
              <a:rPr lang="en-US" sz="3100" dirty="0" smtClean="0"/>
              <a:t> </a:t>
            </a:r>
            <a:r>
              <a:rPr lang="en-US" sz="3100" dirty="0" err="1" smtClean="0"/>
              <a:t>lancar</a:t>
            </a:r>
            <a:r>
              <a:rPr lang="en-US" sz="3100" dirty="0" smtClean="0"/>
              <a:t>.</a:t>
            </a:r>
          </a:p>
          <a:p>
            <a:pPr marL="870966" lvl="1" indent="-514350">
              <a:buFont typeface="+mj-lt"/>
              <a:buAutoNum type="alphaLcPeriod"/>
            </a:pPr>
            <a:r>
              <a:rPr lang="en-US" sz="3100" dirty="0" smtClean="0"/>
              <a:t>Modal </a:t>
            </a:r>
            <a:r>
              <a:rPr lang="en-US" sz="3100" dirty="0" err="1" smtClean="0"/>
              <a:t>kerja</a:t>
            </a:r>
            <a:r>
              <a:rPr lang="en-US" sz="3100" dirty="0" smtClean="0"/>
              <a:t> </a:t>
            </a:r>
            <a:r>
              <a:rPr lang="en-US" sz="3100" dirty="0" err="1" smtClean="0"/>
              <a:t>fungsional</a:t>
            </a:r>
            <a:r>
              <a:rPr lang="en-US" sz="3100" dirty="0" smtClean="0"/>
              <a:t> </a:t>
            </a:r>
            <a:r>
              <a:rPr lang="en-US" sz="3100" dirty="0" err="1" smtClean="0"/>
              <a:t>yaitu</a:t>
            </a:r>
            <a:r>
              <a:rPr lang="en-US" sz="3100" dirty="0" smtClean="0"/>
              <a:t> </a:t>
            </a:r>
            <a:r>
              <a:rPr lang="en-US" sz="3100" dirty="0" err="1" smtClean="0"/>
              <a:t>berfungsi</a:t>
            </a:r>
            <a:r>
              <a:rPr lang="en-US" sz="3100" dirty="0" smtClean="0"/>
              <a:t> </a:t>
            </a:r>
            <a:r>
              <a:rPr lang="en-US" sz="3100" dirty="0" err="1" smtClean="0"/>
              <a:t>mendapatkan</a:t>
            </a:r>
            <a:r>
              <a:rPr lang="en-US" sz="3100" dirty="0" smtClean="0"/>
              <a:t> </a:t>
            </a:r>
            <a:r>
              <a:rPr lang="en-US" sz="3100" dirty="0" err="1" smtClean="0"/>
              <a:t>pendapatan</a:t>
            </a:r>
            <a:r>
              <a:rPr lang="en-US" sz="3100" dirty="0" smtClean="0"/>
              <a:t> (income).</a:t>
            </a:r>
          </a:p>
          <a:p>
            <a:pPr marL="870966" lvl="1" indent="-514350">
              <a:buAutoNum type="alphaLcPeriod"/>
            </a:pPr>
            <a:endParaRPr lang="en-US" sz="3300" dirty="0" smtClean="0"/>
          </a:p>
          <a:p>
            <a:pPr marL="870966" lvl="1" indent="-514350">
              <a:buNone/>
            </a:pPr>
            <a:endParaRPr lang="en-US" sz="3300" dirty="0" smtClean="0"/>
          </a:p>
        </p:txBody>
      </p:sp>
      <p:sp>
        <p:nvSpPr>
          <p:cNvPr id="4" name="Slide Number Placeholder 3"/>
          <p:cNvSpPr>
            <a:spLocks noGrp="1"/>
          </p:cNvSpPr>
          <p:nvPr>
            <p:ph type="sldNum" sz="quarter" idx="12"/>
          </p:nvPr>
        </p:nvSpPr>
        <p:spPr/>
        <p:txBody>
          <a:bodyPr/>
          <a:lstStyle/>
          <a:p>
            <a:fld id="{3F20941A-713C-429C-BAFF-469BDD0C5BC4}"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609600"/>
            <a:ext cx="7790688" cy="5638800"/>
          </a:xfrm>
        </p:spPr>
        <p:txBody>
          <a:bodyPr>
            <a:normAutofit fontScale="62500" lnSpcReduction="20000"/>
          </a:bodyPr>
          <a:lstStyle/>
          <a:p>
            <a:pPr marL="870966" lvl="1" indent="-514350">
              <a:buNone/>
            </a:pPr>
            <a:r>
              <a:rPr lang="en-US" sz="3300" dirty="0" smtClean="0"/>
              <a:t>4. </a:t>
            </a:r>
            <a:r>
              <a:rPr lang="en-US" sz="3300" dirty="0" err="1" smtClean="0"/>
              <a:t>Fungsi</a:t>
            </a:r>
            <a:r>
              <a:rPr lang="en-US" sz="3300" dirty="0" smtClean="0"/>
              <a:t> </a:t>
            </a:r>
            <a:r>
              <a:rPr lang="en-US" sz="3300" dirty="0" err="1" smtClean="0"/>
              <a:t>bekerjanya</a:t>
            </a:r>
            <a:r>
              <a:rPr lang="en-US" sz="3300" dirty="0" smtClean="0"/>
              <a:t> </a:t>
            </a:r>
            <a:r>
              <a:rPr lang="en-US" sz="3300" dirty="0" err="1" smtClean="0"/>
              <a:t>bagian</a:t>
            </a:r>
            <a:r>
              <a:rPr lang="en-US" sz="3300" dirty="0" smtClean="0"/>
              <a:t> </a:t>
            </a:r>
            <a:r>
              <a:rPr lang="en-US" sz="3300" dirty="0" err="1" smtClean="0"/>
              <a:t>dana</a:t>
            </a:r>
            <a:r>
              <a:rPr lang="en-US" sz="3300" dirty="0" smtClean="0"/>
              <a:t> </a:t>
            </a:r>
            <a:r>
              <a:rPr lang="en-US" sz="3300" dirty="0" err="1" smtClean="0"/>
              <a:t>di</a:t>
            </a:r>
            <a:r>
              <a:rPr lang="en-US" sz="3300" dirty="0" smtClean="0"/>
              <a:t> </a:t>
            </a:r>
            <a:r>
              <a:rPr lang="en-US" sz="3300" dirty="0" err="1" smtClean="0"/>
              <a:t>suatu</a:t>
            </a:r>
            <a:r>
              <a:rPr lang="en-US" sz="3300" dirty="0" smtClean="0"/>
              <a:t> </a:t>
            </a:r>
            <a:r>
              <a:rPr lang="en-US" sz="3300" dirty="0" err="1" smtClean="0"/>
              <a:t>perusahaan</a:t>
            </a:r>
            <a:r>
              <a:rPr lang="en-US" sz="3300" dirty="0" smtClean="0"/>
              <a:t> </a:t>
            </a:r>
            <a:r>
              <a:rPr lang="en-US" sz="3300" dirty="0" err="1" smtClean="0"/>
              <a:t>dalam</a:t>
            </a:r>
            <a:r>
              <a:rPr lang="en-US" sz="3300" dirty="0" smtClean="0"/>
              <a:t> </a:t>
            </a:r>
          </a:p>
          <a:p>
            <a:pPr marL="870966" lvl="1" indent="-514350">
              <a:buNone/>
            </a:pPr>
            <a:r>
              <a:rPr lang="en-US" sz="3300" dirty="0" smtClean="0"/>
              <a:t>   </a:t>
            </a:r>
            <a:r>
              <a:rPr lang="en-US" sz="3300" dirty="0" err="1" smtClean="0"/>
              <a:t>menghasilkan</a:t>
            </a:r>
            <a:r>
              <a:rPr lang="en-US" sz="3300" dirty="0" smtClean="0"/>
              <a:t> “current operating income” </a:t>
            </a:r>
            <a:r>
              <a:rPr lang="en-US" sz="3300" dirty="0" err="1" smtClean="0"/>
              <a:t>dapatlah</a:t>
            </a:r>
            <a:r>
              <a:rPr lang="en-US" sz="3300" dirty="0" smtClean="0"/>
              <a:t> </a:t>
            </a:r>
            <a:r>
              <a:rPr lang="en-US" sz="3300" dirty="0" err="1" smtClean="0"/>
              <a:t>dibagi</a:t>
            </a:r>
            <a:r>
              <a:rPr lang="en-US" sz="3300" dirty="0" smtClean="0"/>
              <a:t> </a:t>
            </a:r>
            <a:r>
              <a:rPr lang="en-US" sz="3300" dirty="0" err="1" smtClean="0"/>
              <a:t>dalam</a:t>
            </a:r>
            <a:r>
              <a:rPr lang="en-US" sz="3300" dirty="0" smtClean="0"/>
              <a:t> </a:t>
            </a:r>
          </a:p>
          <a:p>
            <a:pPr marL="870966" lvl="1" indent="-514350">
              <a:buNone/>
            </a:pPr>
            <a:r>
              <a:rPr lang="en-US" sz="3300" dirty="0" smtClean="0"/>
              <a:t>   </a:t>
            </a:r>
            <a:r>
              <a:rPr lang="en-US" sz="3300" dirty="0" err="1" smtClean="0"/>
              <a:t>tiga</a:t>
            </a:r>
            <a:r>
              <a:rPr lang="en-US" sz="3300" dirty="0" smtClean="0"/>
              <a:t> </a:t>
            </a:r>
            <a:r>
              <a:rPr lang="en-US" sz="3300" dirty="0" err="1" smtClean="0"/>
              <a:t>golongan</a:t>
            </a:r>
            <a:r>
              <a:rPr lang="en-US" sz="3300" dirty="0" smtClean="0"/>
              <a:t>, </a:t>
            </a:r>
            <a:r>
              <a:rPr lang="en-US" sz="3300" dirty="0" err="1" smtClean="0"/>
              <a:t>yaitu</a:t>
            </a:r>
            <a:r>
              <a:rPr lang="en-US" sz="3300" dirty="0" smtClean="0"/>
              <a:t> :</a:t>
            </a:r>
          </a:p>
          <a:p>
            <a:pPr marL="870966" lvl="1" indent="-514350">
              <a:buAutoNum type="alphaLcPeriod"/>
            </a:pPr>
            <a:r>
              <a:rPr lang="en-US" sz="3300" dirty="0" smtClean="0"/>
              <a:t>Modal </a:t>
            </a:r>
            <a:r>
              <a:rPr lang="en-US" sz="3300" dirty="0" err="1" smtClean="0"/>
              <a:t>Kerja</a:t>
            </a:r>
            <a:r>
              <a:rPr lang="en-US" sz="3300" dirty="0" smtClean="0"/>
              <a:t> (Working Capital), </a:t>
            </a:r>
            <a:r>
              <a:rPr lang="en-US" sz="3300" dirty="0" err="1" smtClean="0"/>
              <a:t>yaitu</a:t>
            </a:r>
            <a:r>
              <a:rPr lang="en-US" sz="3300" dirty="0" smtClean="0"/>
              <a:t> </a:t>
            </a:r>
            <a:r>
              <a:rPr lang="en-US" sz="3300" dirty="0" err="1" smtClean="0"/>
              <a:t>dana</a:t>
            </a:r>
            <a:r>
              <a:rPr lang="en-US" sz="3300" dirty="0" smtClean="0"/>
              <a:t> yang </a:t>
            </a:r>
            <a:r>
              <a:rPr lang="en-US" sz="3300" dirty="0" err="1" smtClean="0"/>
              <a:t>digunakan</a:t>
            </a:r>
            <a:r>
              <a:rPr lang="en-US" sz="3300" dirty="0" smtClean="0"/>
              <a:t> </a:t>
            </a:r>
            <a:r>
              <a:rPr lang="en-US" sz="3300" dirty="0" err="1" smtClean="0"/>
              <a:t>untuk</a:t>
            </a:r>
            <a:r>
              <a:rPr lang="en-US" sz="3300" dirty="0" smtClean="0"/>
              <a:t> </a:t>
            </a:r>
            <a:r>
              <a:rPr lang="en-US" sz="3300" dirty="0" err="1" smtClean="0"/>
              <a:t>menghasilkan</a:t>
            </a:r>
            <a:r>
              <a:rPr lang="en-US" sz="3300" dirty="0" smtClean="0"/>
              <a:t> “current income” </a:t>
            </a:r>
            <a:r>
              <a:rPr lang="en-US" sz="3300" dirty="0" err="1" smtClean="0"/>
              <a:t>sesuai</a:t>
            </a:r>
            <a:r>
              <a:rPr lang="en-US" sz="3300" dirty="0" smtClean="0"/>
              <a:t> </a:t>
            </a:r>
            <a:r>
              <a:rPr lang="en-US" sz="3300" dirty="0" err="1" smtClean="0"/>
              <a:t>dengan</a:t>
            </a:r>
            <a:r>
              <a:rPr lang="en-US" sz="3300" dirty="0" smtClean="0"/>
              <a:t> </a:t>
            </a:r>
            <a:r>
              <a:rPr lang="en-US" sz="3300" dirty="0" err="1" smtClean="0"/>
              <a:t>tujuan</a:t>
            </a:r>
            <a:r>
              <a:rPr lang="en-US" sz="3300" dirty="0" smtClean="0"/>
              <a:t> </a:t>
            </a:r>
            <a:r>
              <a:rPr lang="en-US" sz="3300" dirty="0" err="1" smtClean="0"/>
              <a:t>utama</a:t>
            </a:r>
            <a:r>
              <a:rPr lang="en-US" sz="3300" dirty="0" smtClean="0"/>
              <a:t> </a:t>
            </a:r>
            <a:r>
              <a:rPr lang="en-US" sz="3300" dirty="0" err="1" smtClean="0"/>
              <a:t>perusahaan</a:t>
            </a:r>
            <a:r>
              <a:rPr lang="en-US" sz="3300" dirty="0" smtClean="0"/>
              <a:t>, </a:t>
            </a:r>
            <a:r>
              <a:rPr lang="en-US" sz="3300" dirty="0" err="1" smtClean="0"/>
              <a:t>misalnya</a:t>
            </a:r>
            <a:r>
              <a:rPr lang="en-US" sz="3300" dirty="0" smtClean="0"/>
              <a:t> </a:t>
            </a:r>
            <a:r>
              <a:rPr lang="en-US" sz="3300" dirty="0" err="1" smtClean="0"/>
              <a:t>Harga</a:t>
            </a:r>
            <a:r>
              <a:rPr lang="en-US" sz="3300" dirty="0" smtClean="0"/>
              <a:t> </a:t>
            </a:r>
            <a:r>
              <a:rPr lang="en-US" sz="3300" dirty="0" err="1" smtClean="0"/>
              <a:t>Pokok</a:t>
            </a:r>
            <a:r>
              <a:rPr lang="en-US" sz="3300" dirty="0" smtClean="0"/>
              <a:t> </a:t>
            </a:r>
            <a:r>
              <a:rPr lang="en-US" sz="3300" dirty="0" err="1" smtClean="0"/>
              <a:t>Penjualan</a:t>
            </a:r>
            <a:r>
              <a:rPr lang="en-US" sz="3300" dirty="0" smtClean="0"/>
              <a:t> </a:t>
            </a:r>
            <a:r>
              <a:rPr lang="en-US" sz="3300" dirty="0" err="1" smtClean="0"/>
              <a:t>dan</a:t>
            </a:r>
            <a:r>
              <a:rPr lang="en-US" sz="3300" dirty="0" smtClean="0"/>
              <a:t> </a:t>
            </a:r>
            <a:r>
              <a:rPr lang="en-US" sz="3300" dirty="0" err="1" smtClean="0"/>
              <a:t>depresiasi</a:t>
            </a:r>
            <a:r>
              <a:rPr lang="en-US" sz="3300" dirty="0" smtClean="0"/>
              <a:t> yang </a:t>
            </a:r>
            <a:r>
              <a:rPr lang="en-US" sz="3300" dirty="0" err="1" smtClean="0"/>
              <a:t>disusut</a:t>
            </a:r>
            <a:r>
              <a:rPr lang="en-US" sz="3300" dirty="0" smtClean="0"/>
              <a:t> </a:t>
            </a:r>
            <a:r>
              <a:rPr lang="en-US" sz="3300" dirty="0" err="1" smtClean="0"/>
              <a:t>pada</a:t>
            </a:r>
            <a:r>
              <a:rPr lang="en-US" sz="3300" dirty="0" smtClean="0"/>
              <a:t> </a:t>
            </a:r>
            <a:r>
              <a:rPr lang="en-US" sz="3300" dirty="0" err="1" smtClean="0"/>
              <a:t>periode</a:t>
            </a:r>
            <a:r>
              <a:rPr lang="en-US" sz="3300" dirty="0" smtClean="0"/>
              <a:t> </a:t>
            </a:r>
            <a:r>
              <a:rPr lang="en-US" sz="3300" dirty="0" err="1" smtClean="0"/>
              <a:t>akuntansi</a:t>
            </a:r>
            <a:r>
              <a:rPr lang="en-US" sz="3300" dirty="0" smtClean="0"/>
              <a:t> yang </a:t>
            </a:r>
            <a:r>
              <a:rPr lang="en-US" sz="3300" dirty="0" err="1" smtClean="0"/>
              <a:t>bersangkutan</a:t>
            </a:r>
            <a:r>
              <a:rPr lang="en-US" sz="3300" dirty="0" smtClean="0"/>
              <a:t>.</a:t>
            </a:r>
          </a:p>
          <a:p>
            <a:pPr marL="870966" lvl="1" indent="-514350">
              <a:buAutoNum type="alphaLcPeriod"/>
            </a:pPr>
            <a:r>
              <a:rPr lang="en-US" sz="3300" dirty="0" smtClean="0"/>
              <a:t>Modal </a:t>
            </a:r>
            <a:r>
              <a:rPr lang="en-US" sz="3300" dirty="0" err="1" smtClean="0"/>
              <a:t>Kerja</a:t>
            </a:r>
            <a:r>
              <a:rPr lang="en-US" sz="3300" dirty="0" smtClean="0"/>
              <a:t> </a:t>
            </a:r>
            <a:r>
              <a:rPr lang="en-US" sz="3300" dirty="0" err="1" smtClean="0"/>
              <a:t>Potensial</a:t>
            </a:r>
            <a:r>
              <a:rPr lang="en-US" sz="3300" dirty="0" smtClean="0"/>
              <a:t> (Potential Working Capital), </a:t>
            </a:r>
            <a:r>
              <a:rPr lang="en-US" sz="3300" dirty="0" err="1" smtClean="0"/>
              <a:t>yaitu</a:t>
            </a:r>
            <a:r>
              <a:rPr lang="en-US" sz="3300" dirty="0" smtClean="0"/>
              <a:t> </a:t>
            </a:r>
            <a:r>
              <a:rPr lang="en-US" sz="3300" dirty="0" err="1" smtClean="0"/>
              <a:t>dana</a:t>
            </a:r>
            <a:r>
              <a:rPr lang="en-US" sz="3300" dirty="0" smtClean="0"/>
              <a:t> yang </a:t>
            </a:r>
            <a:r>
              <a:rPr lang="en-US" sz="3300" dirty="0" err="1" smtClean="0"/>
              <a:t>dapat</a:t>
            </a:r>
            <a:r>
              <a:rPr lang="en-US" sz="3300" dirty="0" smtClean="0"/>
              <a:t> </a:t>
            </a:r>
            <a:r>
              <a:rPr lang="en-US" sz="3300" dirty="0" err="1" smtClean="0"/>
              <a:t>digunakan</a:t>
            </a:r>
            <a:r>
              <a:rPr lang="en-US" sz="3300" dirty="0" smtClean="0"/>
              <a:t> </a:t>
            </a:r>
            <a:r>
              <a:rPr lang="en-US" sz="3300" dirty="0" err="1" smtClean="0"/>
              <a:t>untuk</a:t>
            </a:r>
            <a:r>
              <a:rPr lang="en-US" sz="3300" dirty="0" smtClean="0"/>
              <a:t> </a:t>
            </a:r>
            <a:r>
              <a:rPr lang="en-US" sz="3300" dirty="0" err="1" smtClean="0"/>
              <a:t>menghasilkan</a:t>
            </a:r>
            <a:r>
              <a:rPr lang="en-US" sz="3300" dirty="0" smtClean="0"/>
              <a:t> “current income”, </a:t>
            </a:r>
            <a:r>
              <a:rPr lang="en-US" sz="3300" dirty="0" err="1" smtClean="0"/>
              <a:t>tetapi</a:t>
            </a:r>
            <a:r>
              <a:rPr lang="en-US" sz="3300" dirty="0" smtClean="0"/>
              <a:t> </a:t>
            </a:r>
            <a:r>
              <a:rPr lang="en-US" sz="3300" dirty="0" err="1" smtClean="0"/>
              <a:t>tidak</a:t>
            </a:r>
            <a:r>
              <a:rPr lang="en-US" sz="3300" dirty="0" smtClean="0"/>
              <a:t> </a:t>
            </a:r>
            <a:r>
              <a:rPr lang="en-US" sz="3300" dirty="0" err="1" smtClean="0"/>
              <a:t>sesuai</a:t>
            </a:r>
            <a:r>
              <a:rPr lang="en-US" sz="3300" dirty="0" smtClean="0"/>
              <a:t> </a:t>
            </a:r>
            <a:r>
              <a:rPr lang="en-US" sz="3300" dirty="0" err="1" smtClean="0"/>
              <a:t>dengan</a:t>
            </a:r>
            <a:r>
              <a:rPr lang="en-US" sz="3300" dirty="0" smtClean="0"/>
              <a:t> </a:t>
            </a:r>
            <a:r>
              <a:rPr lang="en-US" sz="3300" dirty="0" err="1" smtClean="0"/>
              <a:t>tujuan</a:t>
            </a:r>
            <a:r>
              <a:rPr lang="en-US" sz="3300" dirty="0" smtClean="0"/>
              <a:t> </a:t>
            </a:r>
            <a:r>
              <a:rPr lang="en-US" sz="3300" dirty="0" err="1" smtClean="0"/>
              <a:t>utama</a:t>
            </a:r>
            <a:r>
              <a:rPr lang="en-US" sz="3300" dirty="0" smtClean="0"/>
              <a:t> </a:t>
            </a:r>
            <a:r>
              <a:rPr lang="en-US" sz="3300" dirty="0" err="1" smtClean="0"/>
              <a:t>di</a:t>
            </a:r>
            <a:r>
              <a:rPr lang="en-US" sz="3300" dirty="0" smtClean="0"/>
              <a:t> </a:t>
            </a:r>
            <a:r>
              <a:rPr lang="en-US" sz="3300" dirty="0" err="1" smtClean="0"/>
              <a:t>dirikannya</a:t>
            </a:r>
            <a:r>
              <a:rPr lang="en-US" sz="3300" dirty="0" smtClean="0"/>
              <a:t> </a:t>
            </a:r>
            <a:r>
              <a:rPr lang="en-US" sz="3300" dirty="0" err="1" smtClean="0"/>
              <a:t>perusahaan</a:t>
            </a:r>
            <a:r>
              <a:rPr lang="en-US" sz="3300" dirty="0" smtClean="0"/>
              <a:t>. Yang </a:t>
            </a:r>
            <a:r>
              <a:rPr lang="en-US" sz="3300" dirty="0" err="1" smtClean="0"/>
              <a:t>termasuk</a:t>
            </a:r>
            <a:r>
              <a:rPr lang="en-US" sz="3300" dirty="0" smtClean="0"/>
              <a:t> </a:t>
            </a:r>
            <a:r>
              <a:rPr lang="en-US" sz="3300" dirty="0" err="1" smtClean="0"/>
              <a:t>kelompok</a:t>
            </a:r>
            <a:r>
              <a:rPr lang="en-US" sz="3300" dirty="0" smtClean="0"/>
              <a:t> </a:t>
            </a:r>
            <a:r>
              <a:rPr lang="en-US" sz="3300" dirty="0" err="1" smtClean="0"/>
              <a:t>ini</a:t>
            </a:r>
            <a:r>
              <a:rPr lang="en-US" sz="3300" dirty="0" smtClean="0"/>
              <a:t> </a:t>
            </a:r>
            <a:r>
              <a:rPr lang="en-US" sz="3300" dirty="0" err="1" smtClean="0"/>
              <a:t>yaitu</a:t>
            </a:r>
            <a:r>
              <a:rPr lang="en-US" sz="3300" dirty="0" smtClean="0"/>
              <a:t> </a:t>
            </a:r>
            <a:r>
              <a:rPr lang="en-US" sz="3300" dirty="0" err="1" smtClean="0"/>
              <a:t>berbagai</a:t>
            </a:r>
            <a:r>
              <a:rPr lang="en-US" sz="3300" dirty="0" smtClean="0"/>
              <a:t> </a:t>
            </a:r>
            <a:r>
              <a:rPr lang="en-US" sz="3300" dirty="0" err="1" smtClean="0"/>
              <a:t>jenis</a:t>
            </a:r>
            <a:r>
              <a:rPr lang="en-US" sz="3300" dirty="0" smtClean="0"/>
              <a:t> </a:t>
            </a:r>
            <a:r>
              <a:rPr lang="en-US" sz="3300" dirty="0" err="1" smtClean="0"/>
              <a:t>surat</a:t>
            </a:r>
            <a:r>
              <a:rPr lang="en-US" sz="3300" dirty="0" smtClean="0"/>
              <a:t> </a:t>
            </a:r>
            <a:r>
              <a:rPr lang="en-US" sz="3300" dirty="0" err="1" smtClean="0"/>
              <a:t>berharga</a:t>
            </a:r>
            <a:r>
              <a:rPr lang="en-US" sz="3300" dirty="0" smtClean="0"/>
              <a:t> </a:t>
            </a:r>
            <a:r>
              <a:rPr lang="en-US" sz="3300" dirty="0" err="1" smtClean="0"/>
              <a:t>dan</a:t>
            </a:r>
            <a:r>
              <a:rPr lang="en-US" sz="3300" dirty="0" smtClean="0"/>
              <a:t> </a:t>
            </a:r>
            <a:r>
              <a:rPr lang="en-US" sz="3300" dirty="0" err="1" smtClean="0"/>
              <a:t>laba</a:t>
            </a:r>
            <a:r>
              <a:rPr lang="en-US" sz="3300" dirty="0" smtClean="0"/>
              <a:t> </a:t>
            </a:r>
            <a:r>
              <a:rPr lang="en-US" sz="3300" dirty="0" err="1" smtClean="0"/>
              <a:t>perusahaan</a:t>
            </a:r>
            <a:r>
              <a:rPr lang="en-US" sz="3300" dirty="0" smtClean="0"/>
              <a:t>.</a:t>
            </a:r>
          </a:p>
          <a:p>
            <a:pPr marL="870966" lvl="1" indent="-514350">
              <a:buAutoNum type="alphaLcPeriod"/>
            </a:pPr>
            <a:r>
              <a:rPr lang="en-US" sz="3300" dirty="0" err="1" smtClean="0"/>
              <a:t>Bukan</a:t>
            </a:r>
            <a:r>
              <a:rPr lang="en-US" sz="3300" dirty="0" smtClean="0"/>
              <a:t> Modal </a:t>
            </a:r>
            <a:r>
              <a:rPr lang="en-US" sz="3300" dirty="0" err="1" smtClean="0"/>
              <a:t>Kerja</a:t>
            </a:r>
            <a:r>
              <a:rPr lang="en-US" sz="3300" dirty="0" smtClean="0"/>
              <a:t> (Nonworking Capital), </a:t>
            </a:r>
            <a:r>
              <a:rPr lang="en-US" sz="3300" dirty="0" err="1" smtClean="0"/>
              <a:t>yaitu</a:t>
            </a:r>
            <a:r>
              <a:rPr lang="en-US" sz="3300" dirty="0" smtClean="0"/>
              <a:t> </a:t>
            </a:r>
            <a:r>
              <a:rPr lang="en-US" sz="3300" dirty="0" err="1" smtClean="0"/>
              <a:t>dana</a:t>
            </a:r>
            <a:r>
              <a:rPr lang="en-US" sz="3300" dirty="0" smtClean="0"/>
              <a:t> yang </a:t>
            </a:r>
            <a:r>
              <a:rPr lang="en-US" sz="3300" dirty="0" err="1" smtClean="0"/>
              <a:t>tertanam</a:t>
            </a:r>
            <a:r>
              <a:rPr lang="en-US" sz="3300" dirty="0" smtClean="0"/>
              <a:t> </a:t>
            </a:r>
            <a:r>
              <a:rPr lang="en-US" sz="3300" dirty="0" err="1" smtClean="0"/>
              <a:t>dalam</a:t>
            </a:r>
            <a:r>
              <a:rPr lang="en-US" sz="3300" dirty="0" smtClean="0"/>
              <a:t> </a:t>
            </a:r>
            <a:r>
              <a:rPr lang="en-US" sz="3300" dirty="0" err="1" smtClean="0"/>
              <a:t>aktiva</a:t>
            </a:r>
            <a:r>
              <a:rPr lang="en-US" sz="3300" dirty="0" smtClean="0"/>
              <a:t> </a:t>
            </a:r>
            <a:r>
              <a:rPr lang="en-US" sz="3300" dirty="0" err="1" smtClean="0"/>
              <a:t>tetap</a:t>
            </a:r>
            <a:r>
              <a:rPr lang="en-US" sz="3300" dirty="0" smtClean="0"/>
              <a:t> yang </a:t>
            </a:r>
            <a:r>
              <a:rPr lang="en-US" sz="3300" dirty="0" err="1" smtClean="0"/>
              <a:t>ditujukan</a:t>
            </a:r>
            <a:r>
              <a:rPr lang="en-US" sz="3300" dirty="0" smtClean="0"/>
              <a:t> </a:t>
            </a:r>
            <a:r>
              <a:rPr lang="en-US" sz="3300" dirty="0" err="1" smtClean="0"/>
              <a:t>untuk</a:t>
            </a:r>
            <a:r>
              <a:rPr lang="en-US" sz="3300" dirty="0" smtClean="0"/>
              <a:t> </a:t>
            </a:r>
            <a:r>
              <a:rPr lang="en-US" sz="3300" dirty="0" err="1" smtClean="0"/>
              <a:t>menghasilkan</a:t>
            </a:r>
            <a:r>
              <a:rPr lang="en-US" sz="3300" dirty="0" smtClean="0"/>
              <a:t> “future income”. </a:t>
            </a:r>
          </a:p>
          <a:p>
            <a:pPr marL="870966" lvl="1" indent="-514350">
              <a:buNone/>
            </a:pPr>
            <a:r>
              <a:rPr lang="en-US" sz="3300" dirty="0" smtClean="0"/>
              <a:t>	(J. Soeprihanto;13)</a:t>
            </a:r>
          </a:p>
          <a:p>
            <a:pPr marL="596646" indent="-514350">
              <a:buNone/>
            </a:pPr>
            <a:r>
              <a:rPr lang="en-US" sz="3300" dirty="0" smtClean="0"/>
              <a:t>    </a:t>
            </a:r>
          </a:p>
          <a:p>
            <a:pPr marL="596646" indent="-514350">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990600" y="381000"/>
            <a:ext cx="8153400" cy="6463308"/>
          </a:xfrm>
          <a:prstGeom prst="rect">
            <a:avLst/>
          </a:prstGeom>
          <a:noFill/>
        </p:spPr>
        <p:txBody>
          <a:bodyPr wrap="square" rtlCol="0">
            <a:spAutoFit/>
          </a:bodyPr>
          <a:lstStyle/>
          <a:p>
            <a:pPr marL="596646" indent="-514350">
              <a:buNone/>
            </a:pPr>
            <a:r>
              <a:rPr lang="en-US" dirty="0" smtClean="0">
                <a:latin typeface="+mj-lt"/>
              </a:rPr>
              <a:t>5. </a:t>
            </a:r>
            <a:r>
              <a:rPr lang="en-US" dirty="0" err="1" smtClean="0">
                <a:latin typeface="+mj-lt"/>
              </a:rPr>
              <a:t>Besarnya</a:t>
            </a:r>
            <a:r>
              <a:rPr lang="en-US" dirty="0" smtClean="0">
                <a:latin typeface="+mj-lt"/>
              </a:rPr>
              <a:t> </a:t>
            </a:r>
            <a:r>
              <a:rPr lang="en-US" dirty="0" err="1" smtClean="0">
                <a:latin typeface="+mj-lt"/>
              </a:rPr>
              <a:t>kebutuhan</a:t>
            </a:r>
            <a:r>
              <a:rPr lang="en-US" dirty="0" smtClean="0">
                <a:latin typeface="+mj-lt"/>
              </a:rPr>
              <a:t> modal </a:t>
            </a:r>
            <a:r>
              <a:rPr lang="en-US" dirty="0" err="1" smtClean="0">
                <a:latin typeface="+mj-lt"/>
              </a:rPr>
              <a:t>kerja</a:t>
            </a:r>
            <a:endParaRPr lang="en-US" dirty="0" smtClean="0">
              <a:latin typeface="+mj-lt"/>
            </a:endParaRPr>
          </a:p>
          <a:p>
            <a:pPr marL="870966" lvl="1" indent="-514350">
              <a:buFont typeface="+mj-lt"/>
              <a:buAutoNum type="alphaLcPeriod"/>
            </a:pPr>
            <a:r>
              <a:rPr lang="en-US" dirty="0" err="1" smtClean="0">
                <a:latin typeface="+mj-lt"/>
              </a:rPr>
              <a:t>Tergantung</a:t>
            </a:r>
            <a:r>
              <a:rPr lang="en-US" dirty="0" smtClean="0">
                <a:latin typeface="+mj-lt"/>
              </a:rPr>
              <a:t> </a:t>
            </a:r>
            <a:r>
              <a:rPr lang="en-US" dirty="0" err="1" smtClean="0">
                <a:latin typeface="+mj-lt"/>
              </a:rPr>
              <a:t>jenis</a:t>
            </a:r>
            <a:r>
              <a:rPr lang="en-US" dirty="0" smtClean="0">
                <a:latin typeface="+mj-lt"/>
              </a:rPr>
              <a:t> </a:t>
            </a:r>
            <a:r>
              <a:rPr lang="en-US" dirty="0" err="1" smtClean="0">
                <a:latin typeface="+mj-lt"/>
              </a:rPr>
              <a:t>usahanya</a:t>
            </a:r>
            <a:endParaRPr lang="en-US" dirty="0" smtClean="0">
              <a:latin typeface="+mj-lt"/>
            </a:endParaRPr>
          </a:p>
          <a:p>
            <a:pPr marL="596646" indent="-514350">
              <a:buNone/>
            </a:pPr>
            <a:r>
              <a:rPr lang="en-US" dirty="0" smtClean="0">
                <a:latin typeface="+mj-lt"/>
                <a:ea typeface="Cambria Math"/>
              </a:rPr>
              <a:t>		1) </a:t>
            </a:r>
            <a:r>
              <a:rPr lang="en-US" dirty="0" err="1" smtClean="0">
                <a:latin typeface="+mj-lt"/>
                <a:ea typeface="Cambria Math"/>
              </a:rPr>
              <a:t>Kas</a:t>
            </a:r>
            <a:r>
              <a:rPr lang="en-US" dirty="0" smtClean="0">
                <a:latin typeface="+mj-lt"/>
                <a:ea typeface="Cambria Math"/>
              </a:rPr>
              <a:t> 1 ⟶ </a:t>
            </a:r>
            <a:r>
              <a:rPr lang="en-US" dirty="0" err="1" smtClean="0">
                <a:latin typeface="+mj-lt"/>
                <a:ea typeface="Cambria Math"/>
              </a:rPr>
              <a:t>Barang</a:t>
            </a:r>
            <a:r>
              <a:rPr lang="en-US" dirty="0" smtClean="0">
                <a:latin typeface="+mj-lt"/>
                <a:ea typeface="Cambria Math"/>
              </a:rPr>
              <a:t> ⟶ </a:t>
            </a:r>
            <a:r>
              <a:rPr lang="en-US" dirty="0" err="1" smtClean="0">
                <a:latin typeface="+mj-lt"/>
                <a:ea typeface="Cambria Math"/>
              </a:rPr>
              <a:t>kas</a:t>
            </a:r>
            <a:r>
              <a:rPr lang="en-US" dirty="0" smtClean="0">
                <a:latin typeface="+mj-lt"/>
                <a:ea typeface="Cambria Math"/>
              </a:rPr>
              <a:t> 2 (Perusahaan </a:t>
            </a:r>
            <a:r>
              <a:rPr lang="en-US" dirty="0" err="1" smtClean="0">
                <a:latin typeface="+mj-lt"/>
                <a:ea typeface="Cambria Math"/>
              </a:rPr>
              <a:t>tidak</a:t>
            </a:r>
            <a:r>
              <a:rPr lang="en-US" dirty="0" smtClean="0">
                <a:latin typeface="+mj-lt"/>
                <a:ea typeface="Cambria Math"/>
              </a:rPr>
              <a:t> </a:t>
            </a:r>
            <a:r>
              <a:rPr lang="en-US" dirty="0" err="1" smtClean="0">
                <a:latin typeface="+mj-lt"/>
                <a:ea typeface="Cambria Math"/>
              </a:rPr>
              <a:t>melalui</a:t>
            </a:r>
            <a:r>
              <a:rPr lang="en-US" dirty="0" smtClean="0">
                <a:latin typeface="+mj-lt"/>
                <a:ea typeface="Cambria Math"/>
              </a:rPr>
              <a:t> </a:t>
            </a:r>
            <a:r>
              <a:rPr lang="en-US" dirty="0" err="1" smtClean="0">
                <a:latin typeface="+mj-lt"/>
                <a:ea typeface="Cambria Math"/>
              </a:rPr>
              <a:t>proses</a:t>
            </a:r>
            <a:r>
              <a:rPr lang="en-US" dirty="0" smtClean="0">
                <a:latin typeface="+mj-lt"/>
                <a:ea typeface="Cambria Math"/>
              </a:rPr>
              <a:t> </a:t>
            </a:r>
            <a:r>
              <a:rPr lang="en-US" dirty="0" err="1" smtClean="0">
                <a:latin typeface="+mj-lt"/>
                <a:ea typeface="Cambria Math"/>
              </a:rPr>
              <a:t>produksi</a:t>
            </a:r>
            <a:r>
              <a:rPr lang="en-US" dirty="0" smtClean="0">
                <a:latin typeface="+mj-lt"/>
                <a:ea typeface="Cambria Math"/>
              </a:rPr>
              <a:t>)</a:t>
            </a:r>
          </a:p>
          <a:p>
            <a:pPr marL="596646" indent="-514350">
              <a:buNone/>
            </a:pPr>
            <a:r>
              <a:rPr lang="en-US" dirty="0" smtClean="0">
                <a:latin typeface="+mj-lt"/>
                <a:ea typeface="Cambria Math"/>
              </a:rPr>
              <a:t>		2) </a:t>
            </a:r>
            <a:r>
              <a:rPr lang="en-US" dirty="0" err="1" smtClean="0">
                <a:latin typeface="+mj-lt"/>
                <a:ea typeface="Cambria Math"/>
              </a:rPr>
              <a:t>Kas</a:t>
            </a:r>
            <a:r>
              <a:rPr lang="en-US" dirty="0" smtClean="0">
                <a:latin typeface="+mj-lt"/>
                <a:ea typeface="Cambria Math"/>
              </a:rPr>
              <a:t> 1 ⟶ </a:t>
            </a:r>
            <a:r>
              <a:rPr lang="en-US" dirty="0" err="1" smtClean="0">
                <a:latin typeface="+mj-lt"/>
                <a:ea typeface="Cambria Math"/>
              </a:rPr>
              <a:t>bahan</a:t>
            </a:r>
            <a:r>
              <a:rPr lang="en-US" dirty="0" smtClean="0">
                <a:latin typeface="+mj-lt"/>
                <a:ea typeface="Cambria Math"/>
              </a:rPr>
              <a:t> </a:t>
            </a:r>
            <a:r>
              <a:rPr lang="en-US" dirty="0" err="1" smtClean="0">
                <a:latin typeface="+mj-lt"/>
                <a:ea typeface="Cambria Math"/>
              </a:rPr>
              <a:t>mentah</a:t>
            </a:r>
            <a:r>
              <a:rPr lang="en-US" dirty="0" smtClean="0">
                <a:latin typeface="+mj-lt"/>
                <a:ea typeface="Cambria Math"/>
              </a:rPr>
              <a:t> ⟶</a:t>
            </a:r>
            <a:r>
              <a:rPr lang="en-US" dirty="0" err="1" smtClean="0">
                <a:latin typeface="+mj-lt"/>
                <a:ea typeface="Cambria Math"/>
              </a:rPr>
              <a:t>bahan</a:t>
            </a:r>
            <a:r>
              <a:rPr lang="en-US" dirty="0" smtClean="0">
                <a:latin typeface="+mj-lt"/>
                <a:ea typeface="Cambria Math"/>
              </a:rPr>
              <a:t> </a:t>
            </a:r>
            <a:r>
              <a:rPr lang="en-US" dirty="0" err="1" smtClean="0">
                <a:latin typeface="+mj-lt"/>
                <a:ea typeface="Cambria Math"/>
              </a:rPr>
              <a:t>jadi</a:t>
            </a:r>
            <a:r>
              <a:rPr lang="en-US" dirty="0" smtClean="0">
                <a:latin typeface="+mj-lt"/>
                <a:ea typeface="Cambria Math"/>
              </a:rPr>
              <a:t> ⟶ </a:t>
            </a:r>
            <a:r>
              <a:rPr lang="en-US" dirty="0" err="1" smtClean="0">
                <a:latin typeface="+mj-lt"/>
                <a:ea typeface="Cambria Math"/>
              </a:rPr>
              <a:t>kas</a:t>
            </a:r>
            <a:r>
              <a:rPr lang="en-US" dirty="0" smtClean="0">
                <a:latin typeface="+mj-lt"/>
                <a:ea typeface="Cambria Math"/>
              </a:rPr>
              <a:t> 2 (Perusahaan </a:t>
            </a:r>
            <a:r>
              <a:rPr lang="en-US" dirty="0" err="1" smtClean="0">
                <a:latin typeface="+mj-lt"/>
                <a:ea typeface="Cambria Math"/>
              </a:rPr>
              <a:t>melakukan</a:t>
            </a:r>
            <a:r>
              <a:rPr lang="en-US" dirty="0" smtClean="0">
                <a:latin typeface="+mj-lt"/>
                <a:ea typeface="Cambria Math"/>
              </a:rPr>
              <a:t> </a:t>
            </a:r>
          </a:p>
          <a:p>
            <a:pPr marL="596646" indent="-514350">
              <a:buNone/>
            </a:pPr>
            <a:r>
              <a:rPr lang="en-US" dirty="0" smtClean="0">
                <a:latin typeface="+mj-lt"/>
                <a:ea typeface="Cambria Math"/>
              </a:rPr>
              <a:t>		    </a:t>
            </a:r>
            <a:r>
              <a:rPr lang="en-US" dirty="0" err="1" smtClean="0">
                <a:latin typeface="+mj-lt"/>
                <a:ea typeface="Cambria Math"/>
              </a:rPr>
              <a:t>proses</a:t>
            </a:r>
            <a:r>
              <a:rPr lang="en-US" dirty="0" smtClean="0">
                <a:latin typeface="+mj-lt"/>
                <a:ea typeface="Cambria Math"/>
              </a:rPr>
              <a:t> </a:t>
            </a:r>
            <a:r>
              <a:rPr lang="en-US" dirty="0" err="1" smtClean="0">
                <a:latin typeface="+mj-lt"/>
                <a:ea typeface="Cambria Math"/>
              </a:rPr>
              <a:t>produksi</a:t>
            </a:r>
            <a:r>
              <a:rPr lang="en-US" dirty="0" smtClean="0">
                <a:latin typeface="+mj-lt"/>
                <a:ea typeface="Cambria Math"/>
              </a:rPr>
              <a:t> (</a:t>
            </a:r>
            <a:r>
              <a:rPr lang="en-US" dirty="0" err="1" smtClean="0">
                <a:latin typeface="+mj-lt"/>
                <a:ea typeface="Cambria Math"/>
              </a:rPr>
              <a:t>industri</a:t>
            </a:r>
            <a:r>
              <a:rPr lang="en-US" dirty="0" smtClean="0">
                <a:latin typeface="+mj-lt"/>
                <a:ea typeface="Cambria Math"/>
              </a:rPr>
              <a:t>).</a:t>
            </a:r>
          </a:p>
          <a:p>
            <a:pPr marL="596646" indent="-514350">
              <a:buNone/>
            </a:pPr>
            <a:endParaRPr lang="en-US" dirty="0" smtClean="0">
              <a:latin typeface="+mj-lt"/>
              <a:ea typeface="Cambria Math"/>
            </a:endParaRPr>
          </a:p>
          <a:p>
            <a:pPr marL="596646" indent="-514350">
              <a:buNone/>
            </a:pPr>
            <a:r>
              <a:rPr lang="en-US" dirty="0" smtClean="0">
                <a:latin typeface="+mj-lt"/>
                <a:ea typeface="Cambria Math"/>
              </a:rPr>
              <a:t>      b.       </a:t>
            </a:r>
            <a:r>
              <a:rPr lang="en-US" dirty="0" smtClean="0">
                <a:latin typeface="+mj-lt"/>
              </a:rPr>
              <a:t>Cara </a:t>
            </a:r>
            <a:r>
              <a:rPr lang="en-US" dirty="0" err="1" smtClean="0">
                <a:latin typeface="+mj-lt"/>
              </a:rPr>
              <a:t>Menjualnya</a:t>
            </a:r>
            <a:endParaRPr lang="en-US" dirty="0" smtClean="0">
              <a:latin typeface="+mj-lt"/>
            </a:endParaRPr>
          </a:p>
          <a:p>
            <a:pPr marL="342900" indent="-342900">
              <a:buClr>
                <a:srgbClr val="0070C0"/>
              </a:buClr>
            </a:pPr>
            <a:r>
              <a:rPr lang="en-US" dirty="0" smtClean="0">
                <a:latin typeface="+mj-lt"/>
              </a:rPr>
              <a:t>		1) </a:t>
            </a:r>
            <a:r>
              <a:rPr lang="en-US" dirty="0" err="1" smtClean="0">
                <a:latin typeface="+mj-lt"/>
              </a:rPr>
              <a:t>Menjual</a:t>
            </a:r>
            <a:r>
              <a:rPr lang="en-US" dirty="0" smtClean="0">
                <a:latin typeface="+mj-lt"/>
              </a:rPr>
              <a:t> </a:t>
            </a:r>
            <a:r>
              <a:rPr lang="en-US" dirty="0" err="1" smtClean="0">
                <a:latin typeface="+mj-lt"/>
              </a:rPr>
              <a:t>Tunai</a:t>
            </a:r>
            <a:r>
              <a:rPr lang="en-US" dirty="0" smtClean="0">
                <a:latin typeface="+mj-lt"/>
              </a:rPr>
              <a:t> : </a:t>
            </a:r>
            <a:r>
              <a:rPr lang="en-US" dirty="0" err="1" smtClean="0">
                <a:latin typeface="+mj-lt"/>
                <a:ea typeface="Cambria Math"/>
              </a:rPr>
              <a:t>Kas</a:t>
            </a:r>
            <a:r>
              <a:rPr lang="en-US" dirty="0" smtClean="0">
                <a:latin typeface="+mj-lt"/>
                <a:ea typeface="Cambria Math"/>
              </a:rPr>
              <a:t> 1</a:t>
            </a:r>
            <a:r>
              <a:rPr lang="en-US" dirty="0" smtClean="0">
                <a:latin typeface="+mj-lt"/>
              </a:rPr>
              <a:t> </a:t>
            </a:r>
            <a:r>
              <a:rPr lang="en-US" dirty="0" smtClean="0">
                <a:latin typeface="+mj-lt"/>
                <a:ea typeface="Cambria Math"/>
              </a:rPr>
              <a:t>⟶ </a:t>
            </a:r>
            <a:r>
              <a:rPr lang="en-US" dirty="0" err="1" smtClean="0">
                <a:latin typeface="+mj-lt"/>
                <a:ea typeface="Cambria Math"/>
              </a:rPr>
              <a:t>Penjualan</a:t>
            </a:r>
            <a:r>
              <a:rPr lang="en-US" dirty="0" smtClean="0">
                <a:latin typeface="+mj-lt"/>
                <a:ea typeface="Cambria Math"/>
              </a:rPr>
              <a:t> </a:t>
            </a:r>
            <a:r>
              <a:rPr lang="en-US" dirty="0" err="1" smtClean="0">
                <a:latin typeface="+mj-lt"/>
                <a:ea typeface="Cambria Math"/>
              </a:rPr>
              <a:t>Barang</a:t>
            </a:r>
            <a:r>
              <a:rPr lang="en-US" dirty="0" smtClean="0">
                <a:latin typeface="+mj-lt"/>
                <a:ea typeface="Cambria Math"/>
              </a:rPr>
              <a:t>  ⟶ </a:t>
            </a:r>
            <a:r>
              <a:rPr lang="en-US" dirty="0" err="1" smtClean="0">
                <a:latin typeface="+mj-lt"/>
                <a:ea typeface="Cambria Math"/>
              </a:rPr>
              <a:t>Kas</a:t>
            </a:r>
            <a:r>
              <a:rPr lang="en-US" dirty="0" smtClean="0">
                <a:latin typeface="+mj-lt"/>
                <a:ea typeface="Cambria Math"/>
              </a:rPr>
              <a:t> 1</a:t>
            </a:r>
          </a:p>
          <a:p>
            <a:pPr marL="342900" indent="-342900">
              <a:buClr>
                <a:srgbClr val="0070C0"/>
              </a:buClr>
            </a:pPr>
            <a:r>
              <a:rPr lang="en-US" dirty="0" smtClean="0">
                <a:latin typeface="+mj-lt"/>
                <a:ea typeface="Cambria Math"/>
              </a:rPr>
              <a:t>		2) </a:t>
            </a:r>
            <a:r>
              <a:rPr lang="en-US" dirty="0" err="1" smtClean="0">
                <a:latin typeface="+mj-lt"/>
                <a:ea typeface="Cambria Math"/>
              </a:rPr>
              <a:t>Menjual</a:t>
            </a:r>
            <a:r>
              <a:rPr lang="en-US" dirty="0" smtClean="0">
                <a:latin typeface="+mj-lt"/>
                <a:ea typeface="Cambria Math"/>
              </a:rPr>
              <a:t> </a:t>
            </a:r>
            <a:r>
              <a:rPr lang="en-US" dirty="0" err="1" smtClean="0">
                <a:latin typeface="+mj-lt"/>
                <a:ea typeface="Cambria Math"/>
              </a:rPr>
              <a:t>dengan</a:t>
            </a:r>
            <a:r>
              <a:rPr lang="en-US" dirty="0" smtClean="0">
                <a:latin typeface="+mj-lt"/>
                <a:ea typeface="Cambria Math"/>
              </a:rPr>
              <a:t> </a:t>
            </a:r>
            <a:r>
              <a:rPr lang="en-US" dirty="0" err="1" smtClean="0">
                <a:latin typeface="+mj-lt"/>
                <a:ea typeface="Cambria Math"/>
              </a:rPr>
              <a:t>Kredit</a:t>
            </a:r>
            <a:r>
              <a:rPr lang="en-US" dirty="0" smtClean="0">
                <a:latin typeface="+mj-lt"/>
                <a:ea typeface="Cambria Math"/>
              </a:rPr>
              <a:t>  : </a:t>
            </a:r>
            <a:r>
              <a:rPr lang="en-US" dirty="0" err="1" smtClean="0">
                <a:latin typeface="+mj-lt"/>
                <a:ea typeface="Cambria Math"/>
              </a:rPr>
              <a:t>Kas</a:t>
            </a:r>
            <a:r>
              <a:rPr lang="en-US" dirty="0" smtClean="0">
                <a:latin typeface="+mj-lt"/>
                <a:ea typeface="Cambria Math"/>
              </a:rPr>
              <a:t> 1</a:t>
            </a:r>
            <a:r>
              <a:rPr lang="en-US" dirty="0" smtClean="0">
                <a:latin typeface="+mj-lt"/>
              </a:rPr>
              <a:t> </a:t>
            </a:r>
            <a:r>
              <a:rPr lang="en-US" dirty="0" smtClean="0">
                <a:latin typeface="+mj-lt"/>
                <a:ea typeface="Cambria Math"/>
              </a:rPr>
              <a:t>⟶ </a:t>
            </a:r>
            <a:r>
              <a:rPr lang="en-US" dirty="0" err="1" smtClean="0">
                <a:latin typeface="+mj-lt"/>
                <a:ea typeface="Cambria Math"/>
              </a:rPr>
              <a:t>Penjualan</a:t>
            </a:r>
            <a:r>
              <a:rPr lang="en-US" dirty="0" smtClean="0">
                <a:latin typeface="+mj-lt"/>
                <a:ea typeface="Cambria Math"/>
              </a:rPr>
              <a:t> </a:t>
            </a:r>
            <a:r>
              <a:rPr lang="en-US" dirty="0" err="1" smtClean="0">
                <a:latin typeface="+mj-lt"/>
                <a:ea typeface="Cambria Math"/>
              </a:rPr>
              <a:t>Barang</a:t>
            </a:r>
            <a:r>
              <a:rPr lang="en-US" dirty="0" smtClean="0">
                <a:latin typeface="+mj-lt"/>
                <a:ea typeface="Cambria Math"/>
              </a:rPr>
              <a:t>  ⟶ </a:t>
            </a:r>
            <a:r>
              <a:rPr lang="en-US" dirty="0" err="1" smtClean="0">
                <a:latin typeface="+mj-lt"/>
                <a:ea typeface="Cambria Math"/>
              </a:rPr>
              <a:t>Piutang</a:t>
            </a:r>
            <a:r>
              <a:rPr lang="en-US" dirty="0" smtClean="0">
                <a:latin typeface="+mj-lt"/>
                <a:ea typeface="Cambria Math"/>
              </a:rPr>
              <a:t> ⟶ </a:t>
            </a:r>
            <a:r>
              <a:rPr lang="en-US" dirty="0" err="1" smtClean="0">
                <a:latin typeface="+mj-lt"/>
                <a:ea typeface="Cambria Math"/>
              </a:rPr>
              <a:t>Kas</a:t>
            </a:r>
            <a:r>
              <a:rPr lang="en-US" dirty="0" smtClean="0">
                <a:latin typeface="+mj-lt"/>
                <a:ea typeface="Cambria Math"/>
              </a:rPr>
              <a:t> 2</a:t>
            </a:r>
          </a:p>
          <a:p>
            <a:pPr marL="342900" indent="-342900">
              <a:buClr>
                <a:srgbClr val="0070C0"/>
              </a:buClr>
            </a:pPr>
            <a:endParaRPr lang="en-US" dirty="0" smtClean="0">
              <a:latin typeface="+mj-lt"/>
              <a:ea typeface="Cambria Math"/>
            </a:endParaRPr>
          </a:p>
          <a:p>
            <a:pPr marL="342900" indent="-342900">
              <a:buClr>
                <a:srgbClr val="0070C0"/>
              </a:buClr>
            </a:pPr>
            <a:r>
              <a:rPr lang="en-US" dirty="0" smtClean="0">
                <a:latin typeface="+mj-lt"/>
                <a:ea typeface="Cambria Math"/>
              </a:rPr>
              <a:t>   6.  </a:t>
            </a:r>
            <a:r>
              <a:rPr lang="en-US" dirty="0" err="1" smtClean="0">
                <a:latin typeface="+mj-lt"/>
                <a:ea typeface="Cambria Math"/>
              </a:rPr>
              <a:t>Ada</a:t>
            </a:r>
            <a:r>
              <a:rPr lang="en-US" dirty="0" smtClean="0">
                <a:latin typeface="+mj-lt"/>
                <a:ea typeface="Cambria Math"/>
              </a:rPr>
              <a:t> </a:t>
            </a:r>
            <a:r>
              <a:rPr lang="en-US" dirty="0" err="1" smtClean="0">
                <a:latin typeface="+mj-lt"/>
                <a:ea typeface="Cambria Math"/>
              </a:rPr>
              <a:t>dua</a:t>
            </a:r>
            <a:r>
              <a:rPr lang="en-US" dirty="0" smtClean="0">
                <a:latin typeface="+mj-lt"/>
                <a:ea typeface="Cambria Math"/>
              </a:rPr>
              <a:t> </a:t>
            </a:r>
            <a:r>
              <a:rPr lang="en-US" dirty="0" err="1" smtClean="0">
                <a:latin typeface="+mj-lt"/>
                <a:ea typeface="Cambria Math"/>
              </a:rPr>
              <a:t>jenis</a:t>
            </a:r>
            <a:r>
              <a:rPr lang="en-US" dirty="0" smtClean="0">
                <a:latin typeface="+mj-lt"/>
                <a:ea typeface="Cambria Math"/>
              </a:rPr>
              <a:t> modal </a:t>
            </a:r>
            <a:r>
              <a:rPr lang="en-US" dirty="0" err="1" smtClean="0">
                <a:latin typeface="+mj-lt"/>
                <a:ea typeface="Cambria Math"/>
              </a:rPr>
              <a:t>kerja</a:t>
            </a:r>
            <a:r>
              <a:rPr lang="en-US" dirty="0" smtClean="0">
                <a:latin typeface="+mj-lt"/>
                <a:ea typeface="Cambria Math"/>
              </a:rPr>
              <a:t>, </a:t>
            </a:r>
            <a:r>
              <a:rPr lang="en-US" dirty="0" err="1" smtClean="0">
                <a:latin typeface="+mj-lt"/>
                <a:ea typeface="Cambria Math"/>
              </a:rPr>
              <a:t>menurut</a:t>
            </a:r>
            <a:r>
              <a:rPr lang="en-US" dirty="0" smtClean="0">
                <a:latin typeface="+mj-lt"/>
                <a:ea typeface="Cambria Math"/>
              </a:rPr>
              <a:t> W.B. Taylor :</a:t>
            </a:r>
          </a:p>
          <a:p>
            <a:pPr marL="342900" indent="-342900">
              <a:buClr>
                <a:srgbClr val="0070C0"/>
              </a:buClr>
            </a:pPr>
            <a:r>
              <a:rPr lang="en-US" dirty="0" smtClean="0">
                <a:latin typeface="+mj-lt"/>
                <a:ea typeface="Cambria Math"/>
              </a:rPr>
              <a:t>       a. 	Modal </a:t>
            </a:r>
            <a:r>
              <a:rPr lang="en-US" dirty="0" err="1" smtClean="0">
                <a:latin typeface="+mj-lt"/>
                <a:ea typeface="Cambria Math"/>
              </a:rPr>
              <a:t>kerja</a:t>
            </a:r>
            <a:r>
              <a:rPr lang="en-US" dirty="0" smtClean="0">
                <a:latin typeface="+mj-lt"/>
                <a:ea typeface="Cambria Math"/>
              </a:rPr>
              <a:t> </a:t>
            </a:r>
            <a:r>
              <a:rPr lang="en-US" dirty="0" err="1" smtClean="0">
                <a:latin typeface="+mj-lt"/>
                <a:ea typeface="Cambria Math"/>
              </a:rPr>
              <a:t>permanen</a:t>
            </a:r>
            <a:r>
              <a:rPr lang="en-US" dirty="0" smtClean="0">
                <a:latin typeface="+mj-lt"/>
                <a:ea typeface="Cambria Math"/>
              </a:rPr>
              <a:t> </a:t>
            </a:r>
            <a:r>
              <a:rPr lang="en-US" dirty="0" err="1" smtClean="0">
                <a:latin typeface="+mj-lt"/>
                <a:ea typeface="Cambria Math"/>
              </a:rPr>
              <a:t>meruakan</a:t>
            </a:r>
            <a:r>
              <a:rPr lang="en-US" dirty="0" smtClean="0">
                <a:latin typeface="+mj-lt"/>
                <a:ea typeface="Cambria Math"/>
              </a:rPr>
              <a:t> modal </a:t>
            </a:r>
            <a:r>
              <a:rPr lang="en-US" dirty="0" err="1" smtClean="0">
                <a:latin typeface="+mj-lt"/>
                <a:ea typeface="Cambria Math"/>
              </a:rPr>
              <a:t>kerja</a:t>
            </a:r>
            <a:r>
              <a:rPr lang="en-US" dirty="0" smtClean="0">
                <a:latin typeface="+mj-lt"/>
                <a:ea typeface="Cambria Math"/>
              </a:rPr>
              <a:t> yang </a:t>
            </a:r>
            <a:r>
              <a:rPr lang="en-US" dirty="0" err="1" smtClean="0">
                <a:latin typeface="+mj-lt"/>
                <a:ea typeface="Cambria Math"/>
              </a:rPr>
              <a:t>harus</a:t>
            </a:r>
            <a:r>
              <a:rPr lang="en-US" dirty="0" smtClean="0">
                <a:latin typeface="+mj-lt"/>
                <a:ea typeface="Cambria Math"/>
              </a:rPr>
              <a:t> </a:t>
            </a:r>
            <a:r>
              <a:rPr lang="en-US" dirty="0" err="1" smtClean="0">
                <a:latin typeface="+mj-lt"/>
                <a:ea typeface="Cambria Math"/>
              </a:rPr>
              <a:t>tetap</a:t>
            </a:r>
            <a:r>
              <a:rPr lang="en-US" dirty="0" smtClean="0">
                <a:latin typeface="+mj-lt"/>
                <a:ea typeface="Cambria Math"/>
              </a:rPr>
              <a:t> </a:t>
            </a:r>
            <a:r>
              <a:rPr lang="en-US" dirty="0" err="1" smtClean="0">
                <a:latin typeface="+mj-lt"/>
                <a:ea typeface="Cambria Math"/>
              </a:rPr>
              <a:t>ada</a:t>
            </a:r>
            <a:r>
              <a:rPr lang="en-US" dirty="0" smtClean="0">
                <a:latin typeface="+mj-lt"/>
                <a:ea typeface="Cambria Math"/>
              </a:rPr>
              <a:t> </a:t>
            </a:r>
            <a:r>
              <a:rPr lang="en-US" dirty="0" err="1" smtClean="0">
                <a:latin typeface="+mj-lt"/>
                <a:ea typeface="Cambria Math"/>
              </a:rPr>
              <a:t>atau</a:t>
            </a:r>
            <a:r>
              <a:rPr lang="en-US" dirty="0" smtClean="0">
                <a:latin typeface="+mj-lt"/>
                <a:ea typeface="Cambria Math"/>
              </a:rPr>
              <a:t> </a:t>
            </a:r>
          </a:p>
          <a:p>
            <a:pPr marL="342900" indent="-342900">
              <a:buClr>
                <a:srgbClr val="0070C0"/>
              </a:buClr>
            </a:pPr>
            <a:r>
              <a:rPr lang="en-US" dirty="0" smtClean="0">
                <a:latin typeface="+mj-lt"/>
                <a:ea typeface="Cambria Math"/>
              </a:rPr>
              <a:t>		</a:t>
            </a:r>
            <a:r>
              <a:rPr lang="en-US" dirty="0" err="1" smtClean="0">
                <a:latin typeface="+mj-lt"/>
                <a:ea typeface="Cambria Math"/>
              </a:rPr>
              <a:t>terus</a:t>
            </a:r>
            <a:r>
              <a:rPr lang="en-US" dirty="0" smtClean="0">
                <a:latin typeface="+mj-lt"/>
                <a:ea typeface="Cambria Math"/>
              </a:rPr>
              <a:t> </a:t>
            </a:r>
            <a:r>
              <a:rPr lang="en-US" dirty="0" err="1" smtClean="0">
                <a:latin typeface="+mj-lt"/>
                <a:ea typeface="Cambria Math"/>
              </a:rPr>
              <a:t>menerus</a:t>
            </a:r>
            <a:r>
              <a:rPr lang="en-US" dirty="0" smtClean="0">
                <a:latin typeface="+mj-lt"/>
                <a:ea typeface="Cambria Math"/>
              </a:rPr>
              <a:t> </a:t>
            </a:r>
            <a:r>
              <a:rPr lang="en-US" dirty="0" err="1" smtClean="0">
                <a:latin typeface="+mj-lt"/>
                <a:ea typeface="Cambria Math"/>
              </a:rPr>
              <a:t>diperlukan</a:t>
            </a:r>
            <a:r>
              <a:rPr lang="en-US" dirty="0" smtClean="0">
                <a:latin typeface="+mj-lt"/>
                <a:ea typeface="Cambria Math"/>
              </a:rPr>
              <a:t> </a:t>
            </a:r>
            <a:r>
              <a:rPr lang="en-US" dirty="0" err="1" smtClean="0">
                <a:latin typeface="+mj-lt"/>
                <a:ea typeface="Cambria Math"/>
              </a:rPr>
              <a:t>untuk</a:t>
            </a:r>
            <a:r>
              <a:rPr lang="en-US" dirty="0" smtClean="0">
                <a:latin typeface="+mj-lt"/>
                <a:ea typeface="Cambria Math"/>
              </a:rPr>
              <a:t> </a:t>
            </a:r>
            <a:r>
              <a:rPr lang="en-US" dirty="0" err="1" smtClean="0">
                <a:latin typeface="+mj-lt"/>
                <a:ea typeface="Cambria Math"/>
              </a:rPr>
              <a:t>kelancaran</a:t>
            </a:r>
            <a:r>
              <a:rPr lang="en-US" dirty="0" smtClean="0">
                <a:latin typeface="+mj-lt"/>
                <a:ea typeface="Cambria Math"/>
              </a:rPr>
              <a:t> </a:t>
            </a:r>
            <a:r>
              <a:rPr lang="en-US" dirty="0" err="1" smtClean="0">
                <a:latin typeface="+mj-lt"/>
                <a:ea typeface="Cambria Math"/>
              </a:rPr>
              <a:t>usaha</a:t>
            </a:r>
            <a:r>
              <a:rPr lang="en-US" dirty="0" smtClean="0">
                <a:latin typeface="+mj-lt"/>
                <a:ea typeface="Cambria Math"/>
              </a:rPr>
              <a:t>. </a:t>
            </a:r>
            <a:r>
              <a:rPr lang="en-US" dirty="0" err="1" smtClean="0">
                <a:latin typeface="+mj-lt"/>
                <a:ea typeface="Cambria Math"/>
              </a:rPr>
              <a:t>Terdiri</a:t>
            </a:r>
            <a:r>
              <a:rPr lang="en-US" dirty="0" smtClean="0">
                <a:latin typeface="+mj-lt"/>
                <a:ea typeface="Cambria Math"/>
              </a:rPr>
              <a:t> </a:t>
            </a:r>
            <a:r>
              <a:rPr lang="en-US" dirty="0" err="1" smtClean="0">
                <a:latin typeface="+mj-lt"/>
                <a:ea typeface="Cambria Math"/>
              </a:rPr>
              <a:t>dari</a:t>
            </a:r>
            <a:r>
              <a:rPr lang="en-US" dirty="0" smtClean="0">
                <a:latin typeface="+mj-lt"/>
                <a:ea typeface="Cambria Math"/>
              </a:rPr>
              <a:t> :</a:t>
            </a:r>
          </a:p>
          <a:p>
            <a:pPr marL="342900" indent="-342900">
              <a:buClr>
                <a:srgbClr val="0070C0"/>
              </a:buClr>
            </a:pPr>
            <a:r>
              <a:rPr lang="en-US" dirty="0" smtClean="0">
                <a:latin typeface="+mj-lt"/>
                <a:ea typeface="Cambria Math"/>
              </a:rPr>
              <a:t>		1) Modal </a:t>
            </a:r>
            <a:r>
              <a:rPr lang="en-US" dirty="0" err="1" smtClean="0">
                <a:latin typeface="+mj-lt"/>
                <a:ea typeface="Cambria Math"/>
              </a:rPr>
              <a:t>Kerja</a:t>
            </a:r>
            <a:r>
              <a:rPr lang="en-US" dirty="0" smtClean="0">
                <a:latin typeface="+mj-lt"/>
                <a:ea typeface="Cambria Math"/>
              </a:rPr>
              <a:t> Primer : </a:t>
            </a:r>
            <a:r>
              <a:rPr lang="en-US" dirty="0" err="1" smtClean="0">
                <a:latin typeface="+mj-lt"/>
                <a:ea typeface="Cambria Math"/>
              </a:rPr>
              <a:t>jumlah</a:t>
            </a:r>
            <a:r>
              <a:rPr lang="en-US" dirty="0" smtClean="0">
                <a:latin typeface="+mj-lt"/>
                <a:ea typeface="Cambria Math"/>
              </a:rPr>
              <a:t> modal </a:t>
            </a:r>
            <a:r>
              <a:rPr lang="en-US" dirty="0" err="1" smtClean="0">
                <a:latin typeface="+mj-lt"/>
                <a:ea typeface="Cambria Math"/>
              </a:rPr>
              <a:t>kerja</a:t>
            </a:r>
            <a:r>
              <a:rPr lang="en-US" dirty="0" smtClean="0">
                <a:latin typeface="+mj-lt"/>
                <a:ea typeface="Cambria Math"/>
              </a:rPr>
              <a:t> minimum yang </a:t>
            </a:r>
            <a:r>
              <a:rPr lang="en-US" dirty="0" err="1" smtClean="0">
                <a:latin typeface="+mj-lt"/>
                <a:ea typeface="Cambria Math"/>
              </a:rPr>
              <a:t>harus</a:t>
            </a:r>
            <a:r>
              <a:rPr lang="en-US" dirty="0" smtClean="0">
                <a:latin typeface="+mj-lt"/>
                <a:ea typeface="Cambria Math"/>
              </a:rPr>
              <a:t> </a:t>
            </a:r>
            <a:r>
              <a:rPr lang="en-US" dirty="0" err="1" smtClean="0">
                <a:latin typeface="+mj-lt"/>
                <a:ea typeface="Cambria Math"/>
              </a:rPr>
              <a:t>ada</a:t>
            </a:r>
            <a:r>
              <a:rPr lang="en-US" dirty="0" smtClean="0">
                <a:latin typeface="+mj-lt"/>
                <a:ea typeface="Cambria Math"/>
              </a:rPr>
              <a:t> </a:t>
            </a:r>
            <a:r>
              <a:rPr lang="en-US" dirty="0" err="1" smtClean="0">
                <a:latin typeface="+mj-lt"/>
                <a:ea typeface="Cambria Math"/>
              </a:rPr>
              <a:t>pada</a:t>
            </a:r>
            <a:r>
              <a:rPr lang="en-US" dirty="0" smtClean="0">
                <a:latin typeface="+mj-lt"/>
                <a:ea typeface="Cambria Math"/>
              </a:rPr>
              <a:t> </a:t>
            </a:r>
          </a:p>
          <a:p>
            <a:pPr marL="342900" indent="-342900">
              <a:buClr>
                <a:srgbClr val="0070C0"/>
              </a:buClr>
            </a:pPr>
            <a:r>
              <a:rPr lang="en-US" dirty="0" smtClean="0">
                <a:latin typeface="+mj-lt"/>
                <a:ea typeface="Cambria Math"/>
              </a:rPr>
              <a:t>		    </a:t>
            </a:r>
            <a:r>
              <a:rPr lang="en-US" dirty="0" err="1" smtClean="0">
                <a:latin typeface="+mj-lt"/>
                <a:ea typeface="Cambria Math"/>
              </a:rPr>
              <a:t>perusahaan</a:t>
            </a:r>
            <a:r>
              <a:rPr lang="en-US" dirty="0" smtClean="0">
                <a:latin typeface="+mj-lt"/>
                <a:ea typeface="Cambria Math"/>
              </a:rPr>
              <a:t> </a:t>
            </a:r>
            <a:r>
              <a:rPr lang="en-US" dirty="0" err="1" smtClean="0">
                <a:latin typeface="+mj-lt"/>
                <a:ea typeface="Cambria Math"/>
              </a:rPr>
              <a:t>untuk</a:t>
            </a:r>
            <a:r>
              <a:rPr lang="en-US" dirty="0" smtClean="0">
                <a:latin typeface="+mj-lt"/>
                <a:ea typeface="Cambria Math"/>
              </a:rPr>
              <a:t> </a:t>
            </a:r>
            <a:r>
              <a:rPr lang="en-US" dirty="0" err="1" smtClean="0">
                <a:latin typeface="+mj-lt"/>
                <a:ea typeface="Cambria Math"/>
              </a:rPr>
              <a:t>menjamin</a:t>
            </a:r>
            <a:r>
              <a:rPr lang="en-US" dirty="0" smtClean="0">
                <a:latin typeface="+mj-lt"/>
                <a:ea typeface="Cambria Math"/>
              </a:rPr>
              <a:t> </a:t>
            </a:r>
            <a:r>
              <a:rPr lang="en-US" dirty="0" err="1" smtClean="0">
                <a:latin typeface="+mj-lt"/>
                <a:ea typeface="Cambria Math"/>
              </a:rPr>
              <a:t>kelangsungan</a:t>
            </a:r>
            <a:r>
              <a:rPr lang="en-US" dirty="0" smtClean="0">
                <a:latin typeface="+mj-lt"/>
                <a:ea typeface="Cambria Math"/>
              </a:rPr>
              <a:t> </a:t>
            </a:r>
            <a:r>
              <a:rPr lang="en-US" dirty="0" err="1" smtClean="0">
                <a:latin typeface="+mj-lt"/>
                <a:ea typeface="Cambria Math"/>
              </a:rPr>
              <a:t>usaha</a:t>
            </a:r>
            <a:r>
              <a:rPr lang="en-US" dirty="0" smtClean="0">
                <a:latin typeface="+mj-lt"/>
                <a:ea typeface="Cambria Math"/>
              </a:rPr>
              <a:t>.</a:t>
            </a:r>
          </a:p>
          <a:p>
            <a:pPr marL="342900" indent="-342900">
              <a:buClr>
                <a:srgbClr val="0070C0"/>
              </a:buClr>
            </a:pPr>
            <a:r>
              <a:rPr lang="en-US" dirty="0" smtClean="0">
                <a:latin typeface="+mj-lt"/>
                <a:ea typeface="Cambria Math"/>
              </a:rPr>
              <a:t>		2) Modal </a:t>
            </a:r>
            <a:r>
              <a:rPr lang="en-US" dirty="0" err="1" smtClean="0">
                <a:latin typeface="+mj-lt"/>
                <a:ea typeface="Cambria Math"/>
              </a:rPr>
              <a:t>Kerja</a:t>
            </a:r>
            <a:r>
              <a:rPr lang="en-US" dirty="0" smtClean="0">
                <a:latin typeface="+mj-lt"/>
                <a:ea typeface="Cambria Math"/>
              </a:rPr>
              <a:t> Normal : </a:t>
            </a:r>
            <a:r>
              <a:rPr lang="en-US" dirty="0" err="1" smtClean="0">
                <a:latin typeface="+mj-lt"/>
                <a:ea typeface="Cambria Math"/>
              </a:rPr>
              <a:t>jumlah</a:t>
            </a:r>
            <a:r>
              <a:rPr lang="en-US" dirty="0" smtClean="0">
                <a:latin typeface="+mj-lt"/>
                <a:ea typeface="Cambria Math"/>
              </a:rPr>
              <a:t> modal </a:t>
            </a:r>
            <a:r>
              <a:rPr lang="en-US" dirty="0" err="1" smtClean="0">
                <a:latin typeface="+mj-lt"/>
                <a:ea typeface="Cambria Math"/>
              </a:rPr>
              <a:t>kerja</a:t>
            </a:r>
            <a:r>
              <a:rPr lang="en-US" dirty="0" smtClean="0">
                <a:latin typeface="+mj-lt"/>
                <a:ea typeface="Cambria Math"/>
              </a:rPr>
              <a:t> yang </a:t>
            </a:r>
            <a:r>
              <a:rPr lang="en-US" dirty="0" err="1" smtClean="0">
                <a:latin typeface="+mj-lt"/>
                <a:ea typeface="Cambria Math"/>
              </a:rPr>
              <a:t>diperlukan</a:t>
            </a:r>
            <a:r>
              <a:rPr lang="en-US" dirty="0" smtClean="0">
                <a:latin typeface="+mj-lt"/>
                <a:ea typeface="Cambria Math"/>
              </a:rPr>
              <a:t> </a:t>
            </a:r>
            <a:r>
              <a:rPr lang="en-US" dirty="0" err="1" smtClean="0">
                <a:latin typeface="+mj-lt"/>
                <a:ea typeface="Cambria Math"/>
              </a:rPr>
              <a:t>untuk</a:t>
            </a:r>
            <a:r>
              <a:rPr lang="en-US" dirty="0" smtClean="0">
                <a:latin typeface="+mj-lt"/>
                <a:ea typeface="Cambria Math"/>
              </a:rPr>
              <a:t> </a:t>
            </a:r>
          </a:p>
          <a:p>
            <a:pPr marL="342900" indent="-342900">
              <a:buClr>
                <a:srgbClr val="0070C0"/>
              </a:buClr>
            </a:pPr>
            <a:r>
              <a:rPr lang="en-US" dirty="0" smtClean="0">
                <a:latin typeface="+mj-lt"/>
                <a:ea typeface="Cambria Math"/>
              </a:rPr>
              <a:t>		    </a:t>
            </a:r>
            <a:r>
              <a:rPr lang="en-US" dirty="0" err="1" smtClean="0">
                <a:latin typeface="+mj-lt"/>
                <a:ea typeface="Cambria Math"/>
              </a:rPr>
              <a:t>menyelanggarakan</a:t>
            </a:r>
            <a:r>
              <a:rPr lang="en-US" dirty="0" smtClean="0">
                <a:latin typeface="+mj-lt"/>
                <a:ea typeface="Cambria Math"/>
              </a:rPr>
              <a:t> </a:t>
            </a:r>
            <a:r>
              <a:rPr lang="en-US" dirty="0" err="1" smtClean="0">
                <a:latin typeface="+mj-lt"/>
                <a:ea typeface="Cambria Math"/>
              </a:rPr>
              <a:t>luas</a:t>
            </a:r>
            <a:r>
              <a:rPr lang="en-US" dirty="0" smtClean="0">
                <a:latin typeface="+mj-lt"/>
                <a:ea typeface="Cambria Math"/>
              </a:rPr>
              <a:t> </a:t>
            </a:r>
            <a:r>
              <a:rPr lang="en-US" dirty="0" err="1" smtClean="0">
                <a:latin typeface="+mj-lt"/>
                <a:ea typeface="Cambria Math"/>
              </a:rPr>
              <a:t>produksi</a:t>
            </a:r>
            <a:r>
              <a:rPr lang="en-US" dirty="0" smtClean="0">
                <a:latin typeface="+mj-lt"/>
                <a:ea typeface="Cambria Math"/>
              </a:rPr>
              <a:t> normal.</a:t>
            </a:r>
          </a:p>
          <a:p>
            <a:pPr marL="342900" indent="-342900">
              <a:buClr>
                <a:srgbClr val="0070C0"/>
              </a:buClr>
            </a:pPr>
            <a:r>
              <a:rPr lang="en-US" dirty="0" smtClean="0">
                <a:latin typeface="+mj-lt"/>
                <a:ea typeface="Cambria Math"/>
              </a:rPr>
              <a:t>	</a:t>
            </a:r>
          </a:p>
          <a:p>
            <a:pPr marL="342900" indent="-342900">
              <a:buClr>
                <a:srgbClr val="0070C0"/>
              </a:buClr>
            </a:pPr>
            <a:endParaRPr lang="en-US" dirty="0" smtClean="0">
              <a:latin typeface="+mj-lt"/>
              <a:ea typeface="Cambria Math"/>
            </a:endParaRPr>
          </a:p>
          <a:p>
            <a:pPr marL="342900" indent="-342900">
              <a:buClr>
                <a:srgbClr val="0070C0"/>
              </a:buClr>
            </a:pPr>
            <a:endParaRPr lang="en-US" dirty="0" smtClean="0">
              <a:latin typeface="+mj-lt"/>
              <a:ea typeface="Cambria Math"/>
            </a:endParaRPr>
          </a:p>
          <a:p>
            <a:pPr marL="596646" indent="-514350">
              <a:buNone/>
            </a:pPr>
            <a:endParaRPr lang="en-US" dirty="0" smtClean="0">
              <a:latin typeface="Arial Narrow" pitchFamily="34" charset="0"/>
              <a:ea typeface="Cambria Math"/>
            </a:endParaRPr>
          </a:p>
          <a:p>
            <a:pPr marL="596646" indent="-514350">
              <a:buNone/>
            </a:pPr>
            <a:r>
              <a:rPr lang="en-US" dirty="0" smtClean="0">
                <a:latin typeface="Arial Narrow" pitchFamily="34" charset="0"/>
                <a:ea typeface="Cambria Math"/>
              </a:rPr>
              <a:t>   		</a:t>
            </a:r>
          </a:p>
          <a:p>
            <a:pPr marL="596646" indent="-514350">
              <a:buNone/>
            </a:pPr>
            <a:r>
              <a:rPr lang="en-US" dirty="0" smtClean="0">
                <a:latin typeface="Arial Narrow" pitchFamily="34" charset="0"/>
                <a:ea typeface="Cambria Math"/>
              </a:rPr>
              <a:t>		</a:t>
            </a:r>
            <a:endParaRPr lang="en-US" dirty="0" smtClean="0">
              <a:latin typeface="Arial Narrow" pitchFamily="34" charset="0"/>
            </a:endParaRPr>
          </a:p>
        </p:txBody>
      </p:sp>
      <p:sp>
        <p:nvSpPr>
          <p:cNvPr id="3" name="Slide Number Placeholder 2"/>
          <p:cNvSpPr>
            <a:spLocks noGrp="1"/>
          </p:cNvSpPr>
          <p:nvPr>
            <p:ph type="sldNum" sz="quarter" idx="12"/>
          </p:nvPr>
        </p:nvSpPr>
        <p:spPr/>
        <p:txBody>
          <a:bodyPr/>
          <a:lstStyle/>
          <a:p>
            <a:fld id="{3F20941A-713C-429C-BAFF-469BDD0C5BC4}" type="slidenum">
              <a:rPr lang="en-US" smtClean="0"/>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04800"/>
            <a:ext cx="7498080" cy="5943600"/>
          </a:xfrm>
        </p:spPr>
        <p:txBody>
          <a:bodyPr>
            <a:normAutofit/>
          </a:bodyPr>
          <a:lstStyle/>
          <a:p>
            <a:pPr>
              <a:buNone/>
            </a:pPr>
            <a:r>
              <a:rPr lang="en-US" sz="1800" dirty="0" smtClean="0"/>
              <a:t>b.    Modal </a:t>
            </a:r>
            <a:r>
              <a:rPr lang="en-US" sz="1800" dirty="0" err="1" smtClean="0"/>
              <a:t>kerja</a:t>
            </a:r>
            <a:r>
              <a:rPr lang="en-US" sz="1800" dirty="0" smtClean="0"/>
              <a:t> variable </a:t>
            </a:r>
            <a:r>
              <a:rPr lang="en-US" sz="1800" dirty="0" err="1" smtClean="0"/>
              <a:t>merupakan</a:t>
            </a:r>
            <a:r>
              <a:rPr lang="en-US" sz="1800" dirty="0" smtClean="0"/>
              <a:t> modal </a:t>
            </a:r>
            <a:r>
              <a:rPr lang="en-US" sz="1800" dirty="0" err="1" smtClean="0"/>
              <a:t>kerja</a:t>
            </a:r>
            <a:r>
              <a:rPr lang="en-US" sz="1800" dirty="0" smtClean="0"/>
              <a:t> yang </a:t>
            </a:r>
            <a:r>
              <a:rPr lang="en-US" sz="1800" dirty="0" err="1" smtClean="0"/>
              <a:t>jumlahnya</a:t>
            </a:r>
            <a:r>
              <a:rPr lang="en-US" sz="1800" dirty="0" smtClean="0"/>
              <a:t> </a:t>
            </a:r>
            <a:r>
              <a:rPr lang="en-US" sz="1800" dirty="0" err="1" smtClean="0"/>
              <a:t>berubah-ubah</a:t>
            </a:r>
            <a:r>
              <a:rPr lang="en-US" sz="1800" dirty="0" smtClean="0"/>
              <a:t> </a:t>
            </a:r>
            <a:r>
              <a:rPr lang="en-US" sz="1800" dirty="0" err="1" smtClean="0"/>
              <a:t>sesuai</a:t>
            </a:r>
            <a:r>
              <a:rPr lang="en-US" sz="1800" dirty="0" smtClean="0"/>
              <a:t> </a:t>
            </a:r>
            <a:r>
              <a:rPr lang="en-US" sz="1800" dirty="0" err="1" smtClean="0"/>
              <a:t>dengan</a:t>
            </a:r>
            <a:r>
              <a:rPr lang="en-US" sz="1800" dirty="0" smtClean="0"/>
              <a:t> </a:t>
            </a:r>
            <a:r>
              <a:rPr lang="en-US" sz="1800" dirty="0" err="1" smtClean="0"/>
              <a:t>perubahan</a:t>
            </a:r>
            <a:r>
              <a:rPr lang="en-US" sz="1800" dirty="0" smtClean="0"/>
              <a:t> </a:t>
            </a:r>
            <a:r>
              <a:rPr lang="en-US" sz="1800" dirty="0" err="1" smtClean="0"/>
              <a:t>keadaan</a:t>
            </a:r>
            <a:r>
              <a:rPr lang="en-US" sz="1800" dirty="0" smtClean="0"/>
              <a:t>. </a:t>
            </a:r>
            <a:r>
              <a:rPr lang="en-US" sz="1800" dirty="0" err="1" smtClean="0"/>
              <a:t>Terdiri</a:t>
            </a:r>
            <a:r>
              <a:rPr lang="en-US" sz="1800" dirty="0" smtClean="0"/>
              <a:t> </a:t>
            </a:r>
            <a:r>
              <a:rPr lang="en-US" sz="1800" dirty="0" err="1" smtClean="0"/>
              <a:t>dari</a:t>
            </a:r>
            <a:endParaRPr lang="en-US" sz="1800" dirty="0" smtClean="0"/>
          </a:p>
          <a:p>
            <a:pPr>
              <a:buNone/>
            </a:pPr>
            <a:r>
              <a:rPr lang="en-US" sz="1800" dirty="0" smtClean="0"/>
              <a:t>1)	 Modal </a:t>
            </a:r>
            <a:r>
              <a:rPr lang="en-US" sz="1800" dirty="0" err="1" smtClean="0"/>
              <a:t>kerja</a:t>
            </a:r>
            <a:r>
              <a:rPr lang="en-US" sz="1800" dirty="0" smtClean="0"/>
              <a:t> </a:t>
            </a:r>
            <a:r>
              <a:rPr lang="en-US" sz="1800" dirty="0" err="1" smtClean="0"/>
              <a:t>musiman</a:t>
            </a:r>
            <a:r>
              <a:rPr lang="en-US" sz="1800" dirty="0" smtClean="0"/>
              <a:t> </a:t>
            </a:r>
            <a:r>
              <a:rPr lang="en-US" sz="1800" dirty="0" err="1" smtClean="0"/>
              <a:t>merupakan</a:t>
            </a:r>
            <a:r>
              <a:rPr lang="en-US" sz="1800" dirty="0" smtClean="0"/>
              <a:t> modal </a:t>
            </a:r>
            <a:r>
              <a:rPr lang="en-US" sz="1800" dirty="0" err="1" smtClean="0"/>
              <a:t>kerja</a:t>
            </a:r>
            <a:r>
              <a:rPr lang="en-US" sz="1800" dirty="0" smtClean="0"/>
              <a:t> yang </a:t>
            </a:r>
            <a:r>
              <a:rPr lang="en-US" sz="1800" dirty="0" err="1" smtClean="0"/>
              <a:t>jumlahnya</a:t>
            </a:r>
            <a:r>
              <a:rPr lang="en-US" sz="1800" dirty="0" smtClean="0"/>
              <a:t> </a:t>
            </a:r>
            <a:r>
              <a:rPr lang="en-US" sz="1800" dirty="0" err="1" smtClean="0"/>
              <a:t>berubah</a:t>
            </a:r>
            <a:r>
              <a:rPr lang="en-US" sz="1800" dirty="0" smtClean="0"/>
              <a:t>   – </a:t>
            </a:r>
            <a:r>
              <a:rPr lang="en-US" sz="1800" dirty="0" err="1" smtClean="0"/>
              <a:t>ubah</a:t>
            </a:r>
            <a:r>
              <a:rPr lang="en-US" sz="1800" dirty="0" smtClean="0"/>
              <a:t> </a:t>
            </a:r>
            <a:r>
              <a:rPr lang="en-US" sz="1800" dirty="0" err="1" smtClean="0"/>
              <a:t>karena</a:t>
            </a:r>
            <a:r>
              <a:rPr lang="en-US" sz="1800" dirty="0" smtClean="0"/>
              <a:t> </a:t>
            </a:r>
            <a:r>
              <a:rPr lang="en-US" sz="1800" dirty="0" err="1" smtClean="0"/>
              <a:t>pengaruh</a:t>
            </a:r>
            <a:r>
              <a:rPr lang="en-US" sz="1800" dirty="0" smtClean="0"/>
              <a:t> </a:t>
            </a:r>
            <a:r>
              <a:rPr lang="en-US" sz="1800" dirty="0" err="1" smtClean="0"/>
              <a:t>musim</a:t>
            </a:r>
            <a:r>
              <a:rPr lang="en-US" sz="1800" dirty="0" smtClean="0"/>
              <a:t>. </a:t>
            </a:r>
            <a:r>
              <a:rPr lang="en-US" sz="1800" dirty="0" err="1" smtClean="0"/>
              <a:t>Contoh</a:t>
            </a:r>
            <a:r>
              <a:rPr lang="en-US" sz="1800" dirty="0" smtClean="0"/>
              <a:t> : modal </a:t>
            </a:r>
            <a:r>
              <a:rPr lang="en-US" sz="1800" dirty="0" err="1" smtClean="0"/>
              <a:t>kerja</a:t>
            </a:r>
            <a:r>
              <a:rPr lang="en-US" sz="1800" dirty="0" smtClean="0"/>
              <a:t> yang </a:t>
            </a:r>
            <a:r>
              <a:rPr lang="en-US" sz="1800" dirty="0" err="1" smtClean="0"/>
              <a:t>dipergunakan</a:t>
            </a:r>
            <a:r>
              <a:rPr lang="en-US" sz="1800" dirty="0" smtClean="0"/>
              <a:t> </a:t>
            </a:r>
            <a:r>
              <a:rPr lang="en-US" sz="1800" dirty="0" err="1" smtClean="0"/>
              <a:t>untuk</a:t>
            </a:r>
            <a:r>
              <a:rPr lang="en-US" sz="1800" dirty="0" smtClean="0"/>
              <a:t> </a:t>
            </a:r>
            <a:r>
              <a:rPr lang="en-US" sz="1800" dirty="0" err="1" smtClean="0"/>
              <a:t>dapat</a:t>
            </a:r>
            <a:r>
              <a:rPr lang="en-US" sz="1800" dirty="0" smtClean="0"/>
              <a:t> </a:t>
            </a:r>
            <a:r>
              <a:rPr lang="en-US" sz="1800" dirty="0" err="1" smtClean="0"/>
              <a:t>menjalankan</a:t>
            </a:r>
            <a:r>
              <a:rPr lang="en-US" sz="1800" dirty="0" smtClean="0"/>
              <a:t> </a:t>
            </a:r>
            <a:r>
              <a:rPr lang="en-US" sz="1800" dirty="0" err="1" smtClean="0"/>
              <a:t>pabrik</a:t>
            </a:r>
            <a:r>
              <a:rPr lang="en-US" sz="1800" dirty="0" smtClean="0"/>
              <a:t> </a:t>
            </a:r>
            <a:r>
              <a:rPr lang="en-US" sz="1800" dirty="0" err="1" smtClean="0"/>
              <a:t>gula</a:t>
            </a:r>
            <a:r>
              <a:rPr lang="en-US" sz="1800" dirty="0" smtClean="0"/>
              <a:t>. </a:t>
            </a:r>
            <a:r>
              <a:rPr lang="en-US" sz="1800" dirty="0" err="1" smtClean="0"/>
              <a:t>Pada</a:t>
            </a:r>
            <a:r>
              <a:rPr lang="en-US" sz="1800" dirty="0" smtClean="0"/>
              <a:t> </a:t>
            </a:r>
            <a:r>
              <a:rPr lang="en-US" sz="1800" dirty="0" err="1" smtClean="0"/>
              <a:t>saat</a:t>
            </a:r>
            <a:r>
              <a:rPr lang="en-US" sz="1800" dirty="0" smtClean="0"/>
              <a:t> </a:t>
            </a:r>
            <a:r>
              <a:rPr lang="en-US" sz="1800" dirty="0" err="1" smtClean="0"/>
              <a:t>panen</a:t>
            </a:r>
            <a:r>
              <a:rPr lang="en-US" sz="1800" dirty="0" smtClean="0"/>
              <a:t> </a:t>
            </a:r>
            <a:r>
              <a:rPr lang="en-US" sz="1800" dirty="0" err="1" smtClean="0"/>
              <a:t>tebu</a:t>
            </a:r>
            <a:r>
              <a:rPr lang="en-US" sz="1800" dirty="0" smtClean="0"/>
              <a:t> </a:t>
            </a:r>
            <a:r>
              <a:rPr lang="en-US" sz="1800" dirty="0" err="1" smtClean="0"/>
              <a:t>maka</a:t>
            </a:r>
            <a:r>
              <a:rPr lang="en-US" sz="1800" dirty="0" smtClean="0"/>
              <a:t> </a:t>
            </a:r>
            <a:r>
              <a:rPr lang="en-US" sz="1800" dirty="0" err="1" smtClean="0"/>
              <a:t>dibutuhkan</a:t>
            </a:r>
            <a:r>
              <a:rPr lang="en-US" sz="1800" dirty="0" smtClean="0"/>
              <a:t> modal </a:t>
            </a:r>
            <a:r>
              <a:rPr lang="en-US" sz="1800" dirty="0" err="1" smtClean="0"/>
              <a:t>kerja</a:t>
            </a:r>
            <a:r>
              <a:rPr lang="en-US" sz="1800" dirty="0" smtClean="0"/>
              <a:t> yang </a:t>
            </a:r>
            <a:r>
              <a:rPr lang="en-US" sz="1800" dirty="0" err="1" smtClean="0"/>
              <a:t>cukup</a:t>
            </a:r>
            <a:r>
              <a:rPr lang="en-US" sz="1800" dirty="0" smtClean="0"/>
              <a:t> </a:t>
            </a:r>
            <a:r>
              <a:rPr lang="en-US" sz="1800" dirty="0" err="1" smtClean="0"/>
              <a:t>besar</a:t>
            </a:r>
            <a:r>
              <a:rPr lang="en-US" sz="1800" dirty="0" smtClean="0"/>
              <a:t>, </a:t>
            </a:r>
            <a:r>
              <a:rPr lang="en-US" sz="1800" dirty="0" err="1" smtClean="0"/>
              <a:t>sedangkan</a:t>
            </a:r>
            <a:r>
              <a:rPr lang="en-US" sz="1800" dirty="0" smtClean="0"/>
              <a:t> </a:t>
            </a:r>
            <a:r>
              <a:rPr lang="en-US" sz="1800" dirty="0" err="1" smtClean="0"/>
              <a:t>pada</a:t>
            </a:r>
            <a:r>
              <a:rPr lang="en-US" sz="1800" dirty="0" smtClean="0"/>
              <a:t> </a:t>
            </a:r>
            <a:r>
              <a:rPr lang="en-US" sz="1800" dirty="0" err="1" smtClean="0"/>
              <a:t>saat</a:t>
            </a:r>
            <a:r>
              <a:rPr lang="en-US" sz="1800" dirty="0" smtClean="0"/>
              <a:t> </a:t>
            </a:r>
            <a:r>
              <a:rPr lang="en-US" sz="1800" dirty="0" err="1" smtClean="0"/>
              <a:t>tidak</a:t>
            </a:r>
            <a:r>
              <a:rPr lang="en-US" sz="1800" dirty="0" smtClean="0"/>
              <a:t> </a:t>
            </a:r>
            <a:r>
              <a:rPr lang="en-US" sz="1800" dirty="0" err="1" smtClean="0"/>
              <a:t>ada</a:t>
            </a:r>
            <a:r>
              <a:rPr lang="en-US" sz="1800" dirty="0" smtClean="0"/>
              <a:t> </a:t>
            </a:r>
            <a:r>
              <a:rPr lang="en-US" sz="1800" dirty="0" err="1" smtClean="0"/>
              <a:t>tebu</a:t>
            </a:r>
            <a:r>
              <a:rPr lang="en-US" sz="1800" dirty="0" smtClean="0"/>
              <a:t> modal </a:t>
            </a:r>
            <a:r>
              <a:rPr lang="en-US" sz="1800" dirty="0" err="1" smtClean="0"/>
              <a:t>kerja</a:t>
            </a:r>
            <a:r>
              <a:rPr lang="en-US" sz="1800" dirty="0" smtClean="0"/>
              <a:t> yang </a:t>
            </a:r>
            <a:r>
              <a:rPr lang="en-US" sz="1800" dirty="0" err="1" smtClean="0"/>
              <a:t>dibutuhkan</a:t>
            </a:r>
            <a:r>
              <a:rPr lang="en-US" sz="1800" dirty="0" smtClean="0"/>
              <a:t> </a:t>
            </a:r>
            <a:r>
              <a:rPr lang="en-US" sz="1800" dirty="0" err="1" smtClean="0"/>
              <a:t>hanya</a:t>
            </a:r>
            <a:r>
              <a:rPr lang="en-US" sz="1800" dirty="0" smtClean="0"/>
              <a:t> </a:t>
            </a:r>
            <a:r>
              <a:rPr lang="en-US" sz="1800" dirty="0" err="1" smtClean="0"/>
              <a:t>untuk</a:t>
            </a:r>
            <a:r>
              <a:rPr lang="en-US" sz="1800" dirty="0" smtClean="0"/>
              <a:t> </a:t>
            </a:r>
            <a:r>
              <a:rPr lang="en-US" sz="1800" dirty="0" err="1" smtClean="0"/>
              <a:t>biaya</a:t>
            </a:r>
            <a:r>
              <a:rPr lang="en-US" sz="1800" dirty="0" smtClean="0"/>
              <a:t> – </a:t>
            </a:r>
            <a:r>
              <a:rPr lang="en-US" sz="1800" dirty="0" err="1" smtClean="0"/>
              <a:t>biaya</a:t>
            </a:r>
            <a:r>
              <a:rPr lang="en-US" sz="1800" dirty="0" smtClean="0"/>
              <a:t> </a:t>
            </a:r>
            <a:r>
              <a:rPr lang="en-US" sz="1800" dirty="0" err="1" smtClean="0"/>
              <a:t>tetap</a:t>
            </a:r>
            <a:r>
              <a:rPr lang="en-US" sz="1800" dirty="0" smtClean="0"/>
              <a:t> </a:t>
            </a:r>
            <a:r>
              <a:rPr lang="en-US" sz="1800" dirty="0" err="1" smtClean="0"/>
              <a:t>saja</a:t>
            </a:r>
            <a:r>
              <a:rPr lang="en-US" sz="1800" dirty="0" smtClean="0"/>
              <a:t> </a:t>
            </a:r>
            <a:r>
              <a:rPr lang="en-US" sz="1800" dirty="0" err="1" smtClean="0"/>
              <a:t>seperti</a:t>
            </a:r>
            <a:r>
              <a:rPr lang="en-US" sz="1800" dirty="0" smtClean="0"/>
              <a:t> </a:t>
            </a:r>
            <a:r>
              <a:rPr lang="en-US" sz="1800" dirty="0" err="1" smtClean="0"/>
              <a:t>untuk</a:t>
            </a:r>
            <a:r>
              <a:rPr lang="en-US" sz="1800" dirty="0" smtClean="0"/>
              <a:t> </a:t>
            </a:r>
            <a:r>
              <a:rPr lang="en-US" sz="1800" dirty="0" err="1" smtClean="0"/>
              <a:t>gaji</a:t>
            </a:r>
            <a:r>
              <a:rPr lang="en-US" sz="1800" dirty="0" smtClean="0"/>
              <a:t> </a:t>
            </a:r>
            <a:r>
              <a:rPr lang="en-US" sz="1800" dirty="0" err="1" smtClean="0"/>
              <a:t>karyawan</a:t>
            </a:r>
            <a:r>
              <a:rPr lang="en-US" sz="1800" dirty="0" smtClean="0"/>
              <a:t>, </a:t>
            </a:r>
            <a:r>
              <a:rPr lang="en-US" sz="1800" dirty="0" err="1" smtClean="0"/>
              <a:t>biaya</a:t>
            </a:r>
            <a:r>
              <a:rPr lang="en-US" sz="1800" dirty="0" smtClean="0"/>
              <a:t> </a:t>
            </a:r>
            <a:r>
              <a:rPr lang="en-US" sz="1800" dirty="0" err="1" smtClean="0"/>
              <a:t>listrik</a:t>
            </a:r>
            <a:r>
              <a:rPr lang="en-US" sz="1800" dirty="0" smtClean="0"/>
              <a:t> </a:t>
            </a:r>
            <a:r>
              <a:rPr lang="en-US" sz="1800" dirty="0" err="1" smtClean="0"/>
              <a:t>karena</a:t>
            </a:r>
            <a:r>
              <a:rPr lang="en-US" sz="1800" dirty="0" smtClean="0"/>
              <a:t> </a:t>
            </a:r>
            <a:r>
              <a:rPr lang="en-US" sz="1800" dirty="0" err="1" smtClean="0"/>
              <a:t>tidak</a:t>
            </a:r>
            <a:r>
              <a:rPr lang="en-US" sz="1800" dirty="0" smtClean="0"/>
              <a:t> </a:t>
            </a:r>
            <a:r>
              <a:rPr lang="en-US" sz="1800" dirty="0" err="1" smtClean="0"/>
              <a:t>ada</a:t>
            </a:r>
            <a:r>
              <a:rPr lang="en-US" sz="1800" dirty="0" smtClean="0"/>
              <a:t> </a:t>
            </a:r>
            <a:r>
              <a:rPr lang="en-US" sz="1800" dirty="0" err="1" smtClean="0"/>
              <a:t>produksi</a:t>
            </a:r>
            <a:r>
              <a:rPr lang="en-US" sz="1800" dirty="0" smtClean="0"/>
              <a:t>.</a:t>
            </a:r>
          </a:p>
          <a:p>
            <a:pPr>
              <a:buNone/>
            </a:pPr>
            <a:r>
              <a:rPr lang="en-US" sz="1800" dirty="0" smtClean="0"/>
              <a:t>2)  Modal </a:t>
            </a:r>
            <a:r>
              <a:rPr lang="en-US" sz="1800" dirty="0" err="1" smtClean="0"/>
              <a:t>kerja</a:t>
            </a:r>
            <a:r>
              <a:rPr lang="en-US" sz="1800" dirty="0" smtClean="0"/>
              <a:t> </a:t>
            </a:r>
            <a:r>
              <a:rPr lang="en-US" sz="1800" dirty="0" err="1" smtClean="0"/>
              <a:t>siklis</a:t>
            </a:r>
            <a:r>
              <a:rPr lang="en-US" sz="1800" dirty="0" smtClean="0"/>
              <a:t> </a:t>
            </a:r>
            <a:r>
              <a:rPr lang="en-US" sz="1800" dirty="0" err="1" smtClean="0"/>
              <a:t>merupakan</a:t>
            </a:r>
            <a:r>
              <a:rPr lang="en-US" sz="1800" dirty="0" smtClean="0"/>
              <a:t> modal </a:t>
            </a:r>
            <a:r>
              <a:rPr lang="en-US" sz="1800" dirty="0" err="1" smtClean="0"/>
              <a:t>kerja</a:t>
            </a:r>
            <a:r>
              <a:rPr lang="en-US" sz="1800" dirty="0" smtClean="0"/>
              <a:t> yang </a:t>
            </a:r>
            <a:r>
              <a:rPr lang="en-US" sz="1800" dirty="0" err="1" smtClean="0"/>
              <a:t>besarnya</a:t>
            </a:r>
            <a:r>
              <a:rPr lang="en-US" sz="1800" dirty="0" smtClean="0"/>
              <a:t> </a:t>
            </a:r>
            <a:r>
              <a:rPr lang="en-US" sz="1800" dirty="0" err="1" smtClean="0"/>
              <a:t>berubah-ubah</a:t>
            </a:r>
            <a:r>
              <a:rPr lang="en-US" sz="1800" dirty="0" smtClean="0"/>
              <a:t> </a:t>
            </a:r>
            <a:r>
              <a:rPr lang="en-US" sz="1800" dirty="0" err="1" smtClean="0"/>
              <a:t>karena</a:t>
            </a:r>
            <a:r>
              <a:rPr lang="en-US" sz="1800" dirty="0" smtClean="0"/>
              <a:t> </a:t>
            </a:r>
            <a:r>
              <a:rPr lang="en-US" sz="1800" dirty="0" err="1" smtClean="0"/>
              <a:t>fluktuasi</a:t>
            </a:r>
            <a:r>
              <a:rPr lang="en-US" sz="1800" dirty="0" smtClean="0"/>
              <a:t> </a:t>
            </a:r>
            <a:r>
              <a:rPr lang="en-US" sz="1800" dirty="0" err="1" smtClean="0"/>
              <a:t>konyungtur</a:t>
            </a:r>
            <a:r>
              <a:rPr lang="en-US" sz="1800" dirty="0" smtClean="0"/>
              <a:t>. </a:t>
            </a:r>
            <a:r>
              <a:rPr lang="en-US" sz="1800" dirty="0" err="1" smtClean="0"/>
              <a:t>Jumlah</a:t>
            </a:r>
            <a:r>
              <a:rPr lang="en-US" sz="1800" dirty="0" smtClean="0"/>
              <a:t> modal </a:t>
            </a:r>
            <a:r>
              <a:rPr lang="en-US" sz="1800" dirty="0" err="1" smtClean="0"/>
              <a:t>kerja</a:t>
            </a:r>
            <a:r>
              <a:rPr lang="en-US" sz="1800" dirty="0" smtClean="0"/>
              <a:t> </a:t>
            </a:r>
            <a:r>
              <a:rPr lang="en-US" sz="1800" dirty="0" err="1" smtClean="0"/>
              <a:t>berubah-ubah</a:t>
            </a:r>
            <a:r>
              <a:rPr lang="en-US" sz="1800" dirty="0" smtClean="0"/>
              <a:t> </a:t>
            </a:r>
            <a:r>
              <a:rPr lang="en-US" sz="1800" dirty="0" err="1" smtClean="0"/>
              <a:t>sesuai</a:t>
            </a:r>
            <a:r>
              <a:rPr lang="en-US" sz="1800" dirty="0" smtClean="0"/>
              <a:t> </a:t>
            </a:r>
            <a:r>
              <a:rPr lang="en-US" sz="1800" dirty="0" err="1" smtClean="0"/>
              <a:t>dengan</a:t>
            </a:r>
            <a:r>
              <a:rPr lang="en-US" sz="1800" dirty="0" smtClean="0"/>
              <a:t> </a:t>
            </a:r>
            <a:r>
              <a:rPr lang="en-US" sz="1800" dirty="0" err="1" smtClean="0"/>
              <a:t>keadaan</a:t>
            </a:r>
            <a:r>
              <a:rPr lang="en-US" sz="1800" dirty="0" smtClean="0"/>
              <a:t> </a:t>
            </a:r>
            <a:r>
              <a:rPr lang="en-US" sz="1800" dirty="0" err="1" smtClean="0"/>
              <a:t>perekonomian</a:t>
            </a:r>
            <a:r>
              <a:rPr lang="en-US" sz="1800" dirty="0" smtClean="0"/>
              <a:t>. </a:t>
            </a:r>
            <a:r>
              <a:rPr lang="en-US" sz="1800" dirty="0" err="1" smtClean="0"/>
              <a:t>Pada</a:t>
            </a:r>
            <a:r>
              <a:rPr lang="en-US" sz="1800" dirty="0" smtClean="0"/>
              <a:t> </a:t>
            </a:r>
            <a:r>
              <a:rPr lang="en-US" sz="1800" dirty="0" err="1" smtClean="0"/>
              <a:t>keadaan</a:t>
            </a:r>
            <a:r>
              <a:rPr lang="en-US" sz="1800" dirty="0" smtClean="0"/>
              <a:t> </a:t>
            </a:r>
            <a:r>
              <a:rPr lang="en-US" sz="1800" dirty="0" err="1" smtClean="0"/>
              <a:t>perekonomian</a:t>
            </a:r>
            <a:r>
              <a:rPr lang="en-US" sz="1800" dirty="0" smtClean="0"/>
              <a:t> </a:t>
            </a:r>
            <a:r>
              <a:rPr lang="en-US" sz="1800" dirty="0" err="1" smtClean="0"/>
              <a:t>baik</a:t>
            </a:r>
            <a:r>
              <a:rPr lang="en-US" sz="1800" dirty="0" smtClean="0"/>
              <a:t> </a:t>
            </a:r>
            <a:r>
              <a:rPr lang="en-US" sz="1800" dirty="0" err="1" smtClean="0"/>
              <a:t>maka</a:t>
            </a:r>
            <a:r>
              <a:rPr lang="en-US" sz="1800" dirty="0" smtClean="0"/>
              <a:t> </a:t>
            </a:r>
            <a:r>
              <a:rPr lang="en-US" sz="1800" dirty="0" err="1" smtClean="0"/>
              <a:t>kebutuhan</a:t>
            </a:r>
            <a:r>
              <a:rPr lang="en-US" sz="1800" dirty="0" smtClean="0"/>
              <a:t> modal </a:t>
            </a:r>
            <a:r>
              <a:rPr lang="en-US" sz="1800" dirty="0" err="1" smtClean="0"/>
              <a:t>kerja</a:t>
            </a:r>
            <a:r>
              <a:rPr lang="en-US" sz="1800" dirty="0" smtClean="0"/>
              <a:t> </a:t>
            </a:r>
            <a:r>
              <a:rPr lang="en-US" sz="1800" dirty="0" err="1" smtClean="0"/>
              <a:t>akan</a:t>
            </a:r>
            <a:r>
              <a:rPr lang="en-US" sz="1800" dirty="0" smtClean="0"/>
              <a:t> </a:t>
            </a:r>
            <a:r>
              <a:rPr lang="en-US" sz="1800" dirty="0" err="1" smtClean="0"/>
              <a:t>meningkat</a:t>
            </a:r>
            <a:r>
              <a:rPr lang="en-US" sz="1800" dirty="0" smtClean="0"/>
              <a:t>, </a:t>
            </a:r>
            <a:r>
              <a:rPr lang="en-US" sz="1800" dirty="0" err="1" smtClean="0"/>
              <a:t>sebaliknya</a:t>
            </a:r>
            <a:r>
              <a:rPr lang="en-US" sz="1800" dirty="0" smtClean="0"/>
              <a:t> </a:t>
            </a:r>
            <a:r>
              <a:rPr lang="en-US" sz="1800" dirty="0" err="1" smtClean="0"/>
              <a:t>pada</a:t>
            </a:r>
            <a:r>
              <a:rPr lang="en-US" sz="1800" dirty="0" smtClean="0"/>
              <a:t> </a:t>
            </a:r>
            <a:r>
              <a:rPr lang="en-US" sz="1800" dirty="0" err="1" smtClean="0"/>
              <a:t>keadaan</a:t>
            </a:r>
            <a:r>
              <a:rPr lang="en-US" sz="1800" dirty="0" smtClean="0"/>
              <a:t> </a:t>
            </a:r>
            <a:r>
              <a:rPr lang="en-US" sz="1800" dirty="0" err="1" smtClean="0"/>
              <a:t>perekonomian</a:t>
            </a:r>
            <a:r>
              <a:rPr lang="en-US" sz="1800" dirty="0" smtClean="0"/>
              <a:t> </a:t>
            </a:r>
            <a:r>
              <a:rPr lang="en-US" sz="1800" dirty="0" err="1" smtClean="0"/>
              <a:t>buruk</a:t>
            </a:r>
            <a:r>
              <a:rPr lang="en-US" sz="1800" dirty="0" smtClean="0"/>
              <a:t> </a:t>
            </a:r>
            <a:r>
              <a:rPr lang="en-US" sz="1800" dirty="0" err="1" smtClean="0"/>
              <a:t>kebutuhan</a:t>
            </a:r>
            <a:r>
              <a:rPr lang="en-US" sz="1800" dirty="0" smtClean="0"/>
              <a:t> modal </a:t>
            </a:r>
            <a:r>
              <a:rPr lang="en-US" sz="1800" dirty="0" err="1" smtClean="0"/>
              <a:t>kerja</a:t>
            </a:r>
            <a:r>
              <a:rPr lang="en-US" sz="1800" dirty="0" smtClean="0"/>
              <a:t> </a:t>
            </a:r>
            <a:r>
              <a:rPr lang="en-US" sz="1800" dirty="0" err="1" smtClean="0"/>
              <a:t>akan</a:t>
            </a:r>
            <a:r>
              <a:rPr lang="en-US" sz="1800" dirty="0" smtClean="0"/>
              <a:t> </a:t>
            </a:r>
            <a:r>
              <a:rPr lang="en-US" sz="1800" dirty="0" err="1" smtClean="0"/>
              <a:t>menurun</a:t>
            </a:r>
            <a:r>
              <a:rPr lang="en-US" sz="1800" dirty="0" smtClean="0"/>
              <a:t> </a:t>
            </a:r>
            <a:r>
              <a:rPr lang="en-US" sz="1800" dirty="0" err="1" smtClean="0"/>
              <a:t>kemampuan</a:t>
            </a:r>
            <a:r>
              <a:rPr lang="en-US" sz="1800" dirty="0" smtClean="0"/>
              <a:t> </a:t>
            </a:r>
            <a:r>
              <a:rPr lang="en-US" sz="1800" dirty="0" err="1" smtClean="0"/>
              <a:t>daya</a:t>
            </a:r>
            <a:r>
              <a:rPr lang="en-US" sz="1800" dirty="0" smtClean="0"/>
              <a:t> </a:t>
            </a:r>
            <a:r>
              <a:rPr lang="en-US" sz="1800" dirty="0" err="1" smtClean="0"/>
              <a:t>beli</a:t>
            </a:r>
            <a:r>
              <a:rPr lang="en-US" sz="1800" dirty="0" smtClean="0"/>
              <a:t> </a:t>
            </a:r>
            <a:r>
              <a:rPr lang="en-US" sz="1800" dirty="0" err="1" smtClean="0"/>
              <a:t>masyarakat</a:t>
            </a:r>
            <a:r>
              <a:rPr lang="en-US" sz="1800" dirty="0" smtClean="0"/>
              <a:t> </a:t>
            </a:r>
            <a:r>
              <a:rPr lang="en-US" sz="1800" dirty="0" err="1" smtClean="0"/>
              <a:t>turun</a:t>
            </a:r>
            <a:r>
              <a:rPr lang="en-US" sz="1800" dirty="0" smtClean="0"/>
              <a:t> </a:t>
            </a:r>
            <a:r>
              <a:rPr lang="en-US" sz="1800" dirty="0" err="1" smtClean="0"/>
              <a:t>karena</a:t>
            </a:r>
            <a:r>
              <a:rPr lang="en-US" sz="1800" dirty="0" smtClean="0"/>
              <a:t> </a:t>
            </a:r>
            <a:r>
              <a:rPr lang="en-US" sz="1800" dirty="0" err="1" smtClean="0"/>
              <a:t>makin</a:t>
            </a:r>
            <a:r>
              <a:rPr lang="en-US" sz="1800" dirty="0" smtClean="0"/>
              <a:t> </a:t>
            </a:r>
            <a:r>
              <a:rPr lang="en-US" sz="1800" dirty="0" err="1" smtClean="0"/>
              <a:t>mahalnya</a:t>
            </a:r>
            <a:r>
              <a:rPr lang="en-US" sz="1800" dirty="0" smtClean="0"/>
              <a:t> </a:t>
            </a:r>
            <a:r>
              <a:rPr lang="en-US" sz="1800" dirty="0" err="1" smtClean="0"/>
              <a:t>harga</a:t>
            </a:r>
            <a:r>
              <a:rPr lang="en-US" sz="1800" dirty="0" smtClean="0"/>
              <a:t> </a:t>
            </a:r>
            <a:r>
              <a:rPr lang="en-US" sz="1800" dirty="0" err="1" smtClean="0"/>
              <a:t>barang-barang</a:t>
            </a:r>
            <a:r>
              <a:rPr lang="en-US" sz="1800" dirty="0" smtClean="0"/>
              <a:t> </a:t>
            </a:r>
            <a:r>
              <a:rPr lang="en-US" sz="1800" dirty="0" err="1" smtClean="0"/>
              <a:t>tersebut</a:t>
            </a:r>
            <a:r>
              <a:rPr lang="en-US" sz="1800" dirty="0" smtClean="0"/>
              <a:t>. </a:t>
            </a:r>
            <a:r>
              <a:rPr lang="en-US" sz="1800" dirty="0" err="1" smtClean="0"/>
              <a:t>Inflasi</a:t>
            </a:r>
            <a:r>
              <a:rPr lang="en-US" sz="1800" dirty="0" smtClean="0"/>
              <a:t>, </a:t>
            </a:r>
            <a:r>
              <a:rPr lang="en-US" sz="1800" dirty="0" err="1" smtClean="0"/>
              <a:t>naik</a:t>
            </a:r>
            <a:r>
              <a:rPr lang="en-US" sz="1800" dirty="0" smtClean="0"/>
              <a:t> BBM.</a:t>
            </a:r>
          </a:p>
          <a:p>
            <a:pPr>
              <a:buNone/>
            </a:pPr>
            <a:r>
              <a:rPr lang="en-US" sz="1800" dirty="0" smtClean="0"/>
              <a:t>3)  Modal </a:t>
            </a:r>
            <a:r>
              <a:rPr lang="en-US" sz="1800" dirty="0" err="1" smtClean="0"/>
              <a:t>kerja</a:t>
            </a:r>
            <a:r>
              <a:rPr lang="en-US" sz="1800" dirty="0" smtClean="0"/>
              <a:t> </a:t>
            </a:r>
            <a:r>
              <a:rPr lang="en-US" sz="1800" dirty="0" err="1" smtClean="0"/>
              <a:t>darurat</a:t>
            </a:r>
            <a:r>
              <a:rPr lang="en-US" sz="1800" dirty="0" smtClean="0"/>
              <a:t> </a:t>
            </a:r>
            <a:r>
              <a:rPr lang="en-US" sz="1800" dirty="0" err="1" smtClean="0"/>
              <a:t>merupakan</a:t>
            </a:r>
            <a:r>
              <a:rPr lang="en-US" sz="1800" dirty="0" smtClean="0"/>
              <a:t> modal </a:t>
            </a:r>
            <a:r>
              <a:rPr lang="en-US" sz="1800" dirty="0" err="1" smtClean="0"/>
              <a:t>kerja</a:t>
            </a:r>
            <a:r>
              <a:rPr lang="en-US" sz="1800" dirty="0" smtClean="0"/>
              <a:t> yang </a:t>
            </a:r>
            <a:r>
              <a:rPr lang="en-US" sz="1800" dirty="0" err="1" smtClean="0"/>
              <a:t>besarnya</a:t>
            </a:r>
            <a:r>
              <a:rPr lang="en-US" sz="1800" dirty="0" smtClean="0"/>
              <a:t> </a:t>
            </a:r>
            <a:r>
              <a:rPr lang="en-US" sz="1800" dirty="0" err="1" smtClean="0"/>
              <a:t>berubah-ubah</a:t>
            </a:r>
            <a:r>
              <a:rPr lang="en-US" sz="1800" dirty="0" smtClean="0"/>
              <a:t> </a:t>
            </a:r>
            <a:r>
              <a:rPr lang="en-US" sz="1800" dirty="0" err="1" smtClean="0"/>
              <a:t>karena</a:t>
            </a:r>
            <a:r>
              <a:rPr lang="en-US" sz="1800" dirty="0" smtClean="0"/>
              <a:t> </a:t>
            </a:r>
            <a:r>
              <a:rPr lang="en-US" sz="1800" dirty="0" err="1" smtClean="0"/>
              <a:t>adanya</a:t>
            </a:r>
            <a:r>
              <a:rPr lang="en-US" sz="1800" dirty="0" smtClean="0"/>
              <a:t> </a:t>
            </a:r>
            <a:r>
              <a:rPr lang="en-US" sz="1800" dirty="0" err="1" smtClean="0"/>
              <a:t>keadaan</a:t>
            </a:r>
            <a:r>
              <a:rPr lang="en-US" sz="1800" dirty="0" smtClean="0"/>
              <a:t> </a:t>
            </a:r>
            <a:r>
              <a:rPr lang="en-US" sz="1800" dirty="0" err="1" smtClean="0"/>
              <a:t>darurat</a:t>
            </a:r>
            <a:r>
              <a:rPr lang="en-US" sz="1800" dirty="0" smtClean="0"/>
              <a:t> yang </a:t>
            </a:r>
            <a:r>
              <a:rPr lang="en-US" sz="1800" dirty="0" err="1" smtClean="0"/>
              <a:t>tidak</a:t>
            </a:r>
            <a:r>
              <a:rPr lang="en-US" sz="1800" dirty="0" smtClean="0"/>
              <a:t> </a:t>
            </a:r>
            <a:r>
              <a:rPr lang="en-US" sz="1800" dirty="0" err="1" smtClean="0"/>
              <a:t>dapat</a:t>
            </a:r>
            <a:r>
              <a:rPr lang="en-US" sz="1800" dirty="0" smtClean="0"/>
              <a:t> </a:t>
            </a:r>
            <a:r>
              <a:rPr lang="en-US" sz="1800" dirty="0" err="1" smtClean="0"/>
              <a:t>diduga</a:t>
            </a:r>
            <a:r>
              <a:rPr lang="en-US" sz="1800" dirty="0" smtClean="0"/>
              <a:t> </a:t>
            </a:r>
            <a:r>
              <a:rPr lang="en-US" sz="1800" dirty="0" err="1" smtClean="0"/>
              <a:t>sebelumnya</a:t>
            </a:r>
            <a:r>
              <a:rPr lang="en-US" sz="1800" dirty="0" smtClean="0"/>
              <a:t>. </a:t>
            </a:r>
            <a:r>
              <a:rPr lang="en-US" sz="1800" dirty="0" err="1" smtClean="0"/>
              <a:t>Misalnya</a:t>
            </a:r>
            <a:r>
              <a:rPr lang="en-US" sz="1800" dirty="0" smtClean="0"/>
              <a:t> : </a:t>
            </a:r>
            <a:r>
              <a:rPr lang="en-US" sz="1800" dirty="0" err="1" smtClean="0"/>
              <a:t>adanya</a:t>
            </a:r>
            <a:r>
              <a:rPr lang="en-US" sz="1800" dirty="0" smtClean="0"/>
              <a:t> </a:t>
            </a:r>
            <a:r>
              <a:rPr lang="en-US" sz="1800" dirty="0" err="1" smtClean="0"/>
              <a:t>pemogokan</a:t>
            </a:r>
            <a:r>
              <a:rPr lang="en-US" sz="1800" dirty="0" smtClean="0"/>
              <a:t> </a:t>
            </a:r>
            <a:r>
              <a:rPr lang="en-US" sz="1800" dirty="0" err="1" smtClean="0"/>
              <a:t>buruh</a:t>
            </a:r>
            <a:r>
              <a:rPr lang="en-US" sz="1800" dirty="0" smtClean="0"/>
              <a:t> </a:t>
            </a:r>
            <a:r>
              <a:rPr lang="en-US" sz="1800" dirty="0" err="1" smtClean="0"/>
              <a:t>adanya</a:t>
            </a:r>
            <a:r>
              <a:rPr lang="en-US" sz="1800" dirty="0" smtClean="0"/>
              <a:t> </a:t>
            </a:r>
            <a:r>
              <a:rPr lang="en-US" sz="1800" dirty="0" err="1" smtClean="0"/>
              <a:t>banjir</a:t>
            </a:r>
            <a:r>
              <a:rPr lang="en-US" sz="1800" dirty="0" smtClean="0"/>
              <a:t>, </a:t>
            </a:r>
            <a:r>
              <a:rPr lang="en-US" sz="1800" dirty="0" err="1" smtClean="0"/>
              <a:t>adanya</a:t>
            </a:r>
            <a:r>
              <a:rPr lang="en-US" sz="1800" dirty="0" smtClean="0"/>
              <a:t> </a:t>
            </a:r>
            <a:r>
              <a:rPr lang="en-US" sz="1800" dirty="0" err="1" smtClean="0"/>
              <a:t>perubahan</a:t>
            </a:r>
            <a:r>
              <a:rPr lang="en-US" sz="1800" dirty="0" smtClean="0"/>
              <a:t> </a:t>
            </a:r>
            <a:r>
              <a:rPr lang="en-US" sz="1800" dirty="0" err="1" smtClean="0"/>
              <a:t>peraturan</a:t>
            </a:r>
            <a:r>
              <a:rPr lang="en-US" sz="1800" dirty="0" smtClean="0"/>
              <a:t> </a:t>
            </a:r>
            <a:r>
              <a:rPr lang="en-US" sz="1800" dirty="0" err="1" smtClean="0"/>
              <a:t>ekonomi</a:t>
            </a:r>
            <a:r>
              <a:rPr lang="en-US" sz="1800" dirty="0" smtClean="0"/>
              <a:t> yang </a:t>
            </a:r>
            <a:r>
              <a:rPr lang="en-US" sz="1800" dirty="0" err="1" smtClean="0"/>
              <a:t>mendadak</a:t>
            </a:r>
            <a:r>
              <a:rPr lang="en-US" sz="1800" dirty="0" smtClean="0"/>
              <a:t> </a:t>
            </a:r>
            <a:r>
              <a:rPr lang="en-US" sz="1800" dirty="0" err="1" smtClean="0"/>
              <a:t>antara</a:t>
            </a:r>
            <a:r>
              <a:rPr lang="en-US" sz="1800" dirty="0" smtClean="0"/>
              <a:t> lain </a:t>
            </a:r>
            <a:r>
              <a:rPr lang="en-US" sz="1800" dirty="0" err="1" smtClean="0"/>
              <a:t>devaluasi</a:t>
            </a:r>
            <a:r>
              <a:rPr lang="en-US" sz="1800" dirty="0" smtClean="0"/>
              <a:t>.</a:t>
            </a:r>
            <a:endParaRPr lang="en-US" sz="18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55000" lnSpcReduction="20000"/>
          </a:bodyPr>
          <a:lstStyle/>
          <a:p>
            <a:pPr>
              <a:buNone/>
            </a:pPr>
            <a:r>
              <a:rPr lang="en-US" dirty="0" smtClean="0"/>
              <a:t>7. Data-data </a:t>
            </a:r>
            <a:r>
              <a:rPr lang="en-US" dirty="0" err="1" smtClean="0"/>
              <a:t>keuangan</a:t>
            </a:r>
            <a:r>
              <a:rPr lang="en-US" dirty="0" smtClean="0"/>
              <a:t> Perusahaan M. </a:t>
            </a:r>
            <a:r>
              <a:rPr lang="en-US" dirty="0" err="1" smtClean="0"/>
              <a:t>Hanif</a:t>
            </a:r>
            <a:r>
              <a:rPr lang="en-US" dirty="0" smtClean="0"/>
              <a:t> </a:t>
            </a:r>
            <a:r>
              <a:rPr lang="en-US" dirty="0" err="1" smtClean="0"/>
              <a:t>tanggal</a:t>
            </a:r>
            <a:r>
              <a:rPr lang="en-US" dirty="0" smtClean="0"/>
              <a:t> 31-12-2012 (</a:t>
            </a:r>
            <a:r>
              <a:rPr lang="en-US" dirty="0" err="1" smtClean="0"/>
              <a:t>dalam</a:t>
            </a:r>
            <a:r>
              <a:rPr lang="en-US" dirty="0" smtClean="0"/>
              <a:t> </a:t>
            </a:r>
            <a:r>
              <a:rPr lang="en-US" dirty="0" err="1" smtClean="0"/>
              <a:t>ribuan</a:t>
            </a:r>
            <a:r>
              <a:rPr lang="en-US" dirty="0" smtClean="0"/>
              <a:t> rupiah)</a:t>
            </a:r>
          </a:p>
          <a:p>
            <a:pPr>
              <a:buNone/>
            </a:pPr>
            <a:r>
              <a:rPr lang="en-US" dirty="0" smtClean="0"/>
              <a:t>   		 </a:t>
            </a:r>
            <a:r>
              <a:rPr lang="en-US" dirty="0" err="1" smtClean="0"/>
              <a:t>Kas</a:t>
            </a:r>
            <a:r>
              <a:rPr lang="en-US" dirty="0" smtClean="0"/>
              <a:t> 				</a:t>
            </a:r>
            <a:r>
              <a:rPr lang="en-US" dirty="0" err="1" smtClean="0"/>
              <a:t>Rp</a:t>
            </a:r>
            <a:r>
              <a:rPr lang="en-US" dirty="0" smtClean="0"/>
              <a:t>. 6.000,-</a:t>
            </a:r>
          </a:p>
          <a:p>
            <a:pPr>
              <a:buNone/>
            </a:pPr>
            <a:r>
              <a:rPr lang="en-US" dirty="0" smtClean="0"/>
              <a:t>		 </a:t>
            </a:r>
            <a:r>
              <a:rPr lang="en-US" dirty="0" err="1" smtClean="0"/>
              <a:t>Hutang</a:t>
            </a:r>
            <a:r>
              <a:rPr lang="en-US" dirty="0" smtClean="0"/>
              <a:t> </a:t>
            </a:r>
            <a:r>
              <a:rPr lang="en-US" dirty="0" err="1" smtClean="0"/>
              <a:t>bunga</a:t>
            </a:r>
            <a:r>
              <a:rPr lang="en-US" dirty="0" smtClean="0"/>
              <a:t> 			</a:t>
            </a:r>
            <a:r>
              <a:rPr lang="en-US" dirty="0" err="1" smtClean="0"/>
              <a:t>Rp</a:t>
            </a:r>
            <a:r>
              <a:rPr lang="en-US" dirty="0" smtClean="0"/>
              <a:t>. 3.000,-</a:t>
            </a:r>
          </a:p>
          <a:p>
            <a:pPr>
              <a:buNone/>
            </a:pPr>
            <a:r>
              <a:rPr lang="en-US" dirty="0" smtClean="0"/>
              <a:t>		 </a:t>
            </a:r>
            <a:r>
              <a:rPr lang="en-US" dirty="0" err="1" smtClean="0"/>
              <a:t>Obligasi</a:t>
            </a:r>
            <a:r>
              <a:rPr lang="en-US" dirty="0" smtClean="0"/>
              <a:t>				</a:t>
            </a:r>
            <a:r>
              <a:rPr lang="en-US" dirty="0" err="1" smtClean="0"/>
              <a:t>Rp</a:t>
            </a:r>
            <a:r>
              <a:rPr lang="en-US" dirty="0" smtClean="0"/>
              <a:t>. 4.000,-</a:t>
            </a:r>
          </a:p>
          <a:p>
            <a:pPr>
              <a:buNone/>
            </a:pPr>
            <a:r>
              <a:rPr lang="en-US" dirty="0" smtClean="0"/>
              <a:t>		 </a:t>
            </a:r>
            <a:r>
              <a:rPr lang="en-US" dirty="0" err="1" smtClean="0"/>
              <a:t>Hipotik</a:t>
            </a:r>
            <a:r>
              <a:rPr lang="en-US" dirty="0" smtClean="0"/>
              <a:t>				</a:t>
            </a:r>
            <a:r>
              <a:rPr lang="en-US" dirty="0" err="1" smtClean="0"/>
              <a:t>Rp</a:t>
            </a:r>
            <a:r>
              <a:rPr lang="en-US" dirty="0" smtClean="0"/>
              <a:t>. 6.000,-</a:t>
            </a:r>
          </a:p>
          <a:p>
            <a:pPr>
              <a:buNone/>
            </a:pPr>
            <a:r>
              <a:rPr lang="en-US" dirty="0" smtClean="0"/>
              <a:t>		 </a:t>
            </a:r>
            <a:r>
              <a:rPr lang="en-US" dirty="0" err="1" smtClean="0"/>
              <a:t>Surat-surat</a:t>
            </a:r>
            <a:r>
              <a:rPr lang="en-US" dirty="0" smtClean="0"/>
              <a:t> </a:t>
            </a:r>
            <a:r>
              <a:rPr lang="en-US" dirty="0" err="1" smtClean="0"/>
              <a:t>berharga</a:t>
            </a:r>
            <a:r>
              <a:rPr lang="en-US" dirty="0" smtClean="0"/>
              <a:t>		</a:t>
            </a:r>
            <a:r>
              <a:rPr lang="en-US" dirty="0" err="1" smtClean="0"/>
              <a:t>Rp</a:t>
            </a:r>
            <a:r>
              <a:rPr lang="en-US" dirty="0" smtClean="0"/>
              <a:t>. 5.000,-</a:t>
            </a:r>
          </a:p>
          <a:p>
            <a:pPr>
              <a:buNone/>
            </a:pPr>
            <a:r>
              <a:rPr lang="en-US" dirty="0" smtClean="0"/>
              <a:t>		 </a:t>
            </a:r>
            <a:r>
              <a:rPr lang="en-US" dirty="0" err="1" smtClean="0"/>
              <a:t>Hutang</a:t>
            </a:r>
            <a:r>
              <a:rPr lang="en-US" dirty="0" smtClean="0"/>
              <a:t> </a:t>
            </a:r>
            <a:r>
              <a:rPr lang="en-US" dirty="0" err="1" smtClean="0"/>
              <a:t>dagang</a:t>
            </a:r>
            <a:r>
              <a:rPr lang="en-US" dirty="0" smtClean="0"/>
              <a:t>			</a:t>
            </a:r>
            <a:r>
              <a:rPr lang="en-US" dirty="0" err="1" smtClean="0"/>
              <a:t>Rp</a:t>
            </a:r>
            <a:r>
              <a:rPr lang="en-US" dirty="0" smtClean="0"/>
              <a:t>. 6.500,-</a:t>
            </a:r>
          </a:p>
          <a:p>
            <a:pPr>
              <a:buNone/>
            </a:pPr>
            <a:r>
              <a:rPr lang="en-US" dirty="0" smtClean="0"/>
              <a:t>		 </a:t>
            </a:r>
            <a:r>
              <a:rPr lang="en-US" dirty="0" err="1" smtClean="0"/>
              <a:t>Hutang</a:t>
            </a:r>
            <a:r>
              <a:rPr lang="en-US" dirty="0" smtClean="0"/>
              <a:t> </a:t>
            </a:r>
            <a:r>
              <a:rPr lang="en-US" dirty="0" err="1" smtClean="0"/>
              <a:t>pajak</a:t>
            </a:r>
            <a:r>
              <a:rPr lang="en-US" dirty="0" smtClean="0"/>
              <a:t>			</a:t>
            </a:r>
            <a:r>
              <a:rPr lang="en-US" dirty="0" err="1" smtClean="0"/>
              <a:t>Rp</a:t>
            </a:r>
            <a:r>
              <a:rPr lang="en-US" dirty="0" smtClean="0"/>
              <a:t>. 1.500,-</a:t>
            </a:r>
          </a:p>
          <a:p>
            <a:pPr>
              <a:buNone/>
            </a:pPr>
            <a:r>
              <a:rPr lang="en-US" dirty="0" smtClean="0"/>
              <a:t>		 Modal </a:t>
            </a:r>
            <a:r>
              <a:rPr lang="en-US" dirty="0" err="1" smtClean="0"/>
              <a:t>sendiri</a:t>
            </a:r>
            <a:r>
              <a:rPr lang="en-US" dirty="0" smtClean="0"/>
              <a:t>			</a:t>
            </a:r>
            <a:r>
              <a:rPr lang="en-US" dirty="0" err="1" smtClean="0"/>
              <a:t>Rp</a:t>
            </a:r>
            <a:r>
              <a:rPr lang="en-US" dirty="0" smtClean="0"/>
              <a:t>. 13.000,-</a:t>
            </a:r>
          </a:p>
          <a:p>
            <a:pPr>
              <a:buNone/>
            </a:pPr>
            <a:r>
              <a:rPr lang="en-US" dirty="0" smtClean="0"/>
              <a:t>		 Tanah				</a:t>
            </a:r>
            <a:r>
              <a:rPr lang="en-US" dirty="0" err="1" smtClean="0"/>
              <a:t>Rp</a:t>
            </a:r>
            <a:r>
              <a:rPr lang="en-US" dirty="0" smtClean="0"/>
              <a:t>. 6.000,-</a:t>
            </a:r>
          </a:p>
          <a:p>
            <a:pPr>
              <a:buNone/>
            </a:pPr>
            <a:r>
              <a:rPr lang="en-US" dirty="0" smtClean="0"/>
              <a:t>		 </a:t>
            </a:r>
            <a:r>
              <a:rPr lang="en-US" dirty="0" err="1" smtClean="0"/>
              <a:t>Persediaan</a:t>
            </a:r>
            <a:r>
              <a:rPr lang="en-US" dirty="0" smtClean="0"/>
              <a:t>			</a:t>
            </a:r>
            <a:r>
              <a:rPr lang="en-US" dirty="0" err="1" smtClean="0"/>
              <a:t>Rp</a:t>
            </a:r>
            <a:r>
              <a:rPr lang="en-US" dirty="0" smtClean="0"/>
              <a:t>. 6.000,-</a:t>
            </a:r>
          </a:p>
          <a:p>
            <a:pPr>
              <a:buNone/>
            </a:pPr>
            <a:r>
              <a:rPr lang="en-US" dirty="0" smtClean="0"/>
              <a:t>		 </a:t>
            </a:r>
            <a:r>
              <a:rPr lang="en-US" dirty="0" err="1" smtClean="0"/>
              <a:t>Mesin</a:t>
            </a:r>
            <a:r>
              <a:rPr lang="en-US" dirty="0" smtClean="0"/>
              <a:t>				</a:t>
            </a:r>
            <a:r>
              <a:rPr lang="en-US" dirty="0" err="1" smtClean="0"/>
              <a:t>Rp</a:t>
            </a:r>
            <a:r>
              <a:rPr lang="en-US" dirty="0" smtClean="0"/>
              <a:t>. 6.000,-</a:t>
            </a:r>
          </a:p>
          <a:p>
            <a:pPr>
              <a:buNone/>
            </a:pPr>
            <a:r>
              <a:rPr lang="en-US" dirty="0" smtClean="0"/>
              <a:t>		 </a:t>
            </a:r>
            <a:r>
              <a:rPr lang="en-US" dirty="0" err="1" smtClean="0"/>
              <a:t>Piutang</a:t>
            </a:r>
            <a:r>
              <a:rPr lang="en-US" dirty="0" smtClean="0"/>
              <a:t>				</a:t>
            </a:r>
            <a:r>
              <a:rPr lang="en-US" dirty="0" err="1" smtClean="0"/>
              <a:t>Rp</a:t>
            </a:r>
            <a:r>
              <a:rPr lang="en-US" dirty="0" smtClean="0"/>
              <a:t>. 4.000,-</a:t>
            </a:r>
          </a:p>
          <a:p>
            <a:pPr>
              <a:buNone/>
            </a:pPr>
            <a:r>
              <a:rPr lang="en-US" dirty="0" smtClean="0"/>
              <a:t>		 </a:t>
            </a:r>
            <a:r>
              <a:rPr lang="en-US" dirty="0" err="1" smtClean="0"/>
              <a:t>Bangunan</a:t>
            </a:r>
            <a:r>
              <a:rPr lang="en-US" dirty="0" smtClean="0"/>
              <a:t>			</a:t>
            </a:r>
            <a:r>
              <a:rPr lang="en-US" dirty="0" err="1" smtClean="0"/>
              <a:t>Rp</a:t>
            </a:r>
            <a:r>
              <a:rPr lang="en-US" dirty="0" smtClean="0"/>
              <a:t>. 5.000,-</a:t>
            </a:r>
          </a:p>
          <a:p>
            <a:pPr>
              <a:buNone/>
            </a:pPr>
            <a:r>
              <a:rPr lang="en-US" dirty="0" smtClean="0"/>
              <a:t>		 </a:t>
            </a:r>
            <a:r>
              <a:rPr lang="en-US" dirty="0" err="1" smtClean="0"/>
              <a:t>Hutang</a:t>
            </a:r>
            <a:r>
              <a:rPr lang="en-US" dirty="0" smtClean="0"/>
              <a:t> </a:t>
            </a:r>
            <a:r>
              <a:rPr lang="en-US" dirty="0" err="1" smtClean="0"/>
              <a:t>wesel</a:t>
            </a:r>
            <a:r>
              <a:rPr lang="en-US" dirty="0" smtClean="0"/>
              <a:t> 			</a:t>
            </a:r>
            <a:r>
              <a:rPr lang="en-US" dirty="0" err="1" smtClean="0"/>
              <a:t>Rp</a:t>
            </a:r>
            <a:r>
              <a:rPr lang="en-US" dirty="0" smtClean="0"/>
              <a:t>. 1.000,-</a:t>
            </a:r>
          </a:p>
          <a:p>
            <a:pPr>
              <a:buNone/>
            </a:pPr>
            <a:r>
              <a:rPr lang="en-US" dirty="0" smtClean="0"/>
              <a:t> 		</a:t>
            </a:r>
            <a:r>
              <a:rPr lang="en-US" dirty="0" err="1" smtClean="0"/>
              <a:t>Usia</a:t>
            </a:r>
            <a:r>
              <a:rPr lang="en-US" dirty="0" smtClean="0"/>
              <a:t> </a:t>
            </a:r>
            <a:r>
              <a:rPr lang="en-US" dirty="0" err="1" smtClean="0"/>
              <a:t>ekonomis</a:t>
            </a:r>
            <a:r>
              <a:rPr lang="en-US" dirty="0" smtClean="0"/>
              <a:t> </a:t>
            </a:r>
            <a:r>
              <a:rPr lang="en-US" dirty="0" err="1" smtClean="0"/>
              <a:t>bangunan</a:t>
            </a:r>
            <a:r>
              <a:rPr lang="en-US" dirty="0" smtClean="0"/>
              <a:t> 10 </a:t>
            </a:r>
            <a:r>
              <a:rPr lang="en-US" dirty="0" err="1" smtClean="0"/>
              <a:t>tahun</a:t>
            </a:r>
            <a:endParaRPr lang="en-US" dirty="0" smtClean="0"/>
          </a:p>
          <a:p>
            <a:pPr>
              <a:buNone/>
            </a:pPr>
            <a:r>
              <a:rPr lang="en-US" dirty="0" smtClean="0"/>
              <a:t>    		</a:t>
            </a:r>
            <a:r>
              <a:rPr lang="en-US" dirty="0" err="1" smtClean="0"/>
              <a:t>Penyusutan</a:t>
            </a:r>
            <a:r>
              <a:rPr lang="en-US" dirty="0" smtClean="0"/>
              <a:t> </a:t>
            </a:r>
            <a:r>
              <a:rPr lang="en-US" dirty="0" err="1" smtClean="0"/>
              <a:t>mesin</a:t>
            </a:r>
            <a:r>
              <a:rPr lang="en-US" dirty="0" smtClean="0"/>
              <a:t> </a:t>
            </a:r>
            <a:r>
              <a:rPr lang="en-US" dirty="0" err="1" smtClean="0"/>
              <a:t>Rp</a:t>
            </a:r>
            <a:r>
              <a:rPr lang="en-US" dirty="0" smtClean="0"/>
              <a:t>. 1 </a:t>
            </a:r>
            <a:r>
              <a:rPr lang="en-US" dirty="0" err="1" smtClean="0"/>
              <a:t>juta</a:t>
            </a:r>
            <a:r>
              <a:rPr lang="en-US" dirty="0" smtClean="0"/>
              <a:t> / </a:t>
            </a:r>
            <a:r>
              <a:rPr lang="en-US" dirty="0" err="1" smtClean="0"/>
              <a:t>tahun</a:t>
            </a:r>
            <a:endParaRPr lang="en-US" dirty="0" smtClean="0"/>
          </a:p>
          <a:p>
            <a:pPr>
              <a:buNone/>
            </a:pPr>
            <a:r>
              <a:rPr lang="en-US" dirty="0" smtClean="0"/>
              <a:t>    		Profit Margin 10% </a:t>
            </a:r>
            <a:r>
              <a:rPr lang="en-US" dirty="0" err="1" smtClean="0"/>
              <a:t>dari</a:t>
            </a:r>
            <a:r>
              <a:rPr lang="en-US" dirty="0" smtClean="0"/>
              <a:t> </a:t>
            </a:r>
            <a:r>
              <a:rPr lang="en-US" dirty="0" err="1" smtClean="0"/>
              <a:t>harga</a:t>
            </a:r>
            <a:r>
              <a:rPr lang="en-US" dirty="0" smtClean="0"/>
              <a:t> </a:t>
            </a:r>
            <a:r>
              <a:rPr lang="en-US" dirty="0" err="1" smtClean="0"/>
              <a:t>jual</a:t>
            </a:r>
            <a:r>
              <a:rPr lang="en-US" dirty="0" smtClean="0"/>
              <a:t> </a:t>
            </a:r>
            <a:r>
              <a:rPr lang="en-US" dirty="0" err="1" smtClean="0"/>
              <a:t>barang</a:t>
            </a:r>
            <a:endParaRPr lang="en-US" dirty="0" smtClean="0"/>
          </a:p>
        </p:txBody>
      </p:sp>
      <p:sp>
        <p:nvSpPr>
          <p:cNvPr id="4" name="Slide Number Placeholder 3"/>
          <p:cNvSpPr>
            <a:spLocks noGrp="1"/>
          </p:cNvSpPr>
          <p:nvPr>
            <p:ph type="sldNum" sz="quarter" idx="12"/>
          </p:nvPr>
        </p:nvSpPr>
        <p:spPr/>
        <p:txBody>
          <a:bodyPr/>
          <a:lstStyle/>
          <a:p>
            <a:fld id="{3F20941A-713C-429C-BAFF-469BDD0C5BC4}" type="slidenum">
              <a:rPr lang="en-US" smtClean="0"/>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0"/>
            <a:ext cx="7790688" cy="6858000"/>
          </a:xfrm>
        </p:spPr>
        <p:txBody>
          <a:bodyPr>
            <a:noAutofit/>
          </a:bodyPr>
          <a:lstStyle/>
          <a:p>
            <a:pPr>
              <a:buNone/>
            </a:pPr>
            <a:r>
              <a:rPr lang="en-US" sz="1400" dirty="0" err="1" smtClean="0"/>
              <a:t>Tentukan</a:t>
            </a:r>
            <a:r>
              <a:rPr lang="en-US" sz="1400" dirty="0" smtClean="0"/>
              <a:t> :</a:t>
            </a:r>
          </a:p>
          <a:p>
            <a:pPr>
              <a:buNone/>
            </a:pPr>
            <a:r>
              <a:rPr lang="en-US" sz="1400" dirty="0" smtClean="0"/>
              <a:t>	a. </a:t>
            </a:r>
            <a:r>
              <a:rPr lang="en-US" sz="1400" dirty="0" err="1" smtClean="0"/>
              <a:t>Besarnya</a:t>
            </a:r>
            <a:r>
              <a:rPr lang="en-US" sz="1400" dirty="0" smtClean="0"/>
              <a:t> modal </a:t>
            </a:r>
            <a:r>
              <a:rPr lang="en-US" sz="1400" dirty="0" err="1" smtClean="0"/>
              <a:t>kerja</a:t>
            </a:r>
            <a:r>
              <a:rPr lang="en-US" sz="1400" dirty="0" smtClean="0"/>
              <a:t> </a:t>
            </a:r>
            <a:r>
              <a:rPr lang="en-US" sz="1400" dirty="0" err="1" smtClean="0"/>
              <a:t>kuantitatif</a:t>
            </a:r>
            <a:endParaRPr lang="en-US" sz="1400" dirty="0" smtClean="0"/>
          </a:p>
          <a:p>
            <a:pPr>
              <a:buNone/>
            </a:pPr>
            <a:r>
              <a:rPr lang="en-US" sz="1400" dirty="0" smtClean="0"/>
              <a:t>	b. </a:t>
            </a:r>
            <a:r>
              <a:rPr lang="en-US" sz="1400" dirty="0" err="1" smtClean="0"/>
              <a:t>Besarnya</a:t>
            </a:r>
            <a:r>
              <a:rPr lang="en-US" sz="1400" dirty="0" smtClean="0"/>
              <a:t> modal </a:t>
            </a:r>
            <a:r>
              <a:rPr lang="en-US" sz="1400" dirty="0" err="1" smtClean="0"/>
              <a:t>kerja</a:t>
            </a:r>
            <a:r>
              <a:rPr lang="en-US" sz="1400" dirty="0" smtClean="0"/>
              <a:t> </a:t>
            </a:r>
            <a:r>
              <a:rPr lang="en-US" sz="1400" dirty="0" err="1" smtClean="0"/>
              <a:t>kualitatif</a:t>
            </a:r>
            <a:endParaRPr lang="en-US" sz="1400" dirty="0" smtClean="0"/>
          </a:p>
          <a:p>
            <a:pPr>
              <a:buNone/>
            </a:pPr>
            <a:r>
              <a:rPr lang="en-US" sz="1400" dirty="0" smtClean="0"/>
              <a:t>	c. </a:t>
            </a:r>
            <a:r>
              <a:rPr lang="en-US" sz="1400" dirty="0" err="1" smtClean="0"/>
              <a:t>Besarnya</a:t>
            </a:r>
            <a:r>
              <a:rPr lang="en-US" sz="1400" dirty="0" smtClean="0"/>
              <a:t> modal </a:t>
            </a:r>
            <a:r>
              <a:rPr lang="en-US" sz="1400" dirty="0" err="1" smtClean="0"/>
              <a:t>kerja</a:t>
            </a:r>
            <a:r>
              <a:rPr lang="en-US" sz="1400" dirty="0" smtClean="0"/>
              <a:t> </a:t>
            </a:r>
            <a:r>
              <a:rPr lang="en-US" sz="1400" dirty="0" err="1" smtClean="0"/>
              <a:t>fungsional</a:t>
            </a:r>
            <a:endParaRPr lang="en-US" sz="1400" dirty="0" smtClean="0"/>
          </a:p>
          <a:p>
            <a:pPr>
              <a:buNone/>
            </a:pPr>
            <a:r>
              <a:rPr lang="en-US" sz="1400" dirty="0" smtClean="0"/>
              <a:t>	d. </a:t>
            </a:r>
            <a:r>
              <a:rPr lang="en-US" sz="1400" dirty="0" err="1" smtClean="0"/>
              <a:t>Besarnya</a:t>
            </a:r>
            <a:r>
              <a:rPr lang="en-US" sz="1400" dirty="0" smtClean="0"/>
              <a:t> modal </a:t>
            </a:r>
            <a:r>
              <a:rPr lang="en-US" sz="1400" dirty="0" err="1" smtClean="0"/>
              <a:t>kerja</a:t>
            </a:r>
            <a:r>
              <a:rPr lang="en-US" sz="1400" dirty="0" smtClean="0"/>
              <a:t> </a:t>
            </a:r>
            <a:r>
              <a:rPr lang="en-US" sz="1400" dirty="0" err="1" smtClean="0"/>
              <a:t>potensial</a:t>
            </a:r>
            <a:endParaRPr lang="en-US" sz="1400" dirty="0" smtClean="0"/>
          </a:p>
          <a:p>
            <a:pPr>
              <a:buNone/>
            </a:pPr>
            <a:r>
              <a:rPr lang="en-US" sz="1400" dirty="0" smtClean="0"/>
              <a:t>	e. </a:t>
            </a:r>
            <a:r>
              <a:rPr lang="en-US" sz="1400" dirty="0" err="1" smtClean="0"/>
              <a:t>Besarnya</a:t>
            </a:r>
            <a:r>
              <a:rPr lang="en-US" sz="1400" dirty="0" smtClean="0"/>
              <a:t> </a:t>
            </a:r>
            <a:r>
              <a:rPr lang="en-US" sz="1400" dirty="0" err="1" smtClean="0"/>
              <a:t>bukan</a:t>
            </a:r>
            <a:r>
              <a:rPr lang="en-US" sz="1400" dirty="0" smtClean="0"/>
              <a:t> modal </a:t>
            </a:r>
            <a:r>
              <a:rPr lang="en-US" sz="1400" dirty="0" err="1" smtClean="0"/>
              <a:t>kerja</a:t>
            </a:r>
            <a:endParaRPr lang="en-US" sz="1400" dirty="0" smtClean="0"/>
          </a:p>
          <a:p>
            <a:pPr>
              <a:buNone/>
            </a:pPr>
            <a:r>
              <a:rPr lang="en-US" sz="1400" dirty="0" smtClean="0"/>
              <a:t>8. </a:t>
            </a:r>
            <a:r>
              <a:rPr lang="en-US" sz="1400" dirty="0" err="1" smtClean="0"/>
              <a:t>Jawaban</a:t>
            </a:r>
            <a:r>
              <a:rPr lang="en-US" sz="1400" dirty="0" smtClean="0"/>
              <a:t> </a:t>
            </a:r>
            <a:r>
              <a:rPr lang="en-US" sz="1400" dirty="0" err="1" smtClean="0"/>
              <a:t>soal</a:t>
            </a:r>
            <a:r>
              <a:rPr lang="en-US" sz="1400" dirty="0" smtClean="0"/>
              <a:t> </a:t>
            </a:r>
            <a:r>
              <a:rPr lang="en-US" sz="1400" dirty="0" err="1" smtClean="0"/>
              <a:t>perusahaan</a:t>
            </a:r>
            <a:r>
              <a:rPr lang="en-US" sz="1400" dirty="0" smtClean="0"/>
              <a:t> M. </a:t>
            </a:r>
            <a:r>
              <a:rPr lang="en-US" sz="1400" dirty="0" err="1" smtClean="0"/>
              <a:t>Hanif</a:t>
            </a:r>
            <a:r>
              <a:rPr lang="en-US" sz="1400" dirty="0" smtClean="0"/>
              <a:t> </a:t>
            </a:r>
            <a:r>
              <a:rPr lang="en-US" sz="1400" dirty="0" err="1" smtClean="0"/>
              <a:t>tanggal</a:t>
            </a:r>
            <a:r>
              <a:rPr lang="en-US" sz="1400" dirty="0" smtClean="0"/>
              <a:t> 31-12-2012.</a:t>
            </a:r>
          </a:p>
          <a:p>
            <a:pPr marL="596646" indent="-514350">
              <a:buNone/>
            </a:pPr>
            <a:r>
              <a:rPr lang="en-US" sz="1400" dirty="0" smtClean="0"/>
              <a:t>a. Modal </a:t>
            </a:r>
            <a:r>
              <a:rPr lang="en-US" sz="1400" dirty="0" err="1" smtClean="0"/>
              <a:t>kerja</a:t>
            </a:r>
            <a:r>
              <a:rPr lang="en-US" sz="1400" dirty="0" smtClean="0"/>
              <a:t> </a:t>
            </a:r>
            <a:r>
              <a:rPr lang="en-US" sz="1400" dirty="0" err="1" smtClean="0"/>
              <a:t>Kuantitatif</a:t>
            </a:r>
            <a:r>
              <a:rPr lang="en-US" sz="1400" dirty="0" smtClean="0"/>
              <a:t> :</a:t>
            </a:r>
          </a:p>
          <a:p>
            <a:pPr marL="596646" indent="-514350">
              <a:buNone/>
            </a:pPr>
            <a:r>
              <a:rPr lang="en-US" sz="1400" dirty="0" smtClean="0"/>
              <a:t>	    </a:t>
            </a:r>
            <a:r>
              <a:rPr lang="en-US" sz="1400" dirty="0" err="1" smtClean="0"/>
              <a:t>Aktiva</a:t>
            </a:r>
            <a:r>
              <a:rPr lang="en-US" sz="1400" dirty="0" smtClean="0"/>
              <a:t> </a:t>
            </a:r>
            <a:r>
              <a:rPr lang="en-US" sz="1400" dirty="0" err="1" smtClean="0"/>
              <a:t>Lancar</a:t>
            </a:r>
            <a:endParaRPr lang="en-US" sz="1400" dirty="0" smtClean="0"/>
          </a:p>
          <a:p>
            <a:pPr marL="596646" indent="-514350">
              <a:buNone/>
            </a:pPr>
            <a:r>
              <a:rPr lang="en-US" sz="1400" dirty="0" smtClean="0"/>
              <a:t>	    </a:t>
            </a:r>
            <a:r>
              <a:rPr lang="en-US" sz="1400" dirty="0" err="1" smtClean="0"/>
              <a:t>Kas</a:t>
            </a:r>
            <a:r>
              <a:rPr lang="en-US" sz="1400" dirty="0" smtClean="0"/>
              <a:t> 			: </a:t>
            </a:r>
            <a:r>
              <a:rPr lang="en-US" sz="1400" dirty="0" err="1" smtClean="0"/>
              <a:t>Rp</a:t>
            </a:r>
            <a:r>
              <a:rPr lang="en-US" sz="1400" dirty="0" smtClean="0"/>
              <a:t>. 6.000.000,-</a:t>
            </a:r>
          </a:p>
          <a:p>
            <a:pPr marL="596646" indent="-514350">
              <a:buNone/>
            </a:pPr>
            <a:r>
              <a:rPr lang="en-US" sz="1400" dirty="0" smtClean="0"/>
              <a:t>	    SB			: </a:t>
            </a:r>
            <a:r>
              <a:rPr lang="en-US" sz="1400" dirty="0" err="1" smtClean="0"/>
              <a:t>Rp</a:t>
            </a:r>
            <a:r>
              <a:rPr lang="en-US" sz="1400" dirty="0" smtClean="0"/>
              <a:t>. 5.000.000,-</a:t>
            </a:r>
          </a:p>
          <a:p>
            <a:pPr marL="596646" indent="-514350">
              <a:buNone/>
            </a:pPr>
            <a:r>
              <a:rPr lang="en-US" sz="1400" dirty="0" smtClean="0"/>
              <a:t>	    </a:t>
            </a:r>
            <a:r>
              <a:rPr lang="en-US" sz="1400" dirty="0" err="1" smtClean="0"/>
              <a:t>Piutang</a:t>
            </a:r>
            <a:r>
              <a:rPr lang="en-US" sz="1400" dirty="0" smtClean="0"/>
              <a:t>			: </a:t>
            </a:r>
            <a:r>
              <a:rPr lang="en-US" sz="1400" dirty="0" err="1" smtClean="0"/>
              <a:t>Rp</a:t>
            </a:r>
            <a:r>
              <a:rPr lang="en-US" sz="1400" dirty="0" smtClean="0"/>
              <a:t>. 4.000.000,-</a:t>
            </a:r>
          </a:p>
          <a:p>
            <a:pPr marL="596646" indent="-514350">
              <a:buNone/>
            </a:pPr>
            <a:r>
              <a:rPr lang="en-US" sz="1400" dirty="0" smtClean="0"/>
              <a:t>	    </a:t>
            </a:r>
            <a:r>
              <a:rPr lang="en-US" sz="1400" dirty="0" err="1" smtClean="0"/>
              <a:t>persediaan</a:t>
            </a:r>
            <a:r>
              <a:rPr lang="en-US" sz="1400" dirty="0" smtClean="0"/>
              <a:t>			: </a:t>
            </a:r>
            <a:r>
              <a:rPr lang="en-US" sz="1400" u="sng" dirty="0" err="1" smtClean="0"/>
              <a:t>Rp</a:t>
            </a:r>
            <a:r>
              <a:rPr lang="en-US" sz="1400" u="sng" dirty="0" smtClean="0"/>
              <a:t>. 6.000.000,- </a:t>
            </a:r>
          </a:p>
          <a:p>
            <a:pPr marL="596646" indent="-514350">
              <a:buNone/>
            </a:pPr>
            <a:r>
              <a:rPr lang="en-US" sz="1400" dirty="0" smtClean="0"/>
              <a:t>	    </a:t>
            </a:r>
            <a:r>
              <a:rPr lang="en-US" sz="1400" dirty="0" err="1" smtClean="0"/>
              <a:t>Jumlah</a:t>
            </a:r>
            <a:r>
              <a:rPr lang="en-US" sz="1400" dirty="0" smtClean="0"/>
              <a:t> </a:t>
            </a:r>
            <a:r>
              <a:rPr lang="en-US" sz="1400" dirty="0" err="1" smtClean="0"/>
              <a:t>aktiva</a:t>
            </a:r>
            <a:r>
              <a:rPr lang="en-US" sz="1400" dirty="0" smtClean="0"/>
              <a:t> </a:t>
            </a:r>
            <a:r>
              <a:rPr lang="en-US" sz="1400" dirty="0" err="1" smtClean="0"/>
              <a:t>lancar</a:t>
            </a:r>
            <a:r>
              <a:rPr lang="en-US" sz="1400" dirty="0" smtClean="0"/>
              <a:t>		</a:t>
            </a:r>
            <a:r>
              <a:rPr lang="en-US" sz="1400" dirty="0" err="1" smtClean="0"/>
              <a:t>Rp</a:t>
            </a:r>
            <a:r>
              <a:rPr lang="en-US" sz="1400" dirty="0" smtClean="0"/>
              <a:t>. 21.000.000,- (modal </a:t>
            </a:r>
            <a:r>
              <a:rPr lang="en-US" sz="1400" dirty="0" err="1" smtClean="0"/>
              <a:t>kerja</a:t>
            </a:r>
            <a:r>
              <a:rPr lang="en-US" sz="1400" dirty="0" smtClean="0"/>
              <a:t> </a:t>
            </a:r>
            <a:r>
              <a:rPr lang="en-US" sz="1400" dirty="0" err="1" smtClean="0"/>
              <a:t>kuantitatif</a:t>
            </a:r>
            <a:r>
              <a:rPr lang="en-US" sz="1400" dirty="0" smtClean="0"/>
              <a:t>)</a:t>
            </a:r>
          </a:p>
          <a:p>
            <a:pPr marL="596646" indent="-514350">
              <a:buNone/>
            </a:pPr>
            <a:endParaRPr lang="en-US" sz="1400" dirty="0" smtClean="0"/>
          </a:p>
          <a:p>
            <a:pPr marL="596646" indent="-514350">
              <a:buNone/>
            </a:pPr>
            <a:r>
              <a:rPr lang="en-US" sz="1400" dirty="0" smtClean="0"/>
              <a:t>b. Modal </a:t>
            </a:r>
            <a:r>
              <a:rPr lang="en-US" sz="1400" dirty="0" err="1" smtClean="0"/>
              <a:t>kerja</a:t>
            </a:r>
            <a:r>
              <a:rPr lang="en-US" sz="1400" dirty="0" smtClean="0"/>
              <a:t> </a:t>
            </a:r>
            <a:r>
              <a:rPr lang="en-US" sz="1400" dirty="0" err="1" smtClean="0"/>
              <a:t>Kualitatif</a:t>
            </a:r>
            <a:endParaRPr lang="en-US" sz="1400" dirty="0" smtClean="0"/>
          </a:p>
          <a:p>
            <a:pPr marL="596646" indent="-514350">
              <a:buNone/>
            </a:pPr>
            <a:r>
              <a:rPr lang="en-US" sz="1400" dirty="0" smtClean="0"/>
              <a:t>	   </a:t>
            </a:r>
            <a:r>
              <a:rPr lang="en-US" sz="1400" dirty="0" err="1" smtClean="0"/>
              <a:t>Hutang</a:t>
            </a:r>
            <a:r>
              <a:rPr lang="en-US" sz="1400" dirty="0" smtClean="0"/>
              <a:t> </a:t>
            </a:r>
            <a:r>
              <a:rPr lang="en-US" sz="1400" dirty="0" err="1" smtClean="0"/>
              <a:t>Lancar</a:t>
            </a:r>
            <a:endParaRPr lang="en-US" sz="1400" dirty="0" smtClean="0"/>
          </a:p>
          <a:p>
            <a:pPr marL="596646" indent="-514350">
              <a:buNone/>
            </a:pPr>
            <a:r>
              <a:rPr lang="en-US" sz="1400" dirty="0" smtClean="0"/>
              <a:t>	   </a:t>
            </a:r>
            <a:r>
              <a:rPr lang="en-US" sz="1400" dirty="0" err="1" smtClean="0"/>
              <a:t>utang</a:t>
            </a:r>
            <a:r>
              <a:rPr lang="en-US" sz="1400" dirty="0" smtClean="0"/>
              <a:t> </a:t>
            </a:r>
            <a:r>
              <a:rPr lang="en-US" sz="1400" dirty="0" err="1" smtClean="0"/>
              <a:t>bunga</a:t>
            </a:r>
            <a:r>
              <a:rPr lang="en-US" sz="1400" dirty="0" smtClean="0"/>
              <a:t> 			: </a:t>
            </a:r>
            <a:r>
              <a:rPr lang="en-US" sz="1400" dirty="0" err="1" smtClean="0"/>
              <a:t>Rp</a:t>
            </a:r>
            <a:r>
              <a:rPr lang="en-US" sz="1400" dirty="0" smtClean="0"/>
              <a:t>. 3.000.000,-</a:t>
            </a:r>
          </a:p>
          <a:p>
            <a:pPr marL="596646" indent="-514350">
              <a:buNone/>
            </a:pPr>
            <a:r>
              <a:rPr lang="en-US" sz="1400" dirty="0" smtClean="0"/>
              <a:t>	   </a:t>
            </a:r>
            <a:r>
              <a:rPr lang="en-US" sz="1400" dirty="0" err="1" smtClean="0"/>
              <a:t>utang</a:t>
            </a:r>
            <a:r>
              <a:rPr lang="en-US" sz="1400" dirty="0" smtClean="0"/>
              <a:t> </a:t>
            </a:r>
            <a:r>
              <a:rPr lang="en-US" sz="1400" dirty="0" err="1" smtClean="0"/>
              <a:t>dagang</a:t>
            </a:r>
            <a:r>
              <a:rPr lang="en-US" sz="1400" dirty="0" smtClean="0"/>
              <a:t>			: </a:t>
            </a:r>
            <a:r>
              <a:rPr lang="en-US" sz="1400" dirty="0" err="1" smtClean="0"/>
              <a:t>Rp</a:t>
            </a:r>
            <a:r>
              <a:rPr lang="en-US" sz="1400" dirty="0" smtClean="0"/>
              <a:t>. 6.500.000,-</a:t>
            </a:r>
          </a:p>
          <a:p>
            <a:pPr marL="596646" indent="-514350">
              <a:buNone/>
            </a:pPr>
            <a:r>
              <a:rPr lang="en-US" sz="1400" dirty="0" smtClean="0"/>
              <a:t>	   </a:t>
            </a:r>
            <a:r>
              <a:rPr lang="en-US" sz="1400" dirty="0" err="1" smtClean="0"/>
              <a:t>utang</a:t>
            </a:r>
            <a:r>
              <a:rPr lang="en-US" sz="1400" dirty="0" smtClean="0"/>
              <a:t> </a:t>
            </a:r>
            <a:r>
              <a:rPr lang="en-US" sz="1400" dirty="0" err="1" smtClean="0"/>
              <a:t>pajak</a:t>
            </a:r>
            <a:r>
              <a:rPr lang="en-US" sz="1400" dirty="0" smtClean="0"/>
              <a:t>			: </a:t>
            </a:r>
            <a:r>
              <a:rPr lang="en-US" sz="1400" dirty="0" err="1" smtClean="0"/>
              <a:t>Rp</a:t>
            </a:r>
            <a:r>
              <a:rPr lang="en-US" sz="1400" dirty="0" smtClean="0"/>
              <a:t>. 1.500.000,-</a:t>
            </a:r>
          </a:p>
          <a:p>
            <a:pPr marL="596646" indent="-514350">
              <a:buNone/>
            </a:pPr>
            <a:r>
              <a:rPr lang="en-US" sz="1400" dirty="0" smtClean="0"/>
              <a:t>	   </a:t>
            </a:r>
            <a:r>
              <a:rPr lang="en-US" sz="1400" dirty="0" err="1" smtClean="0"/>
              <a:t>utang</a:t>
            </a:r>
            <a:r>
              <a:rPr lang="en-US" sz="1400" dirty="0" smtClean="0"/>
              <a:t> </a:t>
            </a:r>
            <a:r>
              <a:rPr lang="en-US" sz="1400" dirty="0" err="1" smtClean="0"/>
              <a:t>wesel</a:t>
            </a:r>
            <a:r>
              <a:rPr lang="en-US" sz="1400" dirty="0" smtClean="0"/>
              <a:t>			: </a:t>
            </a:r>
            <a:r>
              <a:rPr lang="en-US" sz="1400" u="sng" dirty="0" err="1" smtClean="0"/>
              <a:t>Rp</a:t>
            </a:r>
            <a:r>
              <a:rPr lang="en-US" sz="1400" u="sng" dirty="0" smtClean="0"/>
              <a:t>. 1.000.000,-</a:t>
            </a:r>
          </a:p>
          <a:p>
            <a:pPr marL="596646" indent="-514350">
              <a:buNone/>
            </a:pPr>
            <a:r>
              <a:rPr lang="en-US" sz="1400" dirty="0" smtClean="0"/>
              <a:t>	   </a:t>
            </a:r>
            <a:r>
              <a:rPr lang="en-US" sz="1400" dirty="0" err="1" smtClean="0"/>
              <a:t>Jumlah</a:t>
            </a:r>
            <a:r>
              <a:rPr lang="en-US" sz="1400" dirty="0" smtClean="0"/>
              <a:t> </a:t>
            </a:r>
            <a:r>
              <a:rPr lang="en-US" sz="1400" dirty="0" err="1" smtClean="0"/>
              <a:t>hutang</a:t>
            </a:r>
            <a:r>
              <a:rPr lang="en-US" sz="1400" dirty="0" smtClean="0"/>
              <a:t> </a:t>
            </a:r>
            <a:r>
              <a:rPr lang="en-US" sz="1400" dirty="0" err="1" smtClean="0"/>
              <a:t>lancar</a:t>
            </a:r>
            <a:r>
              <a:rPr lang="en-US" sz="1400" dirty="0" smtClean="0"/>
              <a:t>		</a:t>
            </a:r>
            <a:r>
              <a:rPr lang="en-US" sz="1400" dirty="0" err="1" smtClean="0"/>
              <a:t>Rp</a:t>
            </a:r>
            <a:r>
              <a:rPr lang="en-US" sz="1400" dirty="0" smtClean="0"/>
              <a:t>. 12.000.000,-</a:t>
            </a:r>
          </a:p>
          <a:p>
            <a:pPr marL="596646" indent="-514350">
              <a:buNone/>
            </a:pPr>
            <a:endParaRPr lang="en-US" sz="1400" dirty="0" smtClean="0"/>
          </a:p>
          <a:p>
            <a:pPr marL="596646" indent="-514350">
              <a:buNone/>
            </a:pPr>
            <a:endParaRPr lang="en-US" sz="1400" dirty="0" smtClean="0"/>
          </a:p>
          <a:p>
            <a:pPr>
              <a:buNone/>
            </a:pPr>
            <a:endParaRPr lang="en-US" sz="1400" dirty="0" smtClean="0"/>
          </a:p>
          <a:p>
            <a:pPr>
              <a:buNone/>
            </a:pPr>
            <a:endParaRPr lang="en-US" sz="1400" dirty="0" smtClean="0"/>
          </a:p>
          <a:p>
            <a:pPr>
              <a:buNone/>
            </a:pPr>
            <a:r>
              <a:rPr lang="en-US" sz="1400" dirty="0" smtClean="0"/>
              <a:t>		</a:t>
            </a:r>
          </a:p>
          <a:p>
            <a:pPr>
              <a:buNone/>
            </a:pPr>
            <a:endParaRPr lang="en-US" sz="14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92500" lnSpcReduction="10000"/>
          </a:bodyPr>
          <a:lstStyle/>
          <a:p>
            <a:pPr>
              <a:buNone/>
            </a:pPr>
            <a:r>
              <a:rPr lang="en-US" dirty="0" smtClean="0"/>
              <a:t>	b. 	</a:t>
            </a:r>
            <a:r>
              <a:rPr lang="en-US" dirty="0" err="1" smtClean="0"/>
              <a:t>Dengan</a:t>
            </a:r>
            <a:r>
              <a:rPr lang="en-US" dirty="0" smtClean="0"/>
              <a:t> </a:t>
            </a:r>
            <a:r>
              <a:rPr lang="en-US" dirty="0" err="1" smtClean="0"/>
              <a:t>kata</a:t>
            </a:r>
            <a:r>
              <a:rPr lang="en-US" dirty="0" smtClean="0"/>
              <a:t> lain </a:t>
            </a:r>
            <a:r>
              <a:rPr lang="en-US" dirty="0" err="1" smtClean="0"/>
              <a:t>manajemen</a:t>
            </a:r>
            <a:r>
              <a:rPr lang="en-US" dirty="0" smtClean="0"/>
              <a:t> </a:t>
            </a:r>
            <a:r>
              <a:rPr lang="en-US" dirty="0" err="1" smtClean="0"/>
              <a:t>keuangan</a:t>
            </a:r>
            <a:r>
              <a:rPr lang="en-US" dirty="0" smtClean="0"/>
              <a:t> 	</a:t>
            </a:r>
            <a:r>
              <a:rPr lang="en-US" dirty="0" err="1" smtClean="0"/>
              <a:t>merupakan</a:t>
            </a:r>
            <a:r>
              <a:rPr lang="en-US" dirty="0" smtClean="0"/>
              <a:t> </a:t>
            </a:r>
            <a:r>
              <a:rPr lang="en-US" dirty="0" err="1" smtClean="0"/>
              <a:t>manajemen</a:t>
            </a:r>
            <a:r>
              <a:rPr lang="en-US" dirty="0" smtClean="0"/>
              <a:t> (</a:t>
            </a:r>
            <a:r>
              <a:rPr lang="en-US" dirty="0" err="1" smtClean="0"/>
              <a:t>pengelolaan</a:t>
            </a:r>
            <a:r>
              <a:rPr lang="en-US" dirty="0" smtClean="0"/>
              <a:t>) 	</a:t>
            </a:r>
            <a:r>
              <a:rPr lang="en-US" dirty="0" err="1" smtClean="0"/>
              <a:t>mengenai</a:t>
            </a:r>
            <a:r>
              <a:rPr lang="en-US" dirty="0" smtClean="0"/>
              <a:t> </a:t>
            </a:r>
            <a:r>
              <a:rPr lang="en-US" dirty="0" err="1" smtClean="0"/>
              <a:t>bagaimana</a:t>
            </a:r>
            <a:r>
              <a:rPr lang="en-US" dirty="0" smtClean="0"/>
              <a:t> </a:t>
            </a:r>
            <a:r>
              <a:rPr lang="en-US" dirty="0" err="1" smtClean="0"/>
              <a:t>memperoleh</a:t>
            </a:r>
            <a:r>
              <a:rPr lang="en-US" dirty="0" smtClean="0"/>
              <a:t> </a:t>
            </a:r>
            <a:r>
              <a:rPr lang="en-US" dirty="0" err="1" smtClean="0"/>
              <a:t>aset</a:t>
            </a:r>
            <a:r>
              <a:rPr lang="en-US" dirty="0" smtClean="0"/>
              <a:t>, 	</a:t>
            </a:r>
            <a:r>
              <a:rPr lang="en-US" dirty="0" err="1" smtClean="0"/>
              <a:t>mendanai</a:t>
            </a:r>
            <a:r>
              <a:rPr lang="en-US" dirty="0" smtClean="0"/>
              <a:t> </a:t>
            </a:r>
            <a:r>
              <a:rPr lang="en-US" dirty="0" err="1" smtClean="0"/>
              <a:t>aset</a:t>
            </a:r>
            <a:r>
              <a:rPr lang="en-US" dirty="0" smtClean="0"/>
              <a:t> </a:t>
            </a:r>
            <a:r>
              <a:rPr lang="en-US" dirty="0" err="1" smtClean="0"/>
              <a:t>dan</a:t>
            </a:r>
            <a:r>
              <a:rPr lang="en-US" dirty="0" smtClean="0"/>
              <a:t> </a:t>
            </a:r>
            <a:r>
              <a:rPr lang="en-US" dirty="0" err="1" smtClean="0"/>
              <a:t>mengelola</a:t>
            </a:r>
            <a:r>
              <a:rPr lang="en-US" dirty="0" smtClean="0"/>
              <a:t> </a:t>
            </a:r>
            <a:r>
              <a:rPr lang="en-US" dirty="0" err="1" smtClean="0"/>
              <a:t>aset</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tujuan</a:t>
            </a:r>
            <a:r>
              <a:rPr lang="en-US" dirty="0" smtClean="0"/>
              <a:t> </a:t>
            </a:r>
            <a:r>
              <a:rPr lang="en-US" dirty="0" err="1" smtClean="0"/>
              <a:t>perusahaan</a:t>
            </a:r>
            <a:r>
              <a:rPr lang="en-US" dirty="0" smtClean="0"/>
              <a:t>, Dari </a:t>
            </a:r>
            <a:r>
              <a:rPr lang="en-US" dirty="0" err="1" smtClean="0"/>
              <a:t>definisi</a:t>
            </a:r>
            <a:r>
              <a:rPr lang="en-US" dirty="0" smtClean="0"/>
              <a:t> 	</a:t>
            </a:r>
            <a:r>
              <a:rPr lang="en-US" dirty="0" err="1" smtClean="0"/>
              <a:t>di</a:t>
            </a:r>
            <a:r>
              <a:rPr lang="en-US" dirty="0" smtClean="0"/>
              <a:t> </a:t>
            </a:r>
            <a:r>
              <a:rPr lang="en-US" dirty="0" err="1" smtClean="0"/>
              <a:t>atas</a:t>
            </a:r>
            <a:r>
              <a:rPr lang="en-US" dirty="0" smtClean="0"/>
              <a:t> </a:t>
            </a:r>
            <a:r>
              <a:rPr lang="en-US" dirty="0" err="1" smtClean="0"/>
              <a:t>ada</a:t>
            </a:r>
            <a:r>
              <a:rPr lang="en-US" dirty="0" smtClean="0"/>
              <a:t> 3 (</a:t>
            </a:r>
            <a:r>
              <a:rPr lang="en-US" dirty="0" err="1" smtClean="0"/>
              <a:t>tiga</a:t>
            </a:r>
            <a:r>
              <a:rPr lang="en-US" dirty="0" smtClean="0"/>
              <a:t>) </a:t>
            </a:r>
            <a:r>
              <a:rPr lang="en-US" dirty="0" err="1" smtClean="0"/>
              <a:t>fungsi</a:t>
            </a:r>
            <a:r>
              <a:rPr lang="en-US" dirty="0" smtClean="0"/>
              <a:t> </a:t>
            </a:r>
            <a:r>
              <a:rPr lang="en-US" dirty="0" err="1" smtClean="0"/>
              <a:t>utama</a:t>
            </a:r>
            <a:r>
              <a:rPr lang="en-US" dirty="0" smtClean="0"/>
              <a:t> </a:t>
            </a:r>
            <a:r>
              <a:rPr lang="en-US" dirty="0" err="1" smtClean="0"/>
              <a:t>dalam</a:t>
            </a:r>
            <a:r>
              <a:rPr lang="en-US" dirty="0" smtClean="0"/>
              <a:t> 	</a:t>
            </a:r>
            <a:r>
              <a:rPr lang="en-US" dirty="0" err="1" smtClean="0"/>
              <a:t>manajemen</a:t>
            </a:r>
            <a:r>
              <a:rPr lang="en-US" dirty="0" smtClean="0"/>
              <a:t> </a:t>
            </a:r>
            <a:r>
              <a:rPr lang="en-US" dirty="0" err="1" smtClean="0"/>
              <a:t>keuangan</a:t>
            </a:r>
            <a:r>
              <a:rPr lang="en-US" dirty="0" smtClean="0"/>
              <a:t> </a:t>
            </a:r>
            <a:r>
              <a:rPr lang="en-US" dirty="0" err="1" smtClean="0"/>
              <a:t>yaitu</a:t>
            </a:r>
            <a:r>
              <a:rPr lang="en-US" dirty="0" smtClean="0"/>
              <a:t> :</a:t>
            </a:r>
          </a:p>
          <a:p>
            <a:pPr marL="596646" indent="-514350" algn="just">
              <a:buAutoNum type="arabicParenR"/>
            </a:pPr>
            <a:r>
              <a:rPr lang="en-US" dirty="0" err="1" smtClean="0"/>
              <a:t>Keputusan</a:t>
            </a:r>
            <a:r>
              <a:rPr lang="en-US" dirty="0" smtClean="0"/>
              <a:t> </a:t>
            </a:r>
            <a:r>
              <a:rPr lang="en-US" dirty="0" err="1" smtClean="0"/>
              <a:t>Investasi</a:t>
            </a:r>
            <a:r>
              <a:rPr lang="en-US" dirty="0" smtClean="0"/>
              <a:t> (Investment Decision) </a:t>
            </a:r>
            <a:r>
              <a:rPr lang="en-US" dirty="0" err="1" smtClean="0"/>
              <a:t>Penanaman</a:t>
            </a:r>
            <a:r>
              <a:rPr lang="en-US" dirty="0" smtClean="0"/>
              <a:t> modal</a:t>
            </a:r>
          </a:p>
          <a:p>
            <a:pPr marL="596646" indent="-514350" algn="just">
              <a:buAutoNum type="arabicParenR"/>
            </a:pPr>
            <a:r>
              <a:rPr lang="en-US" dirty="0" err="1" smtClean="0"/>
              <a:t>Keputusan</a:t>
            </a:r>
            <a:r>
              <a:rPr lang="en-US" dirty="0" smtClean="0"/>
              <a:t> </a:t>
            </a:r>
            <a:r>
              <a:rPr lang="en-US" dirty="0" err="1" smtClean="0"/>
              <a:t>Pendanaan</a:t>
            </a:r>
            <a:r>
              <a:rPr lang="en-US" dirty="0" smtClean="0"/>
              <a:t> (Financing Decision),</a:t>
            </a:r>
          </a:p>
          <a:p>
            <a:pPr marL="596646" indent="-514350" algn="just">
              <a:buAutoNum type="arabicParenR"/>
            </a:pPr>
            <a:r>
              <a:rPr lang="en-US" dirty="0" err="1" smtClean="0"/>
              <a:t>Keputusan</a:t>
            </a:r>
            <a:r>
              <a:rPr lang="en-US" dirty="0" smtClean="0"/>
              <a:t> </a:t>
            </a:r>
            <a:r>
              <a:rPr lang="en-US" dirty="0" err="1" smtClean="0"/>
              <a:t>Pengelolaan</a:t>
            </a:r>
            <a:r>
              <a:rPr lang="en-US" dirty="0" smtClean="0"/>
              <a:t> ASET (</a:t>
            </a:r>
            <a:r>
              <a:rPr lang="en-US" dirty="0" err="1" smtClean="0"/>
              <a:t>Aset</a:t>
            </a:r>
            <a:r>
              <a:rPr lang="en-US" dirty="0" smtClean="0"/>
              <a:t> Management Decision).</a:t>
            </a:r>
          </a:p>
          <a:p>
            <a:pPr marL="596646" indent="-514350" algn="just">
              <a:buNone/>
            </a:pPr>
            <a:r>
              <a:rPr lang="en-US" dirty="0" smtClean="0"/>
              <a:t>	(</a:t>
            </a:r>
            <a:r>
              <a:rPr lang="en-US" dirty="0" err="1" smtClean="0"/>
              <a:t>Agus</a:t>
            </a:r>
            <a:r>
              <a:rPr lang="en-US" dirty="0" smtClean="0"/>
              <a:t> </a:t>
            </a:r>
            <a:r>
              <a:rPr lang="en-US" dirty="0" err="1" smtClean="0"/>
              <a:t>Harjito</a:t>
            </a:r>
            <a:r>
              <a:rPr lang="en-US" dirty="0" smtClean="0"/>
              <a:t> </a:t>
            </a:r>
            <a:r>
              <a:rPr lang="en-US" dirty="0" err="1" smtClean="0"/>
              <a:t>dan</a:t>
            </a:r>
            <a:r>
              <a:rPr lang="en-US" dirty="0" smtClean="0"/>
              <a:t> </a:t>
            </a:r>
            <a:r>
              <a:rPr lang="en-US" dirty="0" err="1" smtClean="0"/>
              <a:t>Martono</a:t>
            </a:r>
            <a:r>
              <a:rPr lang="en-US" dirty="0" smtClean="0"/>
              <a:t> ; 2013 : 4–6)</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a:spLocks noGrp="1"/>
          </p:cNvSpPr>
          <p:nvPr>
            <p:ph idx="1"/>
          </p:nvPr>
        </p:nvSpPr>
        <p:spPr>
          <a:xfrm>
            <a:off x="1447800" y="457200"/>
            <a:ext cx="7498080" cy="5943600"/>
          </a:xfrm>
        </p:spPr>
        <p:txBody>
          <a:bodyPr>
            <a:normAutofit fontScale="55000" lnSpcReduction="20000"/>
          </a:bodyPr>
          <a:lstStyle/>
          <a:p>
            <a:pPr marL="596646" indent="-514350">
              <a:buNone/>
            </a:pPr>
            <a:endParaRPr lang="en-US" dirty="0" smtClean="0"/>
          </a:p>
          <a:p>
            <a:pPr marL="596646" indent="-514350">
              <a:buNone/>
            </a:pPr>
            <a:r>
              <a:rPr lang="en-US" dirty="0" err="1" smtClean="0"/>
              <a:t>Selisih</a:t>
            </a:r>
            <a:r>
              <a:rPr lang="en-US" dirty="0" smtClean="0"/>
              <a:t> </a:t>
            </a:r>
            <a:r>
              <a:rPr lang="en-US" dirty="0" err="1" smtClean="0"/>
              <a:t>jumlah</a:t>
            </a:r>
            <a:r>
              <a:rPr lang="en-US" dirty="0" smtClean="0"/>
              <a:t> </a:t>
            </a:r>
            <a:r>
              <a:rPr lang="en-US" dirty="0" err="1" smtClean="0"/>
              <a:t>aktiva</a:t>
            </a:r>
            <a:r>
              <a:rPr lang="en-US" dirty="0" smtClean="0"/>
              <a:t> </a:t>
            </a:r>
            <a:r>
              <a:rPr lang="en-US" dirty="0" err="1" smtClean="0"/>
              <a:t>lancar</a:t>
            </a:r>
            <a:r>
              <a:rPr lang="en-US" dirty="0" smtClean="0"/>
              <a:t> </a:t>
            </a:r>
            <a:r>
              <a:rPr lang="en-US" dirty="0" err="1" smtClean="0"/>
              <a:t>dengan</a:t>
            </a:r>
            <a:r>
              <a:rPr lang="en-US" dirty="0" smtClean="0"/>
              <a:t> </a:t>
            </a:r>
            <a:r>
              <a:rPr lang="en-US" dirty="0" err="1" smtClean="0"/>
              <a:t>hutang</a:t>
            </a:r>
            <a:r>
              <a:rPr lang="en-US" dirty="0" smtClean="0"/>
              <a:t> </a:t>
            </a:r>
            <a:r>
              <a:rPr lang="en-US" dirty="0" err="1" smtClean="0"/>
              <a:t>lancar</a:t>
            </a:r>
            <a:r>
              <a:rPr lang="en-US" dirty="0" smtClean="0"/>
              <a:t> </a:t>
            </a:r>
            <a:r>
              <a:rPr lang="en-US" dirty="0" err="1" smtClean="0"/>
              <a:t>yaitu</a:t>
            </a:r>
            <a:r>
              <a:rPr lang="en-US" dirty="0" smtClean="0"/>
              <a:t> :</a:t>
            </a:r>
          </a:p>
          <a:p>
            <a:pPr marL="596646" indent="-514350">
              <a:buNone/>
            </a:pPr>
            <a:r>
              <a:rPr lang="en-US" dirty="0" err="1" smtClean="0"/>
              <a:t>Rp</a:t>
            </a:r>
            <a:r>
              <a:rPr lang="en-US" dirty="0" smtClean="0"/>
              <a:t>. 21.000.000,- - </a:t>
            </a:r>
            <a:r>
              <a:rPr lang="en-US" dirty="0" err="1" smtClean="0"/>
              <a:t>Rp</a:t>
            </a:r>
            <a:r>
              <a:rPr lang="en-US" dirty="0" smtClean="0"/>
              <a:t>. 12.000.000,- = </a:t>
            </a:r>
            <a:r>
              <a:rPr lang="en-US" dirty="0" err="1" smtClean="0"/>
              <a:t>Rp</a:t>
            </a:r>
            <a:r>
              <a:rPr lang="en-US" dirty="0" smtClean="0"/>
              <a:t>. 9.000.000,-</a:t>
            </a:r>
          </a:p>
          <a:p>
            <a:pPr marL="596646" indent="-514350">
              <a:buNone/>
            </a:pPr>
            <a:r>
              <a:rPr lang="en-US" dirty="0" smtClean="0"/>
              <a:t>c. 	Modal </a:t>
            </a:r>
            <a:r>
              <a:rPr lang="en-US" dirty="0" err="1" smtClean="0"/>
              <a:t>kerja</a:t>
            </a:r>
            <a:r>
              <a:rPr lang="en-US" dirty="0" smtClean="0"/>
              <a:t> </a:t>
            </a:r>
            <a:r>
              <a:rPr lang="en-US" dirty="0" err="1" smtClean="0"/>
              <a:t>fungsional</a:t>
            </a:r>
            <a:endParaRPr lang="en-US" dirty="0" smtClean="0"/>
          </a:p>
          <a:p>
            <a:pPr marL="596646" indent="-514350">
              <a:buNone/>
            </a:pPr>
            <a:r>
              <a:rPr lang="en-US" dirty="0" smtClean="0"/>
              <a:t>	</a:t>
            </a:r>
            <a:r>
              <a:rPr lang="en-US" dirty="0" err="1" smtClean="0"/>
              <a:t>Kas</a:t>
            </a:r>
            <a:r>
              <a:rPr lang="en-US" dirty="0" smtClean="0"/>
              <a:t> 				:  </a:t>
            </a:r>
            <a:r>
              <a:rPr lang="en-US" dirty="0" err="1" smtClean="0"/>
              <a:t>Rp</a:t>
            </a:r>
            <a:r>
              <a:rPr lang="en-US" dirty="0" smtClean="0"/>
              <a:t>. 6.000.000,-</a:t>
            </a:r>
          </a:p>
          <a:p>
            <a:pPr marL="596646" indent="-514350">
              <a:buNone/>
            </a:pPr>
            <a:r>
              <a:rPr lang="en-US" dirty="0" smtClean="0"/>
              <a:t>	</a:t>
            </a:r>
            <a:r>
              <a:rPr lang="en-US" dirty="0" err="1" smtClean="0"/>
              <a:t>Piutang</a:t>
            </a:r>
            <a:r>
              <a:rPr lang="en-US" dirty="0" smtClean="0"/>
              <a:t> </a:t>
            </a:r>
            <a:r>
              <a:rPr lang="en-US" dirty="0" err="1" smtClean="0"/>
              <a:t>dagang</a:t>
            </a:r>
            <a:r>
              <a:rPr lang="en-US" dirty="0" smtClean="0"/>
              <a:t> 90% x 4.000.000		:  </a:t>
            </a:r>
            <a:r>
              <a:rPr lang="en-US" dirty="0" err="1" smtClean="0"/>
              <a:t>Rp</a:t>
            </a:r>
            <a:r>
              <a:rPr lang="en-US" dirty="0" smtClean="0"/>
              <a:t>. 3.600.000,-</a:t>
            </a:r>
          </a:p>
          <a:p>
            <a:pPr marL="596646" indent="-514350">
              <a:buNone/>
            </a:pPr>
            <a:r>
              <a:rPr lang="en-US" dirty="0" smtClean="0"/>
              <a:t>	</a:t>
            </a:r>
            <a:r>
              <a:rPr lang="en-US" dirty="0" err="1" smtClean="0"/>
              <a:t>Persediaan</a:t>
            </a:r>
            <a:r>
              <a:rPr lang="en-US" dirty="0" smtClean="0"/>
              <a:t>				:  </a:t>
            </a:r>
            <a:r>
              <a:rPr lang="en-US" dirty="0" err="1" smtClean="0"/>
              <a:t>Rp</a:t>
            </a:r>
            <a:r>
              <a:rPr lang="en-US" dirty="0" smtClean="0"/>
              <a:t>. 6.000.000,-</a:t>
            </a:r>
          </a:p>
          <a:p>
            <a:pPr marL="596646" indent="-514350">
              <a:buNone/>
            </a:pPr>
            <a:r>
              <a:rPr lang="en-US" dirty="0" smtClean="0"/>
              <a:t>	</a:t>
            </a:r>
            <a:r>
              <a:rPr lang="en-US" dirty="0" err="1" smtClean="0"/>
              <a:t>Penyusutan</a:t>
            </a:r>
            <a:r>
              <a:rPr lang="en-US" dirty="0" smtClean="0"/>
              <a:t> </a:t>
            </a:r>
            <a:r>
              <a:rPr lang="en-US" dirty="0" err="1" smtClean="0"/>
              <a:t>bangunan</a:t>
            </a:r>
            <a:r>
              <a:rPr lang="en-US" dirty="0" smtClean="0"/>
              <a:t>			:  </a:t>
            </a:r>
            <a:r>
              <a:rPr lang="en-US" dirty="0" err="1" smtClean="0"/>
              <a:t>Rp</a:t>
            </a:r>
            <a:r>
              <a:rPr lang="en-US" dirty="0" smtClean="0"/>
              <a:t>.    500.000,-</a:t>
            </a:r>
          </a:p>
          <a:p>
            <a:pPr marL="596646" indent="-514350">
              <a:buNone/>
            </a:pPr>
            <a:r>
              <a:rPr lang="en-US" dirty="0" smtClean="0"/>
              <a:t>	</a:t>
            </a:r>
            <a:r>
              <a:rPr lang="en-US" dirty="0" err="1" smtClean="0"/>
              <a:t>Penyusutan</a:t>
            </a:r>
            <a:r>
              <a:rPr lang="en-US" dirty="0" smtClean="0"/>
              <a:t> </a:t>
            </a:r>
            <a:r>
              <a:rPr lang="en-US" dirty="0" err="1" smtClean="0"/>
              <a:t>mesin</a:t>
            </a:r>
            <a:r>
              <a:rPr lang="en-US" dirty="0" smtClean="0"/>
              <a:t>			:  </a:t>
            </a:r>
            <a:r>
              <a:rPr lang="en-US" u="sng" dirty="0" err="1" smtClean="0"/>
              <a:t>Rp</a:t>
            </a:r>
            <a:r>
              <a:rPr lang="en-US" u="sng" dirty="0" smtClean="0"/>
              <a:t>.  1.000.000,-</a:t>
            </a:r>
          </a:p>
          <a:p>
            <a:pPr marL="596646" indent="-514350">
              <a:buNone/>
            </a:pPr>
            <a:r>
              <a:rPr lang="en-US" dirty="0" smtClean="0"/>
              <a:t>					  	  </a:t>
            </a:r>
            <a:r>
              <a:rPr lang="en-US" dirty="0" err="1" smtClean="0"/>
              <a:t>Rp</a:t>
            </a:r>
            <a:r>
              <a:rPr lang="en-US" dirty="0" smtClean="0"/>
              <a:t>. 17.100.000,-</a:t>
            </a:r>
          </a:p>
          <a:p>
            <a:pPr marL="825246" indent="-742950">
              <a:buNone/>
            </a:pPr>
            <a:r>
              <a:rPr lang="en-US" dirty="0" smtClean="0"/>
              <a:t>d.      Modal </a:t>
            </a:r>
            <a:r>
              <a:rPr lang="en-US" dirty="0" err="1" smtClean="0"/>
              <a:t>kerja</a:t>
            </a:r>
            <a:r>
              <a:rPr lang="en-US" dirty="0" smtClean="0"/>
              <a:t> </a:t>
            </a:r>
            <a:r>
              <a:rPr lang="en-US" dirty="0" err="1" smtClean="0"/>
              <a:t>potensial</a:t>
            </a:r>
            <a:endParaRPr lang="en-US" dirty="0" smtClean="0"/>
          </a:p>
          <a:p>
            <a:pPr marL="596646" indent="-514350">
              <a:buNone/>
            </a:pPr>
            <a:r>
              <a:rPr lang="en-US" dirty="0" smtClean="0"/>
              <a:t>	Profit  margin 10% x </a:t>
            </a:r>
            <a:r>
              <a:rPr lang="en-US" dirty="0" err="1" smtClean="0"/>
              <a:t>Rp</a:t>
            </a:r>
            <a:r>
              <a:rPr lang="en-US" dirty="0" smtClean="0"/>
              <a:t>. 4.000.000	: </a:t>
            </a:r>
            <a:r>
              <a:rPr lang="en-US" dirty="0" err="1" smtClean="0"/>
              <a:t>Rp</a:t>
            </a:r>
            <a:r>
              <a:rPr lang="en-US" dirty="0" smtClean="0"/>
              <a:t>.   400.000,-</a:t>
            </a:r>
          </a:p>
          <a:p>
            <a:pPr marL="596646" indent="-514350">
              <a:buNone/>
            </a:pPr>
            <a:r>
              <a:rPr lang="en-US" dirty="0" smtClean="0"/>
              <a:t>	</a:t>
            </a:r>
            <a:r>
              <a:rPr lang="en-US" dirty="0" err="1" smtClean="0"/>
              <a:t>Surat</a:t>
            </a:r>
            <a:r>
              <a:rPr lang="en-US" dirty="0" smtClean="0"/>
              <a:t> </a:t>
            </a:r>
            <a:r>
              <a:rPr lang="en-US" dirty="0" err="1" smtClean="0"/>
              <a:t>berharga</a:t>
            </a:r>
            <a:r>
              <a:rPr lang="en-US" dirty="0" smtClean="0"/>
              <a:t>			: </a:t>
            </a:r>
            <a:r>
              <a:rPr lang="en-US" u="sng" dirty="0" err="1" smtClean="0"/>
              <a:t>Rp</a:t>
            </a:r>
            <a:r>
              <a:rPr lang="en-US" u="sng" dirty="0" smtClean="0"/>
              <a:t>. 5.000.000,-</a:t>
            </a:r>
          </a:p>
          <a:p>
            <a:pPr marL="596646" indent="-514350">
              <a:buNone/>
            </a:pPr>
            <a:r>
              <a:rPr lang="en-US" dirty="0" smtClean="0"/>
              <a:t>	</a:t>
            </a:r>
            <a:r>
              <a:rPr lang="en-US" sz="1050" dirty="0" smtClean="0"/>
              <a:t>				  	  </a:t>
            </a:r>
            <a:r>
              <a:rPr lang="en-US" dirty="0" err="1" smtClean="0"/>
              <a:t>Rp</a:t>
            </a:r>
            <a:r>
              <a:rPr lang="en-US" dirty="0" smtClean="0"/>
              <a:t>.  5.400.000</a:t>
            </a:r>
          </a:p>
          <a:p>
            <a:pPr marL="596646" indent="-514350">
              <a:buNone/>
            </a:pPr>
            <a:r>
              <a:rPr lang="en-US" dirty="0" smtClean="0"/>
              <a:t>e. 	</a:t>
            </a:r>
            <a:r>
              <a:rPr lang="en-US" dirty="0" err="1" smtClean="0"/>
              <a:t>Bukan</a:t>
            </a:r>
            <a:r>
              <a:rPr lang="en-US" dirty="0" smtClean="0"/>
              <a:t> modal </a:t>
            </a:r>
            <a:r>
              <a:rPr lang="en-US" dirty="0" err="1" smtClean="0"/>
              <a:t>kerja</a:t>
            </a:r>
            <a:endParaRPr lang="en-US" dirty="0" smtClean="0"/>
          </a:p>
          <a:p>
            <a:pPr marL="596646" indent="-514350">
              <a:buNone/>
            </a:pPr>
            <a:r>
              <a:rPr lang="en-US" dirty="0" smtClean="0"/>
              <a:t>	Tanah				: </a:t>
            </a:r>
            <a:r>
              <a:rPr lang="en-US" dirty="0" err="1" smtClean="0"/>
              <a:t>Rp</a:t>
            </a:r>
            <a:r>
              <a:rPr lang="en-US" dirty="0" smtClean="0"/>
              <a:t>. 6.000.000,-</a:t>
            </a:r>
          </a:p>
          <a:p>
            <a:pPr marL="596646" indent="-514350">
              <a:buNone/>
            </a:pPr>
            <a:r>
              <a:rPr lang="en-US" dirty="0" smtClean="0"/>
              <a:t>	</a:t>
            </a:r>
            <a:r>
              <a:rPr lang="en-US" dirty="0" err="1" smtClean="0"/>
              <a:t>Bangunan</a:t>
            </a:r>
            <a:r>
              <a:rPr lang="en-US" dirty="0" smtClean="0"/>
              <a:t> 5.000.000-500.000		: </a:t>
            </a:r>
            <a:r>
              <a:rPr lang="en-US" dirty="0" err="1" smtClean="0"/>
              <a:t>Rp</a:t>
            </a:r>
            <a:r>
              <a:rPr lang="en-US" dirty="0" smtClean="0"/>
              <a:t>. 4.500.000,-</a:t>
            </a:r>
          </a:p>
          <a:p>
            <a:pPr marL="596646" indent="-514350">
              <a:buNone/>
            </a:pPr>
            <a:r>
              <a:rPr lang="en-US" dirty="0" smtClean="0"/>
              <a:t>	</a:t>
            </a:r>
            <a:r>
              <a:rPr lang="en-US" dirty="0" err="1" smtClean="0"/>
              <a:t>Mesin</a:t>
            </a:r>
            <a:r>
              <a:rPr lang="en-US" dirty="0" smtClean="0"/>
              <a:t> 6.000.000-1.000.000		: </a:t>
            </a:r>
            <a:r>
              <a:rPr lang="en-US" u="sng" dirty="0" err="1" smtClean="0"/>
              <a:t>Rp</a:t>
            </a:r>
            <a:r>
              <a:rPr lang="en-US" u="sng" dirty="0" smtClean="0"/>
              <a:t>. 5.000.000,-</a:t>
            </a:r>
          </a:p>
          <a:p>
            <a:pPr marL="596646" indent="-514350">
              <a:buNone/>
            </a:pPr>
            <a:r>
              <a:rPr lang="en-US" dirty="0" smtClean="0"/>
              <a:t>					  	 </a:t>
            </a:r>
            <a:r>
              <a:rPr lang="en-US" dirty="0" err="1" smtClean="0"/>
              <a:t>Rp</a:t>
            </a:r>
            <a:r>
              <a:rPr lang="en-US" dirty="0" smtClean="0"/>
              <a:t>. 15.500.000,-</a:t>
            </a:r>
          </a:p>
          <a:p>
            <a:pPr marL="596646" indent="-514350">
              <a:buNone/>
            </a:pPr>
            <a:r>
              <a:rPr lang="en-US" dirty="0" smtClean="0"/>
              <a:t>	</a:t>
            </a:r>
            <a:endParaRPr lang="en-US" dirty="0"/>
          </a:p>
        </p:txBody>
      </p:sp>
      <p:sp>
        <p:nvSpPr>
          <p:cNvPr id="3" name="Slide Number Placeholder 2"/>
          <p:cNvSpPr>
            <a:spLocks noGrp="1"/>
          </p:cNvSpPr>
          <p:nvPr>
            <p:ph type="sldNum" sz="quarter" idx="12"/>
          </p:nvPr>
        </p:nvSpPr>
        <p:spPr/>
        <p:txBody>
          <a:bodyPr/>
          <a:lstStyle/>
          <a:p>
            <a:fld id="{3F20941A-713C-429C-BAFF-469BDD0C5BC4}" type="slidenum">
              <a:rPr lang="en-US" smtClean="0"/>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5791200"/>
          </a:xfrm>
        </p:spPr>
        <p:txBody>
          <a:bodyPr>
            <a:normAutofit fontScale="62500" lnSpcReduction="20000"/>
          </a:bodyPr>
          <a:lstStyle/>
          <a:p>
            <a:pPr marL="596646" indent="-514350">
              <a:buNone/>
            </a:pPr>
            <a:r>
              <a:rPr lang="en-US" dirty="0" smtClean="0"/>
              <a:t>9.  </a:t>
            </a:r>
            <a:r>
              <a:rPr lang="en-US" dirty="0" err="1" smtClean="0"/>
              <a:t>Beberapa</a:t>
            </a:r>
            <a:r>
              <a:rPr lang="en-US" dirty="0" smtClean="0"/>
              <a:t> </a:t>
            </a:r>
            <a:r>
              <a:rPr lang="en-US" dirty="0" err="1" smtClean="0"/>
              <a:t>cara</a:t>
            </a:r>
            <a:r>
              <a:rPr lang="en-US" dirty="0" smtClean="0"/>
              <a:t> </a:t>
            </a:r>
            <a:r>
              <a:rPr lang="en-US" dirty="0" err="1" smtClean="0"/>
              <a:t>menentukan</a:t>
            </a:r>
            <a:r>
              <a:rPr lang="en-US" dirty="0" smtClean="0"/>
              <a:t> </a:t>
            </a:r>
            <a:r>
              <a:rPr lang="en-US" dirty="0" err="1" smtClean="0"/>
              <a:t>besarnya</a:t>
            </a:r>
            <a:r>
              <a:rPr lang="en-US" dirty="0" smtClean="0"/>
              <a:t> modal </a:t>
            </a:r>
            <a:r>
              <a:rPr lang="en-US" dirty="0" err="1" smtClean="0"/>
              <a:t>kerja</a:t>
            </a:r>
            <a:r>
              <a:rPr lang="en-US" dirty="0" smtClean="0"/>
              <a:t>.</a:t>
            </a:r>
          </a:p>
          <a:p>
            <a:pPr marL="596646" indent="-514350">
              <a:buNone/>
            </a:pPr>
            <a:r>
              <a:rPr lang="en-US" dirty="0" smtClean="0"/>
              <a:t>   - </a:t>
            </a:r>
            <a:r>
              <a:rPr lang="en-US" dirty="0" err="1" smtClean="0"/>
              <a:t>Metode</a:t>
            </a:r>
            <a:r>
              <a:rPr lang="en-US" dirty="0" smtClean="0"/>
              <a:t> </a:t>
            </a:r>
            <a:r>
              <a:rPr lang="en-US" dirty="0" err="1" smtClean="0"/>
              <a:t>Keterikatan</a:t>
            </a:r>
            <a:r>
              <a:rPr lang="en-US" dirty="0" smtClean="0"/>
              <a:t> Dana</a:t>
            </a:r>
          </a:p>
          <a:p>
            <a:pPr marL="596646" indent="-514350">
              <a:buNone/>
            </a:pPr>
            <a:r>
              <a:rPr lang="en-US" dirty="0" smtClean="0"/>
              <a:t>	</a:t>
            </a:r>
            <a:r>
              <a:rPr lang="en-US" dirty="0" err="1" smtClean="0"/>
              <a:t>Metode</a:t>
            </a:r>
            <a:r>
              <a:rPr lang="en-US" dirty="0" smtClean="0"/>
              <a:t> </a:t>
            </a:r>
            <a:r>
              <a:rPr lang="en-US" dirty="0" err="1" smtClean="0"/>
              <a:t>ini</a:t>
            </a:r>
            <a:r>
              <a:rPr lang="en-US" dirty="0" smtClean="0"/>
              <a:t> </a:t>
            </a:r>
            <a:r>
              <a:rPr lang="en-US" dirty="0" err="1" smtClean="0"/>
              <a:t>adalah</a:t>
            </a:r>
            <a:r>
              <a:rPr lang="en-US" dirty="0" smtClean="0"/>
              <a:t> </a:t>
            </a:r>
            <a:r>
              <a:rPr lang="en-US" dirty="0" err="1" smtClean="0"/>
              <a:t>metode</a:t>
            </a:r>
            <a:r>
              <a:rPr lang="en-US" dirty="0" smtClean="0"/>
              <a:t> yang </a:t>
            </a:r>
            <a:r>
              <a:rPr lang="en-US" dirty="0" err="1" smtClean="0"/>
              <a:t>menekankan</a:t>
            </a:r>
            <a:r>
              <a:rPr lang="en-US" dirty="0" smtClean="0"/>
              <a:t> </a:t>
            </a:r>
            <a:r>
              <a:rPr lang="en-US" dirty="0" err="1" smtClean="0"/>
              <a:t>pada</a:t>
            </a:r>
            <a:r>
              <a:rPr lang="en-US" dirty="0" smtClean="0"/>
              <a:t> :</a:t>
            </a:r>
          </a:p>
          <a:p>
            <a:pPr marL="596646" indent="-514350">
              <a:buNone/>
            </a:pPr>
            <a:r>
              <a:rPr lang="en-US" dirty="0" smtClean="0"/>
              <a:t>	a. </a:t>
            </a:r>
            <a:r>
              <a:rPr lang="en-US" dirty="0" err="1" smtClean="0"/>
              <a:t>Beberapa</a:t>
            </a:r>
            <a:r>
              <a:rPr lang="en-US" dirty="0" smtClean="0"/>
              <a:t> lama </a:t>
            </a:r>
            <a:r>
              <a:rPr lang="en-US" dirty="0" err="1" smtClean="0"/>
              <a:t>dan</a:t>
            </a:r>
            <a:r>
              <a:rPr lang="en-US" dirty="0" smtClean="0"/>
              <a:t> yang </a:t>
            </a:r>
            <a:r>
              <a:rPr lang="en-US" dirty="0" err="1" smtClean="0"/>
              <a:t>terikat</a:t>
            </a:r>
            <a:r>
              <a:rPr lang="en-US" dirty="0" smtClean="0"/>
              <a:t>.</a:t>
            </a:r>
          </a:p>
          <a:p>
            <a:pPr marL="596646" indent="-514350">
              <a:buNone/>
            </a:pPr>
            <a:r>
              <a:rPr lang="en-US" dirty="0" smtClean="0"/>
              <a:t>	</a:t>
            </a:r>
            <a:r>
              <a:rPr lang="en-US" dirty="0" err="1" smtClean="0"/>
              <a:t>b.Beberapa</a:t>
            </a:r>
            <a:r>
              <a:rPr lang="en-US" dirty="0" smtClean="0"/>
              <a:t> </a:t>
            </a:r>
            <a:r>
              <a:rPr lang="en-US" dirty="0" err="1" smtClean="0"/>
              <a:t>besarnya</a:t>
            </a:r>
            <a:r>
              <a:rPr lang="en-US" dirty="0" smtClean="0"/>
              <a:t> </a:t>
            </a:r>
            <a:r>
              <a:rPr lang="en-US" dirty="0" err="1" smtClean="0"/>
              <a:t>kebutuhan</a:t>
            </a:r>
            <a:r>
              <a:rPr lang="en-US" dirty="0" smtClean="0"/>
              <a:t> </a:t>
            </a:r>
            <a:r>
              <a:rPr lang="en-US" dirty="0" err="1" smtClean="0"/>
              <a:t>setiap</a:t>
            </a:r>
            <a:r>
              <a:rPr lang="en-US" dirty="0" smtClean="0"/>
              <a:t> </a:t>
            </a:r>
            <a:r>
              <a:rPr lang="en-US" dirty="0" err="1" smtClean="0"/>
              <a:t>harinya</a:t>
            </a:r>
            <a:r>
              <a:rPr lang="en-US" dirty="0" smtClean="0"/>
              <a:t>.</a:t>
            </a:r>
          </a:p>
          <a:p>
            <a:pPr marL="596646" indent="-514350">
              <a:buNone/>
            </a:pPr>
            <a:endParaRPr lang="en-US" dirty="0" smtClean="0"/>
          </a:p>
          <a:p>
            <a:pPr>
              <a:buNone/>
            </a:pPr>
            <a:r>
              <a:rPr lang="en-US" dirty="0" smtClean="0"/>
              <a:t>10.  </a:t>
            </a:r>
            <a:r>
              <a:rPr lang="en-US" i="1" dirty="0" err="1" smtClean="0"/>
              <a:t>Contoh</a:t>
            </a:r>
            <a:r>
              <a:rPr lang="en-US" i="1" dirty="0" smtClean="0"/>
              <a:t> 1</a:t>
            </a:r>
            <a:r>
              <a:rPr lang="en-US" dirty="0" smtClean="0"/>
              <a:t> :</a:t>
            </a:r>
          </a:p>
          <a:p>
            <a:pPr>
              <a:buNone/>
            </a:pPr>
            <a:r>
              <a:rPr lang="en-US" dirty="0" smtClean="0"/>
              <a:t>	Perusahaan </a:t>
            </a:r>
            <a:r>
              <a:rPr lang="en-US" dirty="0" err="1" smtClean="0"/>
              <a:t>ingin</a:t>
            </a:r>
            <a:r>
              <a:rPr lang="en-US" dirty="0" smtClean="0"/>
              <a:t> </a:t>
            </a:r>
            <a:r>
              <a:rPr lang="en-US" dirty="0" err="1" smtClean="0"/>
              <a:t>membuat</a:t>
            </a:r>
            <a:r>
              <a:rPr lang="en-US" dirty="0" smtClean="0"/>
              <a:t> 100 </a:t>
            </a:r>
            <a:r>
              <a:rPr lang="en-US" dirty="0" err="1" smtClean="0"/>
              <a:t>pasang</a:t>
            </a:r>
            <a:r>
              <a:rPr lang="en-US" dirty="0" smtClean="0"/>
              <a:t>  </a:t>
            </a:r>
            <a:r>
              <a:rPr lang="en-US" dirty="0" err="1" smtClean="0"/>
              <a:t>mempunyai</a:t>
            </a:r>
            <a:r>
              <a:rPr lang="en-US" dirty="0" smtClean="0"/>
              <a:t> data </a:t>
            </a:r>
            <a:r>
              <a:rPr lang="en-US" dirty="0" err="1" smtClean="0"/>
              <a:t>mengenai</a:t>
            </a:r>
            <a:r>
              <a:rPr lang="en-US" dirty="0" smtClean="0"/>
              <a:t> </a:t>
            </a:r>
            <a:r>
              <a:rPr lang="en-US" dirty="0" err="1" smtClean="0"/>
              <a:t>siklus</a:t>
            </a:r>
            <a:r>
              <a:rPr lang="en-US" dirty="0" smtClean="0"/>
              <a:t> </a:t>
            </a:r>
            <a:r>
              <a:rPr lang="en-US" dirty="0" err="1" smtClean="0"/>
              <a:t>sebagai</a:t>
            </a:r>
            <a:r>
              <a:rPr lang="en-US" dirty="0" smtClean="0"/>
              <a:t> </a:t>
            </a:r>
            <a:r>
              <a:rPr lang="en-US" dirty="0" err="1" smtClean="0"/>
              <a:t>berikut</a:t>
            </a:r>
            <a:r>
              <a:rPr lang="en-US" dirty="0" smtClean="0"/>
              <a:t> :</a:t>
            </a:r>
          </a:p>
          <a:p>
            <a:pPr>
              <a:buNone/>
            </a:pPr>
            <a:r>
              <a:rPr lang="en-US" dirty="0" smtClean="0"/>
              <a:t>	</a:t>
            </a:r>
            <a:r>
              <a:rPr lang="en-US" dirty="0" err="1" smtClean="0"/>
              <a:t>Menyimpan</a:t>
            </a:r>
            <a:r>
              <a:rPr lang="en-US" dirty="0" smtClean="0"/>
              <a:t> </a:t>
            </a:r>
            <a:r>
              <a:rPr lang="en-US" dirty="0" err="1" smtClean="0"/>
              <a:t>bahan</a:t>
            </a:r>
            <a:r>
              <a:rPr lang="en-US" dirty="0" smtClean="0"/>
              <a:t>			:  5 </a:t>
            </a:r>
            <a:r>
              <a:rPr lang="en-US" dirty="0" err="1" smtClean="0"/>
              <a:t>hari</a:t>
            </a:r>
            <a:endParaRPr lang="en-US" dirty="0" smtClean="0"/>
          </a:p>
          <a:p>
            <a:pPr>
              <a:buNone/>
            </a:pPr>
            <a:r>
              <a:rPr lang="en-US" dirty="0" smtClean="0"/>
              <a:t>	</a:t>
            </a:r>
            <a:r>
              <a:rPr lang="en-US" dirty="0" err="1" smtClean="0"/>
              <a:t>Proses</a:t>
            </a:r>
            <a:r>
              <a:rPr lang="en-US" dirty="0" smtClean="0"/>
              <a:t> </a:t>
            </a:r>
            <a:r>
              <a:rPr lang="en-US" dirty="0" err="1" smtClean="0"/>
              <a:t>produksi</a:t>
            </a:r>
            <a:r>
              <a:rPr lang="en-US" dirty="0" smtClean="0"/>
              <a:t>			:  2 </a:t>
            </a:r>
            <a:r>
              <a:rPr lang="en-US" dirty="0" err="1" smtClean="0"/>
              <a:t>hari</a:t>
            </a:r>
            <a:endParaRPr lang="en-US" dirty="0" smtClean="0"/>
          </a:p>
          <a:p>
            <a:pPr>
              <a:buNone/>
            </a:pPr>
            <a:r>
              <a:rPr lang="en-US" dirty="0" smtClean="0"/>
              <a:t>	</a:t>
            </a:r>
            <a:r>
              <a:rPr lang="en-US" dirty="0" err="1" smtClean="0"/>
              <a:t>Menyimpan</a:t>
            </a:r>
            <a:r>
              <a:rPr lang="en-US" dirty="0" smtClean="0"/>
              <a:t> </a:t>
            </a:r>
            <a:r>
              <a:rPr lang="en-US" dirty="0" err="1" smtClean="0"/>
              <a:t>barang</a:t>
            </a:r>
            <a:r>
              <a:rPr lang="en-US" dirty="0" smtClean="0"/>
              <a:t> </a:t>
            </a:r>
            <a:r>
              <a:rPr lang="en-US" dirty="0" err="1" smtClean="0"/>
              <a:t>jadi</a:t>
            </a:r>
            <a:r>
              <a:rPr lang="en-US" dirty="0" smtClean="0"/>
              <a:t>			:  3 </a:t>
            </a:r>
            <a:r>
              <a:rPr lang="en-US" dirty="0" err="1" smtClean="0"/>
              <a:t>hari</a:t>
            </a:r>
            <a:endParaRPr lang="en-US" dirty="0" smtClean="0"/>
          </a:p>
          <a:p>
            <a:pPr>
              <a:buNone/>
            </a:pPr>
            <a:r>
              <a:rPr lang="en-US" dirty="0" smtClean="0"/>
              <a:t>	</a:t>
            </a:r>
            <a:r>
              <a:rPr lang="en-US" dirty="0" err="1" smtClean="0"/>
              <a:t>Pengumpulan</a:t>
            </a:r>
            <a:r>
              <a:rPr lang="en-US" dirty="0" smtClean="0"/>
              <a:t> </a:t>
            </a:r>
            <a:r>
              <a:rPr lang="en-US" dirty="0" err="1" smtClean="0"/>
              <a:t>piutang</a:t>
            </a:r>
            <a:r>
              <a:rPr lang="en-US" dirty="0" smtClean="0"/>
              <a:t>			:  5 </a:t>
            </a:r>
            <a:r>
              <a:rPr lang="en-US" dirty="0" err="1" smtClean="0"/>
              <a:t>hari</a:t>
            </a:r>
            <a:endParaRPr lang="en-US" dirty="0" smtClean="0"/>
          </a:p>
          <a:p>
            <a:pPr marL="342900" indent="-342900">
              <a:buNone/>
            </a:pPr>
            <a:r>
              <a:rPr lang="en-US" dirty="0" smtClean="0"/>
              <a:t>		Total </a:t>
            </a:r>
            <a:r>
              <a:rPr lang="en-US" dirty="0" err="1" smtClean="0"/>
              <a:t>keterikatan</a:t>
            </a:r>
            <a:r>
              <a:rPr lang="en-US" dirty="0" smtClean="0"/>
              <a:t> </a:t>
            </a:r>
            <a:r>
              <a:rPr lang="en-US" dirty="0" err="1" smtClean="0"/>
              <a:t>dana</a:t>
            </a:r>
            <a:r>
              <a:rPr lang="en-US" dirty="0" smtClean="0"/>
              <a:t>		: 15 </a:t>
            </a:r>
            <a:r>
              <a:rPr lang="en-US" dirty="0" err="1" smtClean="0"/>
              <a:t>hari</a:t>
            </a:r>
            <a:endParaRPr lang="en-US" dirty="0" smtClean="0"/>
          </a:p>
          <a:p>
            <a:pPr marL="342900" indent="-342900">
              <a:buNone/>
            </a:pPr>
            <a:r>
              <a:rPr lang="en-US" dirty="0" smtClean="0"/>
              <a:t>		</a:t>
            </a:r>
            <a:r>
              <a:rPr lang="en-US" dirty="0" err="1" smtClean="0"/>
              <a:t>Jika</a:t>
            </a:r>
            <a:r>
              <a:rPr lang="en-US" dirty="0" smtClean="0"/>
              <a:t> rata-rata  </a:t>
            </a:r>
            <a:r>
              <a:rPr lang="en-US" dirty="0" err="1" smtClean="0"/>
              <a:t>pengeluaran</a:t>
            </a:r>
            <a:r>
              <a:rPr lang="en-US" dirty="0" smtClean="0"/>
              <a:t> </a:t>
            </a:r>
            <a:r>
              <a:rPr lang="en-US" dirty="0" err="1" smtClean="0"/>
              <a:t>kas</a:t>
            </a:r>
            <a:r>
              <a:rPr lang="en-US" dirty="0" smtClean="0"/>
              <a:t> </a:t>
            </a:r>
            <a:r>
              <a:rPr lang="en-US" dirty="0" err="1" smtClean="0"/>
              <a:t>perhari</a:t>
            </a:r>
            <a:r>
              <a:rPr lang="en-US" dirty="0" smtClean="0"/>
              <a:t> </a:t>
            </a:r>
            <a:r>
              <a:rPr lang="en-US" dirty="0" err="1" smtClean="0"/>
              <a:t>Rp</a:t>
            </a:r>
            <a:r>
              <a:rPr lang="en-US" dirty="0" smtClean="0"/>
              <a:t>. 300.000 </a:t>
            </a:r>
            <a:r>
              <a:rPr lang="en-US" dirty="0" err="1" smtClean="0"/>
              <a:t>maka</a:t>
            </a:r>
            <a:r>
              <a:rPr lang="en-US" dirty="0" smtClean="0"/>
              <a:t> :</a:t>
            </a:r>
          </a:p>
          <a:p>
            <a:pPr marL="342900" indent="-342900">
              <a:buNone/>
            </a:pPr>
            <a:r>
              <a:rPr lang="en-US" dirty="0" smtClean="0"/>
              <a:t>		</a:t>
            </a:r>
            <a:r>
              <a:rPr lang="en-US" dirty="0" err="1" smtClean="0"/>
              <a:t>Kebutuhan</a:t>
            </a:r>
            <a:r>
              <a:rPr lang="en-US" dirty="0" smtClean="0"/>
              <a:t> modal </a:t>
            </a:r>
            <a:r>
              <a:rPr lang="en-US" dirty="0" err="1" smtClean="0"/>
              <a:t>kerja</a:t>
            </a:r>
            <a:r>
              <a:rPr lang="en-US" dirty="0" smtClean="0"/>
              <a:t> = </a:t>
            </a:r>
            <a:r>
              <a:rPr lang="en-US" dirty="0" err="1" smtClean="0"/>
              <a:t>Rp</a:t>
            </a:r>
            <a:r>
              <a:rPr lang="en-US" dirty="0" smtClean="0"/>
              <a:t>. 300.000 x 15 = </a:t>
            </a:r>
            <a:r>
              <a:rPr lang="en-US" dirty="0" err="1" smtClean="0"/>
              <a:t>Rp</a:t>
            </a:r>
            <a:r>
              <a:rPr lang="en-US" dirty="0" smtClean="0"/>
              <a:t>. 4.500.000</a:t>
            </a:r>
          </a:p>
          <a:p>
            <a:pPr marL="342900" indent="-342900">
              <a:buNone/>
            </a:pPr>
            <a:r>
              <a:rPr lang="en-US" dirty="0" smtClean="0"/>
              <a:t>		</a:t>
            </a:r>
            <a:r>
              <a:rPr lang="en-US" dirty="0" err="1" smtClean="0"/>
              <a:t>Jadi</a:t>
            </a:r>
            <a:r>
              <a:rPr lang="en-US" dirty="0" smtClean="0"/>
              <a:t> </a:t>
            </a:r>
            <a:r>
              <a:rPr lang="en-US" dirty="0" err="1" smtClean="0"/>
              <a:t>untuk</a:t>
            </a:r>
            <a:r>
              <a:rPr lang="en-US" dirty="0" smtClean="0"/>
              <a:t> </a:t>
            </a:r>
            <a:r>
              <a:rPr lang="en-US" dirty="0" err="1" smtClean="0"/>
              <a:t>membuat</a:t>
            </a:r>
            <a:r>
              <a:rPr lang="en-US" dirty="0" smtClean="0"/>
              <a:t> 100 </a:t>
            </a:r>
            <a:r>
              <a:rPr lang="en-US" dirty="0" err="1" smtClean="0"/>
              <a:t>pasang</a:t>
            </a:r>
            <a:r>
              <a:rPr lang="en-US" dirty="0" smtClean="0"/>
              <a:t> </a:t>
            </a:r>
            <a:r>
              <a:rPr lang="en-US" dirty="0" err="1" smtClean="0"/>
              <a:t>sepatu</a:t>
            </a:r>
            <a:r>
              <a:rPr lang="en-US" dirty="0" smtClean="0"/>
              <a:t> </a:t>
            </a:r>
            <a:r>
              <a:rPr lang="en-US" dirty="0" err="1" smtClean="0"/>
              <a:t>diperlukan</a:t>
            </a:r>
            <a:r>
              <a:rPr lang="en-US" dirty="0" smtClean="0"/>
              <a:t> modal </a:t>
            </a:r>
            <a:r>
              <a:rPr lang="en-US" dirty="0" err="1" smtClean="0"/>
              <a:t>kerja</a:t>
            </a:r>
            <a:r>
              <a:rPr lang="en-US" dirty="0" smtClean="0"/>
              <a:t> 	Rp.4.500.000</a:t>
            </a:r>
          </a:p>
          <a:p>
            <a:pPr marL="596646" indent="-514350">
              <a:buNone/>
            </a:pPr>
            <a:endParaRPr lang="en-US" dirty="0" smtClean="0"/>
          </a:p>
          <a:p>
            <a:pPr marL="596646" indent="-514350">
              <a:buNone/>
            </a:pPr>
            <a:endParaRPr lang="en-US" dirty="0" smtClean="0"/>
          </a:p>
        </p:txBody>
      </p:sp>
      <p:sp>
        <p:nvSpPr>
          <p:cNvPr id="4" name="Slide Number Placeholder 3"/>
          <p:cNvSpPr>
            <a:spLocks noGrp="1"/>
          </p:cNvSpPr>
          <p:nvPr>
            <p:ph type="sldNum" sz="quarter" idx="12"/>
          </p:nvPr>
        </p:nvSpPr>
        <p:spPr/>
        <p:txBody>
          <a:bodyPr/>
          <a:lstStyle/>
          <a:p>
            <a:fld id="{3F20941A-713C-429C-BAFF-469BDD0C5BC4}" type="slidenum">
              <a:rPr lang="en-US" smtClean="0"/>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52400"/>
            <a:ext cx="7498080" cy="7086600"/>
          </a:xfrm>
        </p:spPr>
        <p:txBody>
          <a:bodyPr>
            <a:normAutofit fontScale="32500" lnSpcReduction="20000"/>
          </a:bodyPr>
          <a:lstStyle/>
          <a:p>
            <a:pPr marL="342900" indent="-342900">
              <a:buNone/>
            </a:pPr>
            <a:r>
              <a:rPr lang="en-US" sz="5200" dirty="0" smtClean="0"/>
              <a:t>11.  </a:t>
            </a:r>
            <a:r>
              <a:rPr lang="en-US" sz="5200" i="1" dirty="0" err="1" smtClean="0"/>
              <a:t>Contoh</a:t>
            </a:r>
            <a:r>
              <a:rPr lang="en-US" sz="5200" i="1" dirty="0" smtClean="0"/>
              <a:t> 2</a:t>
            </a:r>
            <a:r>
              <a:rPr lang="en-US" sz="5200" dirty="0" smtClean="0"/>
              <a:t> :</a:t>
            </a:r>
          </a:p>
          <a:p>
            <a:pPr>
              <a:buNone/>
            </a:pPr>
            <a:r>
              <a:rPr lang="en-US" sz="5200" dirty="0" smtClean="0"/>
              <a:t>	</a:t>
            </a:r>
            <a:r>
              <a:rPr lang="en-US" sz="5200" dirty="0" err="1" smtClean="0"/>
              <a:t>Sebuah</a:t>
            </a:r>
            <a:r>
              <a:rPr lang="en-US" sz="5200" dirty="0" smtClean="0"/>
              <a:t> </a:t>
            </a:r>
            <a:r>
              <a:rPr lang="en-US" sz="5200" dirty="0" err="1" smtClean="0"/>
              <a:t>rumah</a:t>
            </a:r>
            <a:r>
              <a:rPr lang="en-US" sz="5200" dirty="0" smtClean="0"/>
              <a:t> </a:t>
            </a:r>
            <a:r>
              <a:rPr lang="en-US" sz="5200" dirty="0" err="1" smtClean="0"/>
              <a:t>makan</a:t>
            </a:r>
            <a:r>
              <a:rPr lang="en-US" sz="5200" dirty="0" smtClean="0"/>
              <a:t> </a:t>
            </a:r>
            <a:r>
              <a:rPr lang="en-US" sz="5200" dirty="0" err="1" smtClean="0"/>
              <a:t>memerlukan</a:t>
            </a:r>
            <a:r>
              <a:rPr lang="en-US" sz="5200" dirty="0" smtClean="0"/>
              <a:t> </a:t>
            </a:r>
            <a:r>
              <a:rPr lang="en-US" sz="5200" dirty="0" err="1" smtClean="0"/>
              <a:t>dana</a:t>
            </a:r>
            <a:r>
              <a:rPr lang="en-US" sz="5200" dirty="0" smtClean="0"/>
              <a:t> </a:t>
            </a:r>
            <a:r>
              <a:rPr lang="en-US" sz="5200" dirty="0" err="1" smtClean="0"/>
              <a:t>untuk</a:t>
            </a:r>
            <a:r>
              <a:rPr lang="en-US" sz="5200" dirty="0" smtClean="0"/>
              <a:t> </a:t>
            </a:r>
            <a:r>
              <a:rPr lang="en-US" sz="5200" dirty="0" err="1" smtClean="0"/>
              <a:t>usahanya</a:t>
            </a:r>
            <a:r>
              <a:rPr lang="en-US" sz="5200" dirty="0" smtClean="0"/>
              <a:t> Rp.2.500.000 per </a:t>
            </a:r>
            <a:r>
              <a:rPr lang="en-US" sz="5200" dirty="0" err="1" smtClean="0"/>
              <a:t>hari</a:t>
            </a:r>
            <a:r>
              <a:rPr lang="en-US" sz="5200" dirty="0" smtClean="0"/>
              <a:t>. Perusahaan yang </a:t>
            </a:r>
            <a:r>
              <a:rPr lang="en-US" sz="5200" dirty="0" err="1" smtClean="0"/>
              <a:t>terletak</a:t>
            </a:r>
            <a:r>
              <a:rPr lang="en-US" sz="5200" dirty="0" smtClean="0"/>
              <a:t> </a:t>
            </a:r>
            <a:r>
              <a:rPr lang="en-US" sz="5200" dirty="0" err="1" smtClean="0"/>
              <a:t>disamping</a:t>
            </a:r>
            <a:r>
              <a:rPr lang="en-US" sz="5200" dirty="0" smtClean="0"/>
              <a:t> </a:t>
            </a:r>
            <a:r>
              <a:rPr lang="en-US" sz="5200" dirty="0" err="1" smtClean="0"/>
              <a:t>rumah</a:t>
            </a:r>
            <a:r>
              <a:rPr lang="en-US" sz="5200" dirty="0" smtClean="0"/>
              <a:t> </a:t>
            </a:r>
            <a:r>
              <a:rPr lang="en-US" sz="5200" dirty="0" err="1" smtClean="0"/>
              <a:t>makan</a:t>
            </a:r>
            <a:r>
              <a:rPr lang="en-US" sz="5200" dirty="0" smtClean="0"/>
              <a:t> </a:t>
            </a:r>
            <a:r>
              <a:rPr lang="en-US" sz="5200" dirty="0" err="1" smtClean="0"/>
              <a:t>tersebut</a:t>
            </a:r>
            <a:r>
              <a:rPr lang="en-US" sz="5200" dirty="0" smtClean="0"/>
              <a:t> , </a:t>
            </a:r>
            <a:r>
              <a:rPr lang="en-US" sz="5200" dirty="0" err="1" smtClean="0"/>
              <a:t>seluruh</a:t>
            </a:r>
            <a:r>
              <a:rPr lang="en-US" sz="5200" dirty="0" smtClean="0"/>
              <a:t> </a:t>
            </a:r>
            <a:r>
              <a:rPr lang="en-US" sz="5200" dirty="0" err="1" smtClean="0"/>
              <a:t>karyawannya</a:t>
            </a:r>
            <a:r>
              <a:rPr lang="en-US" sz="5200" dirty="0" smtClean="0"/>
              <a:t> </a:t>
            </a:r>
            <a:r>
              <a:rPr lang="en-US" sz="5200" dirty="0" err="1" smtClean="0"/>
              <a:t>memesan</a:t>
            </a:r>
            <a:r>
              <a:rPr lang="en-US" sz="5200" dirty="0" smtClean="0"/>
              <a:t> </a:t>
            </a:r>
            <a:r>
              <a:rPr lang="en-US" sz="5200" dirty="0" err="1" smtClean="0"/>
              <a:t>makan</a:t>
            </a:r>
            <a:r>
              <a:rPr lang="en-US" sz="5200" dirty="0" smtClean="0"/>
              <a:t> </a:t>
            </a:r>
            <a:r>
              <a:rPr lang="en-US" sz="5200" dirty="0" err="1" smtClean="0"/>
              <a:t>siang</a:t>
            </a:r>
            <a:r>
              <a:rPr lang="en-US" sz="5200" dirty="0" smtClean="0"/>
              <a:t> </a:t>
            </a:r>
            <a:r>
              <a:rPr lang="en-US" sz="5200" dirty="0" err="1" smtClean="0"/>
              <a:t>pada</a:t>
            </a:r>
            <a:r>
              <a:rPr lang="en-US" sz="5200" dirty="0" smtClean="0"/>
              <a:t> </a:t>
            </a:r>
            <a:r>
              <a:rPr lang="en-US" sz="5200" dirty="0" err="1" smtClean="0"/>
              <a:t>rumah</a:t>
            </a:r>
            <a:r>
              <a:rPr lang="en-US" sz="5200" dirty="0" smtClean="0"/>
              <a:t> </a:t>
            </a:r>
            <a:r>
              <a:rPr lang="en-US" sz="5200" dirty="0" err="1" smtClean="0"/>
              <a:t>makan</a:t>
            </a:r>
            <a:r>
              <a:rPr lang="en-US" sz="5200" dirty="0" smtClean="0"/>
              <a:t> </a:t>
            </a:r>
            <a:r>
              <a:rPr lang="en-US" sz="5200" dirty="0" err="1" smtClean="0"/>
              <a:t>itu</a:t>
            </a:r>
            <a:r>
              <a:rPr lang="en-US" sz="5200" dirty="0" smtClean="0"/>
              <a:t> </a:t>
            </a:r>
            <a:r>
              <a:rPr lang="en-US" sz="5200" dirty="0" err="1" smtClean="0"/>
              <a:t>dengan</a:t>
            </a:r>
            <a:r>
              <a:rPr lang="en-US" sz="5200" dirty="0" smtClean="0"/>
              <a:t> </a:t>
            </a:r>
            <a:r>
              <a:rPr lang="en-US" sz="5200" dirty="0" err="1" smtClean="0"/>
              <a:t>ketentuan</a:t>
            </a:r>
            <a:r>
              <a:rPr lang="en-US" sz="5200" dirty="0" smtClean="0"/>
              <a:t> </a:t>
            </a:r>
            <a:r>
              <a:rPr lang="en-US" sz="5200" dirty="0" err="1" smtClean="0"/>
              <a:t>bahwa</a:t>
            </a:r>
            <a:r>
              <a:rPr lang="en-US" sz="5200" dirty="0" smtClean="0"/>
              <a:t> </a:t>
            </a:r>
            <a:r>
              <a:rPr lang="en-US" sz="5200" dirty="0" err="1" smtClean="0"/>
              <a:t>pembayaran</a:t>
            </a:r>
            <a:r>
              <a:rPr lang="en-US" sz="5200" dirty="0" smtClean="0"/>
              <a:t> </a:t>
            </a:r>
            <a:r>
              <a:rPr lang="en-US" sz="5200" dirty="0" err="1" smtClean="0"/>
              <a:t>akan</a:t>
            </a:r>
            <a:r>
              <a:rPr lang="en-US" sz="5200" dirty="0" smtClean="0"/>
              <a:t> </a:t>
            </a:r>
            <a:r>
              <a:rPr lang="en-US" sz="5200" dirty="0" err="1" smtClean="0"/>
              <a:t>dilakukan</a:t>
            </a:r>
            <a:r>
              <a:rPr lang="en-US" sz="5200" dirty="0" smtClean="0"/>
              <a:t> 5 </a:t>
            </a:r>
            <a:r>
              <a:rPr lang="en-US" sz="5200" dirty="0" err="1" smtClean="0"/>
              <a:t>hari</a:t>
            </a:r>
            <a:r>
              <a:rPr lang="en-US" sz="5200" dirty="0" smtClean="0"/>
              <a:t> </a:t>
            </a:r>
            <a:r>
              <a:rPr lang="en-US" sz="5200" dirty="0" err="1" smtClean="0"/>
              <a:t>setelah</a:t>
            </a:r>
            <a:r>
              <a:rPr lang="en-US" sz="5200" dirty="0" smtClean="0"/>
              <a:t> </a:t>
            </a:r>
            <a:r>
              <a:rPr lang="en-US" sz="5200" dirty="0" err="1" smtClean="0"/>
              <a:t>mereka</a:t>
            </a:r>
            <a:r>
              <a:rPr lang="en-US" sz="5200" dirty="0" smtClean="0"/>
              <a:t> </a:t>
            </a:r>
            <a:r>
              <a:rPr lang="en-US" sz="5200" dirty="0" err="1" smtClean="0"/>
              <a:t>makan</a:t>
            </a:r>
            <a:r>
              <a:rPr lang="en-US" sz="5200" dirty="0" smtClean="0"/>
              <a:t> </a:t>
            </a:r>
            <a:r>
              <a:rPr lang="en-US" sz="5200" dirty="0" err="1" smtClean="0"/>
              <a:t>siang</a:t>
            </a:r>
            <a:r>
              <a:rPr lang="en-US" sz="5200" dirty="0" smtClean="0"/>
              <a:t>.</a:t>
            </a:r>
          </a:p>
          <a:p>
            <a:pPr>
              <a:buNone/>
            </a:pPr>
            <a:r>
              <a:rPr lang="en-US" sz="5200" dirty="0" smtClean="0"/>
              <a:t>	</a:t>
            </a:r>
            <a:r>
              <a:rPr lang="en-US" sz="5200" dirty="0" err="1" smtClean="0"/>
              <a:t>Berapakah</a:t>
            </a:r>
            <a:r>
              <a:rPr lang="en-US" sz="5200" dirty="0" smtClean="0"/>
              <a:t> </a:t>
            </a:r>
            <a:r>
              <a:rPr lang="en-US" sz="5200" dirty="0" err="1" smtClean="0"/>
              <a:t>besar</a:t>
            </a:r>
            <a:r>
              <a:rPr lang="en-US" sz="5200" dirty="0" smtClean="0"/>
              <a:t> modal </a:t>
            </a:r>
            <a:r>
              <a:rPr lang="en-US" sz="5200" dirty="0" err="1" smtClean="0"/>
              <a:t>kerja</a:t>
            </a:r>
            <a:r>
              <a:rPr lang="en-US" sz="5200" dirty="0" smtClean="0"/>
              <a:t> yang </a:t>
            </a:r>
            <a:r>
              <a:rPr lang="en-US" sz="5200" dirty="0" err="1" smtClean="0"/>
              <a:t>dibutuhkan</a:t>
            </a:r>
            <a:r>
              <a:rPr lang="en-US" sz="5200" dirty="0" smtClean="0"/>
              <a:t> </a:t>
            </a:r>
            <a:r>
              <a:rPr lang="en-US" sz="5200" dirty="0" err="1" smtClean="0"/>
              <a:t>untuk</a:t>
            </a:r>
            <a:r>
              <a:rPr lang="en-US" sz="5200" dirty="0" smtClean="0"/>
              <a:t> </a:t>
            </a:r>
            <a:r>
              <a:rPr lang="en-US" sz="5200" dirty="0" err="1" smtClean="0"/>
              <a:t>membelanjai</a:t>
            </a:r>
            <a:r>
              <a:rPr lang="en-US" sz="5200" dirty="0" smtClean="0"/>
              <a:t> </a:t>
            </a:r>
            <a:r>
              <a:rPr lang="en-US" sz="5200" dirty="0" err="1" smtClean="0"/>
              <a:t>kegiatan</a:t>
            </a:r>
            <a:r>
              <a:rPr lang="en-US" sz="5200" dirty="0" smtClean="0"/>
              <a:t> </a:t>
            </a:r>
            <a:r>
              <a:rPr lang="en-US" sz="5200" dirty="0" err="1" smtClean="0"/>
              <a:t>itu</a:t>
            </a:r>
            <a:r>
              <a:rPr lang="en-US" sz="5200" dirty="0" smtClean="0"/>
              <a:t> </a:t>
            </a:r>
            <a:r>
              <a:rPr lang="en-US" sz="5200" dirty="0" err="1" smtClean="0"/>
              <a:t>sebelum</a:t>
            </a:r>
            <a:r>
              <a:rPr lang="en-US" sz="5200" dirty="0" smtClean="0"/>
              <a:t> </a:t>
            </a:r>
            <a:r>
              <a:rPr lang="en-US" sz="5200" dirty="0" err="1" smtClean="0"/>
              <a:t>mendapatkan</a:t>
            </a:r>
            <a:r>
              <a:rPr lang="en-US" sz="5200" dirty="0" smtClean="0"/>
              <a:t> </a:t>
            </a:r>
            <a:r>
              <a:rPr lang="en-US" sz="5200" dirty="0" err="1" smtClean="0"/>
              <a:t>pelunasan</a:t>
            </a:r>
            <a:r>
              <a:rPr lang="en-US" sz="5200" dirty="0" smtClean="0"/>
              <a:t> </a:t>
            </a:r>
            <a:r>
              <a:rPr lang="en-US" sz="5200" dirty="0" err="1" smtClean="0"/>
              <a:t>dari</a:t>
            </a:r>
            <a:r>
              <a:rPr lang="en-US" sz="5200" dirty="0" smtClean="0"/>
              <a:t> </a:t>
            </a:r>
            <a:r>
              <a:rPr lang="en-US" sz="5200" dirty="0" err="1" smtClean="0"/>
              <a:t>para</a:t>
            </a:r>
            <a:r>
              <a:rPr lang="en-US" sz="5200" dirty="0" smtClean="0"/>
              <a:t> </a:t>
            </a:r>
            <a:r>
              <a:rPr lang="en-US" sz="5200" dirty="0" err="1" smtClean="0"/>
              <a:t>pembeli</a:t>
            </a:r>
            <a:r>
              <a:rPr lang="en-US" sz="5200" dirty="0" smtClean="0"/>
              <a:t> (</a:t>
            </a:r>
            <a:r>
              <a:rPr lang="en-US" sz="5200" dirty="0" err="1" smtClean="0"/>
              <a:t>karyawan</a:t>
            </a:r>
            <a:r>
              <a:rPr lang="en-US" sz="5200" dirty="0" smtClean="0"/>
              <a:t> </a:t>
            </a:r>
            <a:r>
              <a:rPr lang="en-US" sz="5200" dirty="0" err="1" smtClean="0"/>
              <a:t>tersebut</a:t>
            </a:r>
            <a:r>
              <a:rPr lang="en-US" sz="5200" dirty="0" smtClean="0"/>
              <a:t>).</a:t>
            </a:r>
          </a:p>
          <a:p>
            <a:pPr>
              <a:buNone/>
            </a:pPr>
            <a:endParaRPr lang="en-US" sz="5200" dirty="0" smtClean="0"/>
          </a:p>
          <a:p>
            <a:pPr>
              <a:buNone/>
            </a:pPr>
            <a:r>
              <a:rPr lang="en-US" sz="5200" i="1" dirty="0" smtClean="0"/>
              <a:t>	</a:t>
            </a:r>
            <a:r>
              <a:rPr lang="en-US" sz="5200" i="1" dirty="0" err="1" smtClean="0"/>
              <a:t>Penyelesaian</a:t>
            </a:r>
            <a:r>
              <a:rPr lang="en-US" sz="5200" dirty="0" smtClean="0"/>
              <a:t> :</a:t>
            </a:r>
          </a:p>
          <a:p>
            <a:pPr algn="just">
              <a:buNone/>
            </a:pPr>
            <a:r>
              <a:rPr lang="en-US" sz="5200" dirty="0" smtClean="0"/>
              <a:t>	</a:t>
            </a:r>
            <a:r>
              <a:rPr lang="en-US" sz="5200" dirty="0" err="1" smtClean="0"/>
              <a:t>Setiap</a:t>
            </a:r>
            <a:r>
              <a:rPr lang="en-US" sz="5200" dirty="0" smtClean="0"/>
              <a:t> </a:t>
            </a:r>
            <a:r>
              <a:rPr lang="en-US" sz="5200" dirty="0" err="1" smtClean="0"/>
              <a:t>hari</a:t>
            </a:r>
            <a:r>
              <a:rPr lang="en-US" sz="5200" dirty="0" smtClean="0"/>
              <a:t> </a:t>
            </a:r>
            <a:r>
              <a:rPr lang="en-US" sz="5200" dirty="0" err="1" smtClean="0"/>
              <a:t>pemilik</a:t>
            </a:r>
            <a:r>
              <a:rPr lang="en-US" sz="5200" dirty="0" smtClean="0"/>
              <a:t> </a:t>
            </a:r>
            <a:r>
              <a:rPr lang="en-US" sz="5200" dirty="0" err="1" smtClean="0"/>
              <a:t>rumah</a:t>
            </a:r>
            <a:r>
              <a:rPr lang="en-US" sz="5200" dirty="0" smtClean="0"/>
              <a:t> </a:t>
            </a:r>
            <a:r>
              <a:rPr lang="en-US" sz="5200" dirty="0" err="1" smtClean="0"/>
              <a:t>makan</a:t>
            </a:r>
            <a:r>
              <a:rPr lang="en-US" sz="5200" dirty="0" smtClean="0"/>
              <a:t> </a:t>
            </a:r>
            <a:r>
              <a:rPr lang="en-US" sz="5200" dirty="0" err="1" smtClean="0"/>
              <a:t>itu</a:t>
            </a:r>
            <a:r>
              <a:rPr lang="en-US" sz="5200" dirty="0" smtClean="0"/>
              <a:t> </a:t>
            </a:r>
            <a:r>
              <a:rPr lang="en-US" sz="5200" dirty="0" err="1" smtClean="0"/>
              <a:t>membutuhkan</a:t>
            </a:r>
            <a:r>
              <a:rPr lang="en-US" sz="5200" dirty="0" smtClean="0"/>
              <a:t> </a:t>
            </a:r>
            <a:r>
              <a:rPr lang="en-US" sz="5200" dirty="0" err="1" smtClean="0"/>
              <a:t>dana</a:t>
            </a:r>
            <a:r>
              <a:rPr lang="en-US" sz="5200" dirty="0" smtClean="0"/>
              <a:t> </a:t>
            </a:r>
            <a:r>
              <a:rPr lang="en-US" sz="5200" dirty="0" err="1" smtClean="0"/>
              <a:t>sebesar</a:t>
            </a:r>
            <a:r>
              <a:rPr lang="en-US" sz="5200" dirty="0" smtClean="0"/>
              <a:t> </a:t>
            </a:r>
            <a:r>
              <a:rPr lang="en-US" sz="5200" dirty="0" err="1" smtClean="0"/>
              <a:t>Rp</a:t>
            </a:r>
            <a:r>
              <a:rPr lang="en-US" sz="5200" dirty="0" smtClean="0"/>
              <a:t>. 2.500.000 </a:t>
            </a:r>
          </a:p>
          <a:p>
            <a:pPr algn="just">
              <a:buNone/>
            </a:pPr>
            <a:r>
              <a:rPr lang="en-US" sz="5200" dirty="0" smtClean="0"/>
              <a:t>	</a:t>
            </a:r>
            <a:r>
              <a:rPr lang="en-US" sz="5200" dirty="0" err="1" smtClean="0"/>
              <a:t>Membelanjai</a:t>
            </a:r>
            <a:r>
              <a:rPr lang="en-US" sz="5200" dirty="0" smtClean="0"/>
              <a:t> </a:t>
            </a:r>
            <a:r>
              <a:rPr lang="en-US" sz="5200" dirty="0" err="1" smtClean="0"/>
              <a:t>kegiatannya</a:t>
            </a:r>
            <a:r>
              <a:rPr lang="en-US" sz="5200" dirty="0" smtClean="0"/>
              <a:t>. </a:t>
            </a:r>
            <a:r>
              <a:rPr lang="en-US" sz="5200" dirty="0" err="1" smtClean="0"/>
              <a:t>Harinya</a:t>
            </a:r>
            <a:r>
              <a:rPr lang="en-US" sz="5200" dirty="0" smtClean="0"/>
              <a:t> </a:t>
            </a:r>
            <a:r>
              <a:rPr lang="en-US" sz="5200" dirty="0" err="1" smtClean="0"/>
              <a:t>diharapkan</a:t>
            </a:r>
            <a:r>
              <a:rPr lang="en-US" sz="5200" dirty="0" smtClean="0"/>
              <a:t> </a:t>
            </a:r>
            <a:r>
              <a:rPr lang="en-US" sz="5200" dirty="0" err="1" smtClean="0"/>
              <a:t>uang</a:t>
            </a:r>
            <a:r>
              <a:rPr lang="en-US" sz="5200" dirty="0" smtClean="0"/>
              <a:t> </a:t>
            </a:r>
            <a:r>
              <a:rPr lang="en-US" sz="5200" dirty="0" err="1" smtClean="0"/>
              <a:t>itu</a:t>
            </a:r>
            <a:r>
              <a:rPr lang="en-US" sz="5200" dirty="0" smtClean="0"/>
              <a:t> , </a:t>
            </a:r>
            <a:r>
              <a:rPr lang="en-US" sz="5200" dirty="0" err="1" smtClean="0"/>
              <a:t>ditambah</a:t>
            </a:r>
            <a:r>
              <a:rPr lang="en-US" sz="5200" dirty="0" smtClean="0"/>
              <a:t> </a:t>
            </a:r>
            <a:r>
              <a:rPr lang="en-US" sz="5200" dirty="0" err="1" smtClean="0"/>
              <a:t>laba</a:t>
            </a:r>
            <a:r>
              <a:rPr lang="en-US" sz="5200" dirty="0" smtClean="0"/>
              <a:t> – </a:t>
            </a:r>
            <a:r>
              <a:rPr lang="en-US" sz="5200" dirty="0" err="1" smtClean="0"/>
              <a:t>akan</a:t>
            </a:r>
            <a:r>
              <a:rPr lang="en-US" sz="5200" dirty="0" smtClean="0"/>
              <a:t> </a:t>
            </a:r>
            <a:r>
              <a:rPr lang="en-US" sz="5200" dirty="0" err="1" smtClean="0"/>
              <a:t>kembali</a:t>
            </a:r>
            <a:r>
              <a:rPr lang="en-US" sz="5200" dirty="0" smtClean="0"/>
              <a:t> </a:t>
            </a:r>
            <a:r>
              <a:rPr lang="en-US" sz="5200" dirty="0" err="1" smtClean="0"/>
              <a:t>untuk</a:t>
            </a:r>
            <a:r>
              <a:rPr lang="en-US" sz="5200" dirty="0" smtClean="0"/>
              <a:t> </a:t>
            </a:r>
            <a:r>
              <a:rPr lang="en-US" sz="5200" dirty="0" err="1" smtClean="0"/>
              <a:t>membelanjai</a:t>
            </a:r>
            <a:r>
              <a:rPr lang="en-US" sz="5200" dirty="0" smtClean="0"/>
              <a:t> </a:t>
            </a:r>
            <a:r>
              <a:rPr lang="en-US" sz="5200" dirty="0" err="1" smtClean="0"/>
              <a:t>kebutuhan</a:t>
            </a:r>
            <a:r>
              <a:rPr lang="en-US" sz="5200" dirty="0" smtClean="0"/>
              <a:t> yang </a:t>
            </a:r>
            <a:r>
              <a:rPr lang="en-US" sz="5200" dirty="0" err="1" smtClean="0"/>
              <a:t>sama</a:t>
            </a:r>
            <a:r>
              <a:rPr lang="en-US" sz="5200" dirty="0" smtClean="0"/>
              <a:t> </a:t>
            </a:r>
            <a:r>
              <a:rPr lang="en-US" sz="5200" dirty="0" err="1" smtClean="0"/>
              <a:t>esok</a:t>
            </a:r>
            <a:r>
              <a:rPr lang="en-US" sz="5200" dirty="0" smtClean="0"/>
              <a:t> </a:t>
            </a:r>
            <a:r>
              <a:rPr lang="en-US" sz="5200" dirty="0" err="1" smtClean="0"/>
              <a:t>harinya</a:t>
            </a:r>
            <a:r>
              <a:rPr lang="en-US" sz="5200" dirty="0" smtClean="0"/>
              <a:t>, </a:t>
            </a:r>
            <a:r>
              <a:rPr lang="en-US" sz="5200" dirty="0" err="1" smtClean="0"/>
              <a:t>demikian</a:t>
            </a:r>
            <a:r>
              <a:rPr lang="en-US" sz="5200" dirty="0" smtClean="0"/>
              <a:t> </a:t>
            </a:r>
            <a:r>
              <a:rPr lang="en-US" sz="5200" dirty="0" err="1" smtClean="0"/>
              <a:t>seterusnya</a:t>
            </a:r>
            <a:r>
              <a:rPr lang="en-US" sz="5200" dirty="0" smtClean="0"/>
              <a:t>. </a:t>
            </a:r>
            <a:r>
              <a:rPr lang="en-US" sz="5200" dirty="0" err="1" smtClean="0"/>
              <a:t>Oleh</a:t>
            </a:r>
            <a:r>
              <a:rPr lang="en-US" sz="5200" dirty="0" smtClean="0"/>
              <a:t> </a:t>
            </a:r>
            <a:r>
              <a:rPr lang="en-US" sz="5200" dirty="0" err="1" smtClean="0"/>
              <a:t>karena</a:t>
            </a:r>
            <a:r>
              <a:rPr lang="en-US" sz="5200" dirty="0" smtClean="0"/>
              <a:t> </a:t>
            </a:r>
            <a:r>
              <a:rPr lang="en-US" sz="5200" dirty="0" err="1" smtClean="0"/>
              <a:t>pelanggan</a:t>
            </a:r>
            <a:r>
              <a:rPr lang="en-US" sz="5200" dirty="0" smtClean="0"/>
              <a:t> </a:t>
            </a:r>
            <a:r>
              <a:rPr lang="en-US" sz="5200" dirty="0" err="1" smtClean="0"/>
              <a:t>rumah</a:t>
            </a:r>
            <a:r>
              <a:rPr lang="en-US" sz="5200" dirty="0" smtClean="0"/>
              <a:t> </a:t>
            </a:r>
            <a:r>
              <a:rPr lang="en-US" sz="5200" dirty="0" err="1" smtClean="0"/>
              <a:t>makan</a:t>
            </a:r>
            <a:r>
              <a:rPr lang="en-US" sz="5200" dirty="0" smtClean="0"/>
              <a:t> </a:t>
            </a:r>
            <a:r>
              <a:rPr lang="en-US" sz="5200" dirty="0" err="1" smtClean="0"/>
              <a:t>itu</a:t>
            </a:r>
            <a:r>
              <a:rPr lang="en-US" sz="5200" dirty="0" smtClean="0"/>
              <a:t> </a:t>
            </a:r>
            <a:r>
              <a:rPr lang="en-US" sz="5200" dirty="0" err="1" smtClean="0"/>
              <a:t>menjanjikan</a:t>
            </a:r>
            <a:r>
              <a:rPr lang="en-US" sz="5200" dirty="0" smtClean="0"/>
              <a:t> </a:t>
            </a:r>
            <a:r>
              <a:rPr lang="en-US" sz="5200" dirty="0" err="1" smtClean="0"/>
              <a:t>pembayaran</a:t>
            </a:r>
            <a:r>
              <a:rPr lang="en-US" sz="5200" dirty="0" smtClean="0"/>
              <a:t> </a:t>
            </a:r>
            <a:r>
              <a:rPr lang="en-US" sz="5200" dirty="0" err="1" smtClean="0"/>
              <a:t>dalam</a:t>
            </a:r>
            <a:r>
              <a:rPr lang="en-US" sz="5200" dirty="0" smtClean="0"/>
              <a:t> </a:t>
            </a:r>
            <a:r>
              <a:rPr lang="en-US" sz="5200" dirty="0" err="1" smtClean="0"/>
              <a:t>waktu</a:t>
            </a:r>
            <a:r>
              <a:rPr lang="en-US" sz="5200" dirty="0" smtClean="0"/>
              <a:t> 5 </a:t>
            </a:r>
            <a:r>
              <a:rPr lang="en-US" sz="5200" dirty="0" err="1" smtClean="0"/>
              <a:t>hari</a:t>
            </a:r>
            <a:r>
              <a:rPr lang="en-US" sz="5200" dirty="0" smtClean="0"/>
              <a:t>, </a:t>
            </a:r>
            <a:r>
              <a:rPr lang="en-US" sz="5200" dirty="0" err="1" smtClean="0"/>
              <a:t>maka</a:t>
            </a:r>
            <a:r>
              <a:rPr lang="en-US" sz="5200" dirty="0" smtClean="0"/>
              <a:t> </a:t>
            </a:r>
            <a:r>
              <a:rPr lang="en-US" sz="5200" dirty="0" err="1" smtClean="0"/>
              <a:t>jelas</a:t>
            </a:r>
            <a:r>
              <a:rPr lang="en-US" sz="5200" dirty="0" smtClean="0"/>
              <a:t> </a:t>
            </a:r>
            <a:r>
              <a:rPr lang="en-US" sz="5200" dirty="0" err="1" smtClean="0"/>
              <a:t>tidak</a:t>
            </a:r>
            <a:r>
              <a:rPr lang="en-US" sz="5200" dirty="0" smtClean="0"/>
              <a:t> </a:t>
            </a:r>
            <a:r>
              <a:rPr lang="en-US" sz="5200" dirty="0" err="1" smtClean="0"/>
              <a:t>mungkin</a:t>
            </a:r>
            <a:r>
              <a:rPr lang="en-US" sz="5200" dirty="0" smtClean="0"/>
              <a:t> </a:t>
            </a:r>
            <a:r>
              <a:rPr lang="en-US" sz="5200" dirty="0" err="1" smtClean="0"/>
              <a:t>pemilik</a:t>
            </a:r>
            <a:r>
              <a:rPr lang="en-US" sz="5200" dirty="0" smtClean="0"/>
              <a:t> </a:t>
            </a:r>
            <a:r>
              <a:rPr lang="en-US" sz="5200" dirty="0" err="1" smtClean="0"/>
              <a:t>itu</a:t>
            </a:r>
            <a:r>
              <a:rPr lang="en-US" sz="5200" dirty="0" smtClean="0"/>
              <a:t> </a:t>
            </a:r>
            <a:r>
              <a:rPr lang="en-US" sz="5200" dirty="0" err="1" smtClean="0"/>
              <a:t>akan</a:t>
            </a:r>
            <a:r>
              <a:rPr lang="en-US" sz="5200" dirty="0" smtClean="0"/>
              <a:t> </a:t>
            </a:r>
            <a:r>
              <a:rPr lang="en-US" sz="5200" dirty="0" err="1" smtClean="0"/>
              <a:t>dapat</a:t>
            </a:r>
            <a:r>
              <a:rPr lang="en-US" sz="5200" dirty="0" smtClean="0"/>
              <a:t> </a:t>
            </a:r>
            <a:r>
              <a:rPr lang="en-US" sz="5200" dirty="0" err="1" smtClean="0"/>
              <a:t>membelanjai</a:t>
            </a:r>
            <a:r>
              <a:rPr lang="en-US" sz="5200" dirty="0" smtClean="0"/>
              <a:t> </a:t>
            </a:r>
            <a:r>
              <a:rPr lang="en-US" sz="5200" dirty="0" err="1" smtClean="0"/>
              <a:t>kegiatan</a:t>
            </a:r>
            <a:r>
              <a:rPr lang="en-US" sz="5200" dirty="0" smtClean="0"/>
              <a:t> </a:t>
            </a:r>
            <a:r>
              <a:rPr lang="en-US" sz="5200" dirty="0" err="1" smtClean="0"/>
              <a:t>pada</a:t>
            </a:r>
            <a:r>
              <a:rPr lang="en-US" sz="5200" dirty="0" smtClean="0"/>
              <a:t> </a:t>
            </a:r>
            <a:r>
              <a:rPr lang="en-US" sz="5200" dirty="0" err="1" smtClean="0"/>
              <a:t>esok</a:t>
            </a:r>
            <a:r>
              <a:rPr lang="en-US" sz="5200" dirty="0" smtClean="0"/>
              <a:t> </a:t>
            </a:r>
            <a:r>
              <a:rPr lang="en-US" sz="5200" dirty="0" err="1" smtClean="0"/>
              <a:t>harinya</a:t>
            </a:r>
            <a:r>
              <a:rPr lang="en-US" sz="5200" dirty="0" smtClean="0"/>
              <a:t> </a:t>
            </a:r>
            <a:r>
              <a:rPr lang="en-US" sz="5200" dirty="0" err="1" smtClean="0"/>
              <a:t>dan</a:t>
            </a:r>
            <a:r>
              <a:rPr lang="en-US" sz="5200" dirty="0" smtClean="0"/>
              <a:t> 4 </a:t>
            </a:r>
            <a:r>
              <a:rPr lang="en-US" sz="5200" dirty="0" err="1" smtClean="0"/>
              <a:t>hari</a:t>
            </a:r>
            <a:r>
              <a:rPr lang="en-US" sz="5200" dirty="0" smtClean="0"/>
              <a:t> </a:t>
            </a:r>
            <a:r>
              <a:rPr lang="en-US" sz="5200" dirty="0" err="1" smtClean="0"/>
              <a:t>berikutnya</a:t>
            </a:r>
            <a:r>
              <a:rPr lang="en-US" sz="5200" dirty="0" smtClean="0"/>
              <a:t>, </a:t>
            </a:r>
            <a:r>
              <a:rPr lang="en-US" sz="5200" dirty="0" err="1" smtClean="0"/>
              <a:t>kecuali</a:t>
            </a:r>
            <a:r>
              <a:rPr lang="en-US" sz="5200" dirty="0" smtClean="0"/>
              <a:t> </a:t>
            </a:r>
            <a:r>
              <a:rPr lang="en-US" sz="5200" dirty="0" err="1" smtClean="0"/>
              <a:t>mendapat</a:t>
            </a:r>
            <a:r>
              <a:rPr lang="en-US" sz="5200" dirty="0" smtClean="0"/>
              <a:t> </a:t>
            </a:r>
            <a:r>
              <a:rPr lang="en-US" sz="5200" dirty="0" err="1" smtClean="0"/>
              <a:t>tambhana</a:t>
            </a:r>
            <a:r>
              <a:rPr lang="en-US" sz="5200" dirty="0" smtClean="0"/>
              <a:t> modal </a:t>
            </a:r>
            <a:r>
              <a:rPr lang="en-US" sz="5200" dirty="0" err="1" smtClean="0"/>
              <a:t>kerja</a:t>
            </a:r>
            <a:r>
              <a:rPr lang="en-US" sz="5200" dirty="0" smtClean="0"/>
              <a:t> yang </a:t>
            </a:r>
            <a:r>
              <a:rPr lang="en-US" sz="5200" dirty="0" err="1" smtClean="0"/>
              <a:t>dibutuhkan</a:t>
            </a:r>
            <a:r>
              <a:rPr lang="en-US" sz="5200" dirty="0" smtClean="0"/>
              <a:t> </a:t>
            </a:r>
            <a:r>
              <a:rPr lang="en-US" sz="5200" dirty="0" err="1" smtClean="0"/>
              <a:t>selama</a:t>
            </a:r>
            <a:r>
              <a:rPr lang="en-US" sz="5200" dirty="0" smtClean="0"/>
              <a:t> 5 </a:t>
            </a:r>
            <a:r>
              <a:rPr lang="en-US" sz="5200" dirty="0" err="1" smtClean="0"/>
              <a:t>hari</a:t>
            </a:r>
            <a:r>
              <a:rPr lang="en-US" sz="5200" dirty="0" smtClean="0"/>
              <a:t>.</a:t>
            </a:r>
          </a:p>
          <a:p>
            <a:pPr algn="just">
              <a:buNone/>
            </a:pPr>
            <a:r>
              <a:rPr lang="en-US" sz="5200" dirty="0" smtClean="0"/>
              <a:t>	</a:t>
            </a:r>
            <a:r>
              <a:rPr lang="en-US" sz="5200" dirty="0" err="1" smtClean="0"/>
              <a:t>Untuk</a:t>
            </a:r>
            <a:r>
              <a:rPr lang="en-US" sz="5200" dirty="0" smtClean="0"/>
              <a:t> </a:t>
            </a:r>
            <a:r>
              <a:rPr lang="en-US" sz="5200" dirty="0" err="1" smtClean="0"/>
              <a:t>persoalan</a:t>
            </a:r>
            <a:r>
              <a:rPr lang="en-US" sz="5200" dirty="0" smtClean="0"/>
              <a:t> </a:t>
            </a:r>
            <a:r>
              <a:rPr lang="en-US" sz="5200" dirty="0" err="1" smtClean="0"/>
              <a:t>ini</a:t>
            </a:r>
            <a:r>
              <a:rPr lang="en-US" sz="5200" dirty="0" smtClean="0"/>
              <a:t> </a:t>
            </a:r>
            <a:r>
              <a:rPr lang="en-US" sz="5200" dirty="0" err="1" smtClean="0"/>
              <a:t>maka</a:t>
            </a:r>
            <a:r>
              <a:rPr lang="en-US" sz="5200" dirty="0" smtClean="0"/>
              <a:t> </a:t>
            </a:r>
            <a:r>
              <a:rPr lang="en-US" sz="5200" dirty="0" err="1" smtClean="0"/>
              <a:t>perlu</a:t>
            </a:r>
            <a:r>
              <a:rPr lang="en-US" sz="5200" dirty="0" smtClean="0"/>
              <a:t> </a:t>
            </a:r>
            <a:r>
              <a:rPr lang="en-US" sz="5200" dirty="0" err="1" smtClean="0"/>
              <a:t>dihitung</a:t>
            </a:r>
            <a:r>
              <a:rPr lang="en-US" sz="5200" dirty="0" smtClean="0"/>
              <a:t> </a:t>
            </a:r>
            <a:r>
              <a:rPr lang="en-US" sz="5200" dirty="0" err="1" smtClean="0"/>
              <a:t>jumlah</a:t>
            </a:r>
            <a:r>
              <a:rPr lang="en-US" sz="5200" dirty="0" smtClean="0"/>
              <a:t> </a:t>
            </a:r>
            <a:r>
              <a:rPr lang="en-US" sz="5200" dirty="0" err="1" smtClean="0"/>
              <a:t>hari</a:t>
            </a:r>
            <a:r>
              <a:rPr lang="en-US" sz="5200" dirty="0" smtClean="0"/>
              <a:t> </a:t>
            </a:r>
            <a:r>
              <a:rPr lang="en-US" sz="5200" dirty="0" err="1" smtClean="0"/>
              <a:t>mketerikatan</a:t>
            </a:r>
            <a:r>
              <a:rPr lang="en-US" sz="5200" dirty="0" smtClean="0"/>
              <a:t> </a:t>
            </a:r>
            <a:r>
              <a:rPr lang="en-US" sz="5200" dirty="0" err="1" smtClean="0"/>
              <a:t>dan</a:t>
            </a:r>
            <a:r>
              <a:rPr lang="en-US" sz="5200" dirty="0" smtClean="0"/>
              <a:t> </a:t>
            </a:r>
            <a:r>
              <a:rPr lang="en-US" sz="5200" dirty="0" err="1" smtClean="0"/>
              <a:t>sabagai</a:t>
            </a:r>
            <a:r>
              <a:rPr lang="en-US" sz="5200" dirty="0" smtClean="0"/>
              <a:t> </a:t>
            </a:r>
            <a:r>
              <a:rPr lang="en-US" sz="5200" dirty="0" err="1" smtClean="0"/>
              <a:t>berikut</a:t>
            </a:r>
            <a:r>
              <a:rPr lang="en-US" sz="5200" dirty="0" smtClean="0"/>
              <a:t> :</a:t>
            </a:r>
          </a:p>
          <a:p>
            <a:pPr algn="just">
              <a:buFontTx/>
              <a:buChar char="-"/>
            </a:pPr>
            <a:r>
              <a:rPr lang="en-US" sz="5200" dirty="0" smtClean="0"/>
              <a:t> </a:t>
            </a:r>
            <a:r>
              <a:rPr lang="en-US" sz="5200" dirty="0" err="1" smtClean="0"/>
              <a:t>Proses</a:t>
            </a:r>
            <a:r>
              <a:rPr lang="en-US" sz="5200" dirty="0" smtClean="0"/>
              <a:t> </a:t>
            </a:r>
            <a:r>
              <a:rPr lang="en-US" sz="5200" dirty="0" err="1" smtClean="0"/>
              <a:t>produksi</a:t>
            </a:r>
            <a:r>
              <a:rPr lang="en-US" sz="5200" dirty="0" smtClean="0"/>
              <a:t>			: 1 </a:t>
            </a:r>
            <a:r>
              <a:rPr lang="en-US" sz="5200" dirty="0" err="1" smtClean="0"/>
              <a:t>hari</a:t>
            </a:r>
            <a:endParaRPr lang="en-US" sz="5200" dirty="0" smtClean="0"/>
          </a:p>
          <a:p>
            <a:pPr algn="just">
              <a:buFontTx/>
              <a:buChar char="-"/>
            </a:pPr>
            <a:r>
              <a:rPr lang="en-US" sz="5200" dirty="0" smtClean="0"/>
              <a:t> </a:t>
            </a:r>
            <a:r>
              <a:rPr lang="en-US" sz="5200" dirty="0" err="1" smtClean="0"/>
              <a:t>Pengumpulan</a:t>
            </a:r>
            <a:r>
              <a:rPr lang="en-US" sz="5200" dirty="0" smtClean="0"/>
              <a:t> </a:t>
            </a:r>
            <a:r>
              <a:rPr lang="en-US" sz="5200" dirty="0" err="1" smtClean="0"/>
              <a:t>piutang</a:t>
            </a:r>
            <a:r>
              <a:rPr lang="en-US" sz="5200" dirty="0" smtClean="0"/>
              <a:t>		: 5 </a:t>
            </a:r>
            <a:r>
              <a:rPr lang="en-US" sz="5200" dirty="0" err="1" smtClean="0"/>
              <a:t>hari</a:t>
            </a:r>
            <a:endParaRPr lang="en-US" sz="5200" dirty="0" smtClean="0"/>
          </a:p>
          <a:p>
            <a:pPr marL="342900" indent="-342900" algn="just">
              <a:buNone/>
            </a:pPr>
            <a:r>
              <a:rPr lang="en-US" sz="5200" dirty="0" smtClean="0"/>
              <a:t>	 </a:t>
            </a:r>
            <a:r>
              <a:rPr lang="en-US" sz="5200" dirty="0" err="1" smtClean="0"/>
              <a:t>Keterikatan</a:t>
            </a:r>
            <a:r>
              <a:rPr lang="en-US" sz="5200" dirty="0" smtClean="0"/>
              <a:t> </a:t>
            </a:r>
            <a:r>
              <a:rPr lang="en-US" sz="5200" dirty="0" err="1" smtClean="0"/>
              <a:t>dana</a:t>
            </a:r>
            <a:r>
              <a:rPr lang="en-US" sz="5200" dirty="0" smtClean="0"/>
              <a:t>		: 6 </a:t>
            </a:r>
            <a:r>
              <a:rPr lang="en-US" sz="5200" dirty="0" err="1" smtClean="0"/>
              <a:t>hari</a:t>
            </a:r>
            <a:endParaRPr lang="en-US" sz="5200" dirty="0" smtClean="0"/>
          </a:p>
          <a:p>
            <a:pPr marL="342900" indent="-342900" algn="just">
              <a:buNone/>
            </a:pPr>
            <a:r>
              <a:rPr lang="en-US" sz="5200" dirty="0" smtClean="0"/>
              <a:t>a.     Modal </a:t>
            </a:r>
            <a:r>
              <a:rPr lang="en-US" sz="5200" dirty="0" err="1" smtClean="0"/>
              <a:t>kerja</a:t>
            </a:r>
            <a:r>
              <a:rPr lang="en-US" sz="5200" dirty="0" smtClean="0"/>
              <a:t> yang </a:t>
            </a:r>
            <a:r>
              <a:rPr lang="en-US" sz="5200" dirty="0" err="1" smtClean="0"/>
              <a:t>dibuthkan</a:t>
            </a:r>
            <a:r>
              <a:rPr lang="en-US" sz="5200" dirty="0" smtClean="0"/>
              <a:t> </a:t>
            </a:r>
            <a:r>
              <a:rPr lang="en-US" sz="5200" dirty="0" err="1" smtClean="0"/>
              <a:t>selama</a:t>
            </a:r>
            <a:r>
              <a:rPr lang="en-US" sz="5200" dirty="0" smtClean="0"/>
              <a:t> </a:t>
            </a:r>
            <a:r>
              <a:rPr lang="en-US" sz="5200" dirty="0" err="1" smtClean="0"/>
              <a:t>belum</a:t>
            </a:r>
            <a:r>
              <a:rPr lang="en-US" sz="5200" dirty="0" smtClean="0"/>
              <a:t> </a:t>
            </a:r>
            <a:r>
              <a:rPr lang="en-US" sz="5200" dirty="0" err="1" smtClean="0"/>
              <a:t>mendapat</a:t>
            </a:r>
            <a:r>
              <a:rPr lang="en-US" sz="5200" dirty="0" smtClean="0"/>
              <a:t> </a:t>
            </a:r>
            <a:r>
              <a:rPr lang="en-US" sz="5200" dirty="0" err="1" smtClean="0"/>
              <a:t>pelunasan</a:t>
            </a:r>
            <a:r>
              <a:rPr lang="en-US" sz="5200" dirty="0" smtClean="0"/>
              <a:t> </a:t>
            </a:r>
            <a:r>
              <a:rPr lang="en-US" sz="5200" dirty="0" err="1" smtClean="0"/>
              <a:t>adalah</a:t>
            </a:r>
            <a:r>
              <a:rPr lang="en-US" sz="5200" dirty="0" smtClean="0"/>
              <a:t> </a:t>
            </a:r>
            <a:r>
              <a:rPr lang="en-US" sz="5200" dirty="0" err="1" smtClean="0"/>
              <a:t>sebesar</a:t>
            </a:r>
            <a:r>
              <a:rPr lang="en-US" sz="5200" dirty="0" smtClean="0"/>
              <a:t> :</a:t>
            </a:r>
          </a:p>
          <a:p>
            <a:pPr marL="342900" indent="-342900" algn="just">
              <a:buNone/>
            </a:pPr>
            <a:r>
              <a:rPr lang="en-US" sz="5200" dirty="0" smtClean="0"/>
              <a:t>			6x </a:t>
            </a:r>
            <a:r>
              <a:rPr lang="en-US" sz="5200" dirty="0" err="1" smtClean="0"/>
              <a:t>Rp</a:t>
            </a:r>
            <a:r>
              <a:rPr lang="en-US" sz="5200" dirty="0" smtClean="0"/>
              <a:t>. 2.500.000 = </a:t>
            </a:r>
            <a:r>
              <a:rPr lang="en-US" sz="5200" dirty="0" err="1" smtClean="0"/>
              <a:t>Rp</a:t>
            </a:r>
            <a:r>
              <a:rPr lang="en-US" sz="5200" dirty="0" smtClean="0"/>
              <a:t>. 15.000.000</a:t>
            </a:r>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52</a:t>
            </a:fld>
            <a:endParaRPr lang="en-US"/>
          </a:p>
        </p:txBody>
      </p:sp>
      <p:sp>
        <p:nvSpPr>
          <p:cNvPr id="5" name="Date Placeholder 4"/>
          <p:cNvSpPr>
            <a:spLocks noGrp="1"/>
          </p:cNvSpPr>
          <p:nvPr>
            <p:ph type="dt" sz="half" idx="10"/>
          </p:nvPr>
        </p:nvSpPr>
        <p:spPr/>
        <p:txBody>
          <a:bodyPr/>
          <a:lstStyle/>
          <a:p>
            <a:fld id="{6014BE2E-1846-44F7-A705-128DC34CA03B}" type="datetime1">
              <a:rPr lang="en-US" smtClean="0"/>
              <a:pPr/>
              <a:t>9/28/2015</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70000" lnSpcReduction="20000"/>
          </a:bodyPr>
          <a:lstStyle/>
          <a:p>
            <a:pPr marL="342900" indent="-342900" algn="just">
              <a:buNone/>
            </a:pPr>
            <a:r>
              <a:rPr lang="en-US" dirty="0" smtClean="0"/>
              <a:t>	</a:t>
            </a:r>
            <a:r>
              <a:rPr lang="en-US" dirty="0" err="1" smtClean="0"/>
              <a:t>Kasus</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diperluas</a:t>
            </a:r>
            <a:r>
              <a:rPr lang="en-US" dirty="0" smtClean="0"/>
              <a:t> </a:t>
            </a:r>
            <a:r>
              <a:rPr lang="en-US" dirty="0" err="1" smtClean="0"/>
              <a:t>permasalahannya</a:t>
            </a:r>
            <a:r>
              <a:rPr lang="en-US" dirty="0" smtClean="0"/>
              <a:t>. </a:t>
            </a:r>
            <a:r>
              <a:rPr lang="en-US" dirty="0" err="1" smtClean="0"/>
              <a:t>Misalnya</a:t>
            </a:r>
            <a:r>
              <a:rPr lang="en-US" dirty="0" smtClean="0"/>
              <a:t> </a:t>
            </a:r>
            <a:r>
              <a:rPr lang="en-US" dirty="0" err="1" smtClean="0"/>
              <a:t>bagaimana</a:t>
            </a:r>
            <a:r>
              <a:rPr lang="en-US" dirty="0" smtClean="0"/>
              <a:t> </a:t>
            </a:r>
            <a:r>
              <a:rPr lang="en-US" dirty="0" err="1" smtClean="0"/>
              <a:t>kalau</a:t>
            </a:r>
            <a:r>
              <a:rPr lang="en-US" dirty="0" smtClean="0"/>
              <a:t> </a:t>
            </a:r>
            <a:r>
              <a:rPr lang="en-US" dirty="0" err="1" smtClean="0"/>
              <a:t>pemilik</a:t>
            </a:r>
            <a:r>
              <a:rPr lang="en-US" dirty="0" smtClean="0"/>
              <a:t> </a:t>
            </a:r>
            <a:r>
              <a:rPr lang="en-US" dirty="0" err="1" smtClean="0"/>
              <a:t>rumah</a:t>
            </a:r>
            <a:r>
              <a:rPr lang="en-US" dirty="0" smtClean="0"/>
              <a:t> </a:t>
            </a:r>
            <a:r>
              <a:rPr lang="en-US" dirty="0" err="1" smtClean="0"/>
              <a:t>makan</a:t>
            </a:r>
            <a:r>
              <a:rPr lang="en-US" dirty="0" smtClean="0"/>
              <a:t> </a:t>
            </a:r>
            <a:r>
              <a:rPr lang="en-US" dirty="0" err="1" smtClean="0"/>
              <a:t>itu</a:t>
            </a:r>
            <a:r>
              <a:rPr lang="en-US" dirty="0" smtClean="0"/>
              <a:t> </a:t>
            </a:r>
            <a:r>
              <a:rPr lang="en-US" dirty="0" err="1" smtClean="0"/>
              <a:t>mendapatkan</a:t>
            </a:r>
            <a:r>
              <a:rPr lang="en-US" dirty="0" smtClean="0"/>
              <a:t> </a:t>
            </a:r>
            <a:r>
              <a:rPr lang="en-US" dirty="0" err="1" smtClean="0"/>
              <a:t>pembelian</a:t>
            </a:r>
            <a:r>
              <a:rPr lang="en-US" dirty="0" smtClean="0"/>
              <a:t> </a:t>
            </a:r>
            <a:r>
              <a:rPr lang="en-US" dirty="0" err="1" smtClean="0"/>
              <a:t>secara</a:t>
            </a:r>
            <a:r>
              <a:rPr lang="en-US" dirty="0" smtClean="0"/>
              <a:t> </a:t>
            </a:r>
            <a:r>
              <a:rPr lang="en-US" dirty="0" err="1" smtClean="0"/>
              <a:t>kredit</a:t>
            </a:r>
            <a:r>
              <a:rPr lang="en-US" dirty="0" smtClean="0"/>
              <a:t> </a:t>
            </a:r>
            <a:r>
              <a:rPr lang="en-US" dirty="0" err="1" smtClean="0"/>
              <a:t>dari</a:t>
            </a:r>
            <a:r>
              <a:rPr lang="en-US" dirty="0" smtClean="0"/>
              <a:t> supplier </a:t>
            </a:r>
            <a:r>
              <a:rPr lang="en-US" dirty="0" err="1" smtClean="0"/>
              <a:t>bahan</a:t>
            </a:r>
            <a:r>
              <a:rPr lang="en-US" dirty="0" smtClean="0"/>
              <a:t> </a:t>
            </a:r>
            <a:r>
              <a:rPr lang="en-US" dirty="0" err="1" smtClean="0"/>
              <a:t>baku</a:t>
            </a:r>
            <a:r>
              <a:rPr lang="en-US" dirty="0" smtClean="0"/>
              <a:t> </a:t>
            </a:r>
            <a:r>
              <a:rPr lang="en-US" dirty="0" err="1" smtClean="0"/>
              <a:t>selama</a:t>
            </a:r>
            <a:r>
              <a:rPr lang="en-US" dirty="0" smtClean="0"/>
              <a:t> 2 </a:t>
            </a:r>
            <a:r>
              <a:rPr lang="en-US" dirty="0" err="1" smtClean="0"/>
              <a:t>hari</a:t>
            </a:r>
            <a:r>
              <a:rPr lang="en-US" dirty="0" smtClean="0"/>
              <a:t>. Dana </a:t>
            </a:r>
            <a:r>
              <a:rPr lang="en-US" dirty="0" err="1" smtClean="0"/>
              <a:t>sebesar</a:t>
            </a:r>
            <a:r>
              <a:rPr lang="en-US" dirty="0" smtClean="0"/>
              <a:t> Rp.2.500.000 </a:t>
            </a:r>
            <a:r>
              <a:rPr lang="en-US" dirty="0" err="1" smtClean="0"/>
              <a:t>rincian</a:t>
            </a:r>
            <a:r>
              <a:rPr lang="en-US" dirty="0" smtClean="0"/>
              <a:t> </a:t>
            </a:r>
            <a:r>
              <a:rPr lang="en-US" dirty="0" err="1" smtClean="0"/>
              <a:t>sebagai</a:t>
            </a:r>
            <a:r>
              <a:rPr lang="en-US" dirty="0" smtClean="0"/>
              <a:t> </a:t>
            </a:r>
            <a:r>
              <a:rPr lang="en-US" dirty="0" err="1" smtClean="0"/>
              <a:t>berikut</a:t>
            </a:r>
            <a:r>
              <a:rPr lang="en-US" dirty="0" smtClean="0"/>
              <a:t> :</a:t>
            </a:r>
          </a:p>
          <a:p>
            <a:pPr marL="342900" indent="-342900" algn="just">
              <a:buNone/>
            </a:pPr>
            <a:r>
              <a:rPr lang="en-US" dirty="0" smtClean="0"/>
              <a:t>	</a:t>
            </a:r>
            <a:r>
              <a:rPr lang="en-US" dirty="0" err="1" smtClean="0"/>
              <a:t>Bahan</a:t>
            </a:r>
            <a:r>
              <a:rPr lang="en-US" dirty="0" smtClean="0"/>
              <a:t> 			: </a:t>
            </a:r>
            <a:r>
              <a:rPr lang="en-US" dirty="0" err="1" smtClean="0"/>
              <a:t>Rp</a:t>
            </a:r>
            <a:r>
              <a:rPr lang="en-US" dirty="0" smtClean="0"/>
              <a:t> 1.500.000</a:t>
            </a:r>
          </a:p>
          <a:p>
            <a:pPr marL="342900" indent="-342900" algn="just">
              <a:buNone/>
            </a:pPr>
            <a:r>
              <a:rPr lang="en-US" dirty="0" smtClean="0"/>
              <a:t>	</a:t>
            </a:r>
            <a:r>
              <a:rPr lang="en-US" dirty="0" err="1" smtClean="0"/>
              <a:t>Tenaga</a:t>
            </a:r>
            <a:r>
              <a:rPr lang="en-US" dirty="0" smtClean="0"/>
              <a:t> </a:t>
            </a:r>
            <a:r>
              <a:rPr lang="en-US" dirty="0" err="1" smtClean="0"/>
              <a:t>kerja</a:t>
            </a:r>
            <a:r>
              <a:rPr lang="en-US" dirty="0" smtClean="0"/>
              <a:t> 2 </a:t>
            </a:r>
            <a:r>
              <a:rPr lang="en-US" dirty="0" err="1" smtClean="0"/>
              <a:t>orang</a:t>
            </a:r>
            <a:r>
              <a:rPr lang="en-US" dirty="0" smtClean="0"/>
              <a:t>		: </a:t>
            </a:r>
            <a:r>
              <a:rPr lang="en-US" dirty="0" err="1" smtClean="0"/>
              <a:t>Rp</a:t>
            </a:r>
            <a:r>
              <a:rPr lang="en-US" dirty="0" smtClean="0"/>
              <a:t> 600.000</a:t>
            </a:r>
          </a:p>
          <a:p>
            <a:pPr marL="342900" indent="-342900" algn="just">
              <a:buNone/>
            </a:pPr>
            <a:r>
              <a:rPr lang="en-US" dirty="0" smtClean="0"/>
              <a:t>	</a:t>
            </a:r>
            <a:r>
              <a:rPr lang="en-US" dirty="0" err="1" smtClean="0"/>
              <a:t>Biaya</a:t>
            </a:r>
            <a:r>
              <a:rPr lang="en-US" dirty="0" smtClean="0"/>
              <a:t> lain-lain		: </a:t>
            </a:r>
            <a:r>
              <a:rPr lang="en-US" u="sng" dirty="0" err="1" smtClean="0"/>
              <a:t>Rp</a:t>
            </a:r>
            <a:r>
              <a:rPr lang="en-US" u="sng" dirty="0" smtClean="0"/>
              <a:t> 400.000</a:t>
            </a:r>
          </a:p>
          <a:p>
            <a:pPr marL="342900" indent="-342900" algn="just">
              <a:buNone/>
            </a:pPr>
            <a:r>
              <a:rPr lang="en-US" dirty="0" smtClean="0"/>
              <a:t>	</a:t>
            </a:r>
            <a:r>
              <a:rPr lang="en-US" dirty="0" err="1" smtClean="0"/>
              <a:t>Jumlah</a:t>
            </a:r>
            <a:r>
              <a:rPr lang="en-US" dirty="0" smtClean="0"/>
              <a:t>			: </a:t>
            </a:r>
            <a:r>
              <a:rPr lang="en-US" dirty="0" err="1" smtClean="0"/>
              <a:t>Rp</a:t>
            </a:r>
            <a:r>
              <a:rPr lang="en-US" dirty="0" smtClean="0"/>
              <a:t> 2.500.000</a:t>
            </a:r>
          </a:p>
          <a:p>
            <a:pPr marL="342900" indent="-342900" algn="just">
              <a:buNone/>
            </a:pPr>
            <a:endParaRPr lang="en-US" dirty="0" smtClean="0"/>
          </a:p>
          <a:p>
            <a:pPr>
              <a:buNone/>
            </a:pPr>
            <a:r>
              <a:rPr lang="en-US" dirty="0" smtClean="0"/>
              <a:t>b. </a:t>
            </a:r>
            <a:r>
              <a:rPr lang="en-US" dirty="0" err="1" smtClean="0"/>
              <a:t>Maka</a:t>
            </a:r>
            <a:r>
              <a:rPr lang="en-US" dirty="0" smtClean="0"/>
              <a:t> modal </a:t>
            </a:r>
            <a:r>
              <a:rPr lang="en-US" dirty="0" err="1" smtClean="0"/>
              <a:t>kerja</a:t>
            </a:r>
            <a:r>
              <a:rPr lang="en-US" dirty="0" smtClean="0"/>
              <a:t> yang </a:t>
            </a:r>
            <a:r>
              <a:rPr lang="en-US" dirty="0" err="1" smtClean="0"/>
              <a:t>dibutuhkan</a:t>
            </a:r>
            <a:r>
              <a:rPr lang="en-US" dirty="0" smtClean="0"/>
              <a:t> </a:t>
            </a:r>
            <a:r>
              <a:rPr lang="en-US" dirty="0" err="1" smtClean="0"/>
              <a:t>setelah</a:t>
            </a:r>
            <a:r>
              <a:rPr lang="en-US" dirty="0" smtClean="0"/>
              <a:t> </a:t>
            </a:r>
            <a:r>
              <a:rPr lang="en-US" dirty="0" err="1" smtClean="0"/>
              <a:t>mendapat</a:t>
            </a:r>
            <a:r>
              <a:rPr lang="en-US" dirty="0" smtClean="0"/>
              <a:t> </a:t>
            </a:r>
            <a:r>
              <a:rPr lang="en-US" dirty="0" err="1" smtClean="0"/>
              <a:t>kredit</a:t>
            </a:r>
            <a:r>
              <a:rPr lang="en-US" dirty="0" smtClean="0"/>
              <a:t> </a:t>
            </a:r>
            <a:r>
              <a:rPr lang="en-US" dirty="0" err="1" smtClean="0"/>
              <a:t>dari</a:t>
            </a:r>
            <a:r>
              <a:rPr lang="en-US" dirty="0" smtClean="0"/>
              <a:t> supplier </a:t>
            </a:r>
            <a:r>
              <a:rPr lang="en-US" dirty="0" err="1" smtClean="0"/>
              <a:t>sebagai</a:t>
            </a:r>
            <a:r>
              <a:rPr lang="en-US" dirty="0" smtClean="0"/>
              <a:t> </a:t>
            </a:r>
            <a:r>
              <a:rPr lang="en-US" dirty="0" err="1" smtClean="0"/>
              <a:t>berikut</a:t>
            </a:r>
            <a:r>
              <a:rPr lang="en-US" dirty="0" smtClean="0"/>
              <a:t> :</a:t>
            </a:r>
          </a:p>
          <a:p>
            <a:pPr>
              <a:buNone/>
            </a:pPr>
            <a:r>
              <a:rPr lang="en-US" dirty="0" smtClean="0"/>
              <a:t>	</a:t>
            </a:r>
            <a:r>
              <a:rPr lang="en-US" dirty="0" err="1" smtClean="0"/>
              <a:t>Bahan</a:t>
            </a:r>
            <a:r>
              <a:rPr lang="en-US" dirty="0" smtClean="0"/>
              <a:t>(6-2)</a:t>
            </a:r>
            <a:r>
              <a:rPr lang="en-US" dirty="0" err="1" smtClean="0"/>
              <a:t>xRp</a:t>
            </a:r>
            <a:r>
              <a:rPr lang="en-US" dirty="0" smtClean="0"/>
              <a:t> 1.500.000		=</a:t>
            </a:r>
            <a:r>
              <a:rPr lang="en-US" dirty="0" err="1" smtClean="0"/>
              <a:t>Rp</a:t>
            </a:r>
            <a:r>
              <a:rPr lang="en-US" dirty="0" smtClean="0"/>
              <a:t> 6.000.000</a:t>
            </a:r>
          </a:p>
          <a:p>
            <a:pPr>
              <a:buNone/>
            </a:pPr>
            <a:r>
              <a:rPr lang="en-US" dirty="0" smtClean="0"/>
              <a:t>	</a:t>
            </a:r>
            <a:r>
              <a:rPr lang="en-US" dirty="0" err="1" smtClean="0"/>
              <a:t>Upah</a:t>
            </a:r>
            <a:r>
              <a:rPr lang="en-US" dirty="0" smtClean="0"/>
              <a:t> 6xRp 600.000			=</a:t>
            </a:r>
            <a:r>
              <a:rPr lang="en-US" dirty="0" err="1" smtClean="0"/>
              <a:t>Rp</a:t>
            </a:r>
            <a:r>
              <a:rPr lang="en-US" dirty="0" smtClean="0"/>
              <a:t> 3.600.000</a:t>
            </a:r>
          </a:p>
          <a:p>
            <a:pPr>
              <a:buNone/>
            </a:pPr>
            <a:r>
              <a:rPr lang="en-US" dirty="0" smtClean="0"/>
              <a:t>	</a:t>
            </a:r>
            <a:r>
              <a:rPr lang="en-US" dirty="0" err="1" smtClean="0"/>
              <a:t>Biaya</a:t>
            </a:r>
            <a:r>
              <a:rPr lang="en-US" dirty="0" smtClean="0"/>
              <a:t> lain-lain 6xRp 400.000		=</a:t>
            </a:r>
            <a:r>
              <a:rPr lang="en-US" u="sng" dirty="0" err="1" smtClean="0"/>
              <a:t>Rp</a:t>
            </a:r>
            <a:r>
              <a:rPr lang="en-US" u="sng" dirty="0" smtClean="0"/>
              <a:t> 2.400.000</a:t>
            </a:r>
          </a:p>
          <a:p>
            <a:pPr>
              <a:buNone/>
            </a:pPr>
            <a:r>
              <a:rPr lang="en-US" dirty="0" smtClean="0"/>
              <a:t>	</a:t>
            </a:r>
            <a:r>
              <a:rPr lang="en-US" dirty="0" err="1" smtClean="0"/>
              <a:t>Jumlah</a:t>
            </a:r>
            <a:r>
              <a:rPr lang="en-US" dirty="0" smtClean="0"/>
              <a:t>				=</a:t>
            </a:r>
            <a:r>
              <a:rPr lang="en-US" dirty="0" err="1" smtClean="0"/>
              <a:t>Rp</a:t>
            </a:r>
            <a:r>
              <a:rPr lang="en-US" dirty="0" smtClean="0"/>
              <a:t> 12.000.000</a:t>
            </a:r>
          </a:p>
          <a:p>
            <a:pPr marL="342900" indent="-342900" algn="just">
              <a:buNone/>
            </a:pPr>
            <a:endParaRPr lang="en-US" dirty="0" smtClean="0"/>
          </a:p>
          <a:p>
            <a:pPr marL="342900" indent="-342900" algn="just">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13. </a:t>
            </a:r>
            <a:r>
              <a:rPr lang="en-US" dirty="0" err="1" smtClean="0"/>
              <a:t>Jawaban</a:t>
            </a:r>
            <a:r>
              <a:rPr lang="en-US" dirty="0" smtClean="0"/>
              <a:t> UTS </a:t>
            </a:r>
            <a:r>
              <a:rPr lang="en-US" dirty="0" err="1" smtClean="0"/>
              <a:t>Pagi</a:t>
            </a:r>
            <a:r>
              <a:rPr lang="en-US" dirty="0" smtClean="0"/>
              <a:t> (13-11-2013)</a:t>
            </a:r>
            <a:endParaRPr lang="en-US" dirty="0"/>
          </a:p>
        </p:txBody>
      </p:sp>
      <p:sp>
        <p:nvSpPr>
          <p:cNvPr id="3" name="Content Placeholder 2"/>
          <p:cNvSpPr>
            <a:spLocks noGrp="1"/>
          </p:cNvSpPr>
          <p:nvPr>
            <p:ph idx="1"/>
          </p:nvPr>
        </p:nvSpPr>
        <p:spPr>
          <a:xfrm>
            <a:off x="1435608" y="1447800"/>
            <a:ext cx="7498080" cy="5410200"/>
          </a:xfrm>
        </p:spPr>
        <p:txBody>
          <a:bodyPr>
            <a:normAutofit fontScale="55000" lnSpcReduction="20000"/>
          </a:bodyPr>
          <a:lstStyle/>
          <a:p>
            <a:pPr marL="596646" indent="-514350">
              <a:buAutoNum type="alphaLcPeriod"/>
            </a:pPr>
            <a:r>
              <a:rPr lang="en-US" dirty="0" smtClean="0"/>
              <a:t>Modal </a:t>
            </a:r>
            <a:r>
              <a:rPr lang="en-US" dirty="0" err="1" smtClean="0"/>
              <a:t>Kerja</a:t>
            </a:r>
            <a:r>
              <a:rPr lang="en-US" dirty="0" smtClean="0"/>
              <a:t> </a:t>
            </a:r>
            <a:r>
              <a:rPr lang="en-US" dirty="0" err="1" smtClean="0"/>
              <a:t>Kuantitatif</a:t>
            </a:r>
            <a:endParaRPr lang="en-US" dirty="0" smtClean="0"/>
          </a:p>
          <a:p>
            <a:pPr marL="596646" indent="-514350">
              <a:buNone/>
            </a:pPr>
            <a:r>
              <a:rPr lang="en-US" dirty="0" smtClean="0"/>
              <a:t>	</a:t>
            </a:r>
            <a:r>
              <a:rPr lang="en-US" dirty="0" err="1" smtClean="0"/>
              <a:t>Kas</a:t>
            </a:r>
            <a:r>
              <a:rPr lang="en-US" dirty="0" smtClean="0"/>
              <a:t> 			</a:t>
            </a:r>
            <a:r>
              <a:rPr lang="en-US" dirty="0" err="1" smtClean="0"/>
              <a:t>Rp</a:t>
            </a:r>
            <a:r>
              <a:rPr lang="en-US" dirty="0" smtClean="0"/>
              <a:t>. 7.000.000,-</a:t>
            </a:r>
          </a:p>
          <a:p>
            <a:pPr marL="596646" indent="-514350">
              <a:buNone/>
            </a:pPr>
            <a:r>
              <a:rPr lang="en-US" dirty="0" smtClean="0"/>
              <a:t>	</a:t>
            </a:r>
            <a:r>
              <a:rPr lang="en-US" dirty="0" err="1" smtClean="0"/>
              <a:t>Surat</a:t>
            </a:r>
            <a:r>
              <a:rPr lang="en-US" dirty="0" smtClean="0"/>
              <a:t> </a:t>
            </a:r>
            <a:r>
              <a:rPr lang="en-US" dirty="0" err="1" smtClean="0"/>
              <a:t>berharga</a:t>
            </a:r>
            <a:r>
              <a:rPr lang="en-US" dirty="0" smtClean="0"/>
              <a:t>		</a:t>
            </a:r>
            <a:r>
              <a:rPr lang="en-US" dirty="0" err="1" smtClean="0"/>
              <a:t>Rp</a:t>
            </a:r>
            <a:r>
              <a:rPr lang="en-US" dirty="0" smtClean="0"/>
              <a:t>. 6.000.000,-</a:t>
            </a:r>
          </a:p>
          <a:p>
            <a:pPr marL="596646" indent="-514350">
              <a:buNone/>
            </a:pPr>
            <a:r>
              <a:rPr lang="en-US" dirty="0" smtClean="0"/>
              <a:t>	</a:t>
            </a:r>
            <a:r>
              <a:rPr lang="en-US" dirty="0" err="1" smtClean="0"/>
              <a:t>Piutang</a:t>
            </a:r>
            <a:r>
              <a:rPr lang="en-US" dirty="0" smtClean="0"/>
              <a:t> </a:t>
            </a:r>
            <a:r>
              <a:rPr lang="en-US" dirty="0" err="1" smtClean="0"/>
              <a:t>dagang</a:t>
            </a:r>
            <a:r>
              <a:rPr lang="en-US" dirty="0" smtClean="0"/>
              <a:t>		</a:t>
            </a:r>
            <a:r>
              <a:rPr lang="en-US" dirty="0" err="1" smtClean="0"/>
              <a:t>Rp</a:t>
            </a:r>
            <a:r>
              <a:rPr lang="en-US" dirty="0" smtClean="0"/>
              <a:t>. 2.000.000,-</a:t>
            </a:r>
          </a:p>
          <a:p>
            <a:pPr marL="596646" indent="-514350">
              <a:buNone/>
            </a:pPr>
            <a:r>
              <a:rPr lang="en-US" dirty="0" smtClean="0"/>
              <a:t>	</a:t>
            </a:r>
            <a:r>
              <a:rPr lang="en-US" dirty="0" err="1" smtClean="0"/>
              <a:t>Persediaan</a:t>
            </a:r>
            <a:r>
              <a:rPr lang="en-US" dirty="0" smtClean="0"/>
              <a:t>			</a:t>
            </a:r>
            <a:r>
              <a:rPr lang="en-US" u="sng" dirty="0" err="1" smtClean="0"/>
              <a:t>Rp</a:t>
            </a:r>
            <a:r>
              <a:rPr lang="en-US" u="sng" dirty="0" smtClean="0"/>
              <a:t>. 5.000.000,-</a:t>
            </a:r>
          </a:p>
          <a:p>
            <a:pPr marL="596646" indent="-514350">
              <a:buNone/>
            </a:pPr>
            <a:r>
              <a:rPr lang="en-US" dirty="0" smtClean="0"/>
              <a:t>					</a:t>
            </a:r>
            <a:r>
              <a:rPr lang="en-US" dirty="0" err="1" smtClean="0"/>
              <a:t>Rp</a:t>
            </a:r>
            <a:r>
              <a:rPr lang="en-US" dirty="0" smtClean="0"/>
              <a:t>. 20.000.000,-	</a:t>
            </a:r>
          </a:p>
          <a:p>
            <a:pPr marL="596646" indent="-514350">
              <a:buAutoNum type="alphaLcPeriod" startAt="2"/>
            </a:pPr>
            <a:r>
              <a:rPr lang="en-US" dirty="0" smtClean="0"/>
              <a:t>Modal </a:t>
            </a:r>
            <a:r>
              <a:rPr lang="en-US" dirty="0" err="1" smtClean="0"/>
              <a:t>Kerja</a:t>
            </a:r>
            <a:r>
              <a:rPr lang="en-US" dirty="0" smtClean="0"/>
              <a:t> </a:t>
            </a:r>
            <a:r>
              <a:rPr lang="en-US" dirty="0" err="1" smtClean="0"/>
              <a:t>Kualitatif</a:t>
            </a:r>
            <a:r>
              <a:rPr lang="en-US" dirty="0" smtClean="0"/>
              <a:t> </a:t>
            </a:r>
          </a:p>
          <a:p>
            <a:pPr marL="596646" indent="-514350">
              <a:buNone/>
            </a:pPr>
            <a:r>
              <a:rPr lang="en-US" dirty="0" smtClean="0"/>
              <a:t>	</a:t>
            </a:r>
            <a:r>
              <a:rPr lang="en-US" dirty="0" err="1" smtClean="0"/>
              <a:t>Utang</a:t>
            </a:r>
            <a:r>
              <a:rPr lang="en-US" dirty="0" smtClean="0"/>
              <a:t> </a:t>
            </a:r>
            <a:r>
              <a:rPr lang="en-US" dirty="0" err="1" smtClean="0"/>
              <a:t>bunga</a:t>
            </a:r>
            <a:r>
              <a:rPr lang="en-US" dirty="0" smtClean="0"/>
              <a:t>			</a:t>
            </a:r>
            <a:r>
              <a:rPr lang="en-US" dirty="0" err="1" smtClean="0"/>
              <a:t>Rp</a:t>
            </a:r>
            <a:r>
              <a:rPr lang="en-US" dirty="0" smtClean="0"/>
              <a:t>. 7.000.000,-</a:t>
            </a:r>
          </a:p>
          <a:p>
            <a:pPr marL="596646" indent="-514350">
              <a:buNone/>
            </a:pPr>
            <a:r>
              <a:rPr lang="en-US" dirty="0" smtClean="0"/>
              <a:t>	</a:t>
            </a:r>
            <a:r>
              <a:rPr lang="en-US" dirty="0" err="1" smtClean="0"/>
              <a:t>Utang</a:t>
            </a:r>
            <a:r>
              <a:rPr lang="en-US" dirty="0" smtClean="0"/>
              <a:t> </a:t>
            </a:r>
            <a:r>
              <a:rPr lang="en-US" dirty="0" err="1" smtClean="0"/>
              <a:t>wesel</a:t>
            </a:r>
            <a:r>
              <a:rPr lang="en-US" dirty="0" smtClean="0"/>
              <a:t>			</a:t>
            </a:r>
            <a:r>
              <a:rPr lang="en-US" dirty="0" err="1" smtClean="0"/>
              <a:t>Rp</a:t>
            </a:r>
            <a:r>
              <a:rPr lang="en-US" dirty="0" smtClean="0"/>
              <a:t>. 2.000.000,-</a:t>
            </a:r>
          </a:p>
          <a:p>
            <a:pPr marL="596646" indent="-514350">
              <a:buNone/>
            </a:pPr>
            <a:r>
              <a:rPr lang="en-US" dirty="0" smtClean="0"/>
              <a:t>	</a:t>
            </a:r>
            <a:r>
              <a:rPr lang="en-US" dirty="0" err="1" smtClean="0"/>
              <a:t>Utang</a:t>
            </a:r>
            <a:r>
              <a:rPr lang="en-US" dirty="0" smtClean="0"/>
              <a:t> </a:t>
            </a:r>
            <a:r>
              <a:rPr lang="en-US" dirty="0" err="1" smtClean="0"/>
              <a:t>pajak</a:t>
            </a:r>
            <a:r>
              <a:rPr lang="en-US" dirty="0" smtClean="0"/>
              <a:t>			</a:t>
            </a:r>
            <a:r>
              <a:rPr lang="en-US" dirty="0" err="1" smtClean="0"/>
              <a:t>Rp</a:t>
            </a:r>
            <a:r>
              <a:rPr lang="en-US" dirty="0" smtClean="0"/>
              <a:t>. 3.000.000,-</a:t>
            </a:r>
          </a:p>
          <a:p>
            <a:pPr marL="596646" indent="-514350">
              <a:buNone/>
            </a:pPr>
            <a:r>
              <a:rPr lang="en-US" dirty="0" smtClean="0"/>
              <a:t>	</a:t>
            </a:r>
            <a:r>
              <a:rPr lang="en-US" dirty="0" err="1" smtClean="0"/>
              <a:t>Utang</a:t>
            </a:r>
            <a:r>
              <a:rPr lang="en-US" dirty="0" smtClean="0"/>
              <a:t> </a:t>
            </a:r>
            <a:r>
              <a:rPr lang="en-US" dirty="0" err="1" smtClean="0"/>
              <a:t>dagang</a:t>
            </a:r>
            <a:r>
              <a:rPr lang="en-US" dirty="0" smtClean="0"/>
              <a:t>			</a:t>
            </a:r>
            <a:r>
              <a:rPr lang="en-US" u="sng" dirty="0" err="1" smtClean="0"/>
              <a:t>Rp</a:t>
            </a:r>
            <a:r>
              <a:rPr lang="en-US" u="sng" dirty="0" smtClean="0"/>
              <a:t>. 3.000.000,-</a:t>
            </a:r>
          </a:p>
          <a:p>
            <a:pPr marL="596646" indent="-514350">
              <a:buNone/>
            </a:pPr>
            <a:r>
              <a:rPr lang="en-US" dirty="0" smtClean="0"/>
              <a:t>					</a:t>
            </a:r>
            <a:r>
              <a:rPr lang="en-US" dirty="0" err="1" smtClean="0"/>
              <a:t>Rp</a:t>
            </a:r>
            <a:r>
              <a:rPr lang="en-US" dirty="0" smtClean="0"/>
              <a:t>. 15.000.000,-</a:t>
            </a:r>
          </a:p>
          <a:p>
            <a:pPr marL="596646" indent="-514350">
              <a:buNone/>
            </a:pPr>
            <a:r>
              <a:rPr lang="en-US" dirty="0" smtClean="0"/>
              <a:t>M. K </a:t>
            </a:r>
            <a:r>
              <a:rPr lang="en-US" dirty="0" err="1" smtClean="0"/>
              <a:t>Kualitatif</a:t>
            </a:r>
            <a:r>
              <a:rPr lang="en-US" dirty="0" smtClean="0"/>
              <a:t> : </a:t>
            </a:r>
            <a:r>
              <a:rPr lang="en-US" dirty="0" err="1" smtClean="0"/>
              <a:t>Rp</a:t>
            </a:r>
            <a:r>
              <a:rPr lang="en-US" dirty="0" smtClean="0"/>
              <a:t>. 20.000.000 – </a:t>
            </a:r>
            <a:r>
              <a:rPr lang="en-US" dirty="0" err="1" smtClean="0"/>
              <a:t>Rp</a:t>
            </a:r>
            <a:r>
              <a:rPr lang="en-US" dirty="0" smtClean="0"/>
              <a:t>. 15.000.000</a:t>
            </a:r>
          </a:p>
          <a:p>
            <a:pPr marL="596646" indent="-514350">
              <a:buNone/>
            </a:pPr>
            <a:r>
              <a:rPr lang="en-US" dirty="0" smtClean="0"/>
              <a:t>		        : </a:t>
            </a:r>
            <a:r>
              <a:rPr lang="en-US" dirty="0" err="1" smtClean="0"/>
              <a:t>Rp</a:t>
            </a:r>
            <a:r>
              <a:rPr lang="en-US" dirty="0" smtClean="0"/>
              <a:t>. 5.000.000</a:t>
            </a:r>
          </a:p>
          <a:p>
            <a:pPr marL="596646" indent="-514350">
              <a:buNone/>
            </a:pPr>
            <a:endParaRPr lang="en-US" dirty="0" smtClean="0"/>
          </a:p>
          <a:p>
            <a:pPr marL="596646" indent="-514350">
              <a:buAutoNum type="alphaLcPeriod" startAt="2"/>
            </a:pPr>
            <a:endParaRPr lang="en-US" dirty="0" smtClean="0"/>
          </a:p>
          <a:p>
            <a:pPr marL="596646" indent="-514350">
              <a:buNone/>
            </a:pPr>
            <a:endParaRPr lang="en-US" dirty="0" smtClean="0"/>
          </a:p>
          <a:p>
            <a:pPr>
              <a:buNone/>
            </a:pPr>
            <a:r>
              <a:rPr lang="en-US" dirty="0" smtClean="0"/>
              <a:t>	</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54</a:t>
            </a:fld>
            <a:endParaRPr lang="en-US"/>
          </a:p>
        </p:txBody>
      </p:sp>
      <p:sp>
        <p:nvSpPr>
          <p:cNvPr id="5" name="TextBox 4"/>
          <p:cNvSpPr txBox="1"/>
          <p:nvPr/>
        </p:nvSpPr>
        <p:spPr>
          <a:xfrm>
            <a:off x="1295400" y="1305580"/>
            <a:ext cx="533400" cy="523220"/>
          </a:xfrm>
          <a:prstGeom prst="rect">
            <a:avLst/>
          </a:prstGeom>
          <a:noFill/>
        </p:spPr>
        <p:txBody>
          <a:bodyPr wrap="square" rtlCol="0">
            <a:spAutoFit/>
          </a:bodyPr>
          <a:lstStyle/>
          <a:p>
            <a:pPr algn="ctr"/>
            <a:r>
              <a:rPr lang="en-US" sz="2800" dirty="0" smtClean="0">
                <a:latin typeface="Algerian" pitchFamily="82" charset="0"/>
              </a:rPr>
              <a:t>I</a:t>
            </a:r>
            <a:endParaRPr lang="en-US" sz="2800" dirty="0">
              <a:latin typeface="Algerian" pitchFamily="82"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lnSpcReduction="10000"/>
          </a:bodyPr>
          <a:lstStyle/>
          <a:p>
            <a:pPr marL="596646" indent="-514350">
              <a:buAutoNum type="alphaUcPeriod" startAt="3"/>
            </a:pPr>
            <a:r>
              <a:rPr lang="en-US" sz="1800" dirty="0" smtClean="0"/>
              <a:t>M.K </a:t>
            </a:r>
            <a:r>
              <a:rPr lang="en-US" sz="1800" dirty="0" err="1" smtClean="0"/>
              <a:t>Fungsional</a:t>
            </a:r>
            <a:r>
              <a:rPr lang="en-US" sz="1800" dirty="0" smtClean="0"/>
              <a:t> :</a:t>
            </a:r>
          </a:p>
          <a:p>
            <a:pPr marL="596646" indent="-514350">
              <a:buNone/>
            </a:pPr>
            <a:r>
              <a:rPr lang="en-US" sz="1800" dirty="0" smtClean="0"/>
              <a:t>	</a:t>
            </a:r>
            <a:r>
              <a:rPr lang="en-US" sz="1800" dirty="0" err="1" smtClean="0"/>
              <a:t>Kas</a:t>
            </a:r>
            <a:r>
              <a:rPr lang="en-US" sz="1800" dirty="0" smtClean="0"/>
              <a:t>				</a:t>
            </a:r>
            <a:r>
              <a:rPr lang="en-US" sz="1800" dirty="0" err="1" smtClean="0"/>
              <a:t>Rp</a:t>
            </a:r>
            <a:r>
              <a:rPr lang="en-US" sz="1800" dirty="0" smtClean="0"/>
              <a:t>. 7.000.000,-</a:t>
            </a:r>
          </a:p>
          <a:p>
            <a:pPr marL="596646" indent="-514350">
              <a:buNone/>
            </a:pPr>
            <a:r>
              <a:rPr lang="en-US" sz="1800" dirty="0" smtClean="0"/>
              <a:t>	</a:t>
            </a:r>
            <a:r>
              <a:rPr lang="en-US" sz="1800" dirty="0" err="1" smtClean="0"/>
              <a:t>Piutang</a:t>
            </a:r>
            <a:r>
              <a:rPr lang="en-US" sz="1800" dirty="0" smtClean="0"/>
              <a:t> </a:t>
            </a:r>
            <a:r>
              <a:rPr lang="en-US" sz="1800" dirty="0" err="1" smtClean="0"/>
              <a:t>Dagang</a:t>
            </a:r>
            <a:r>
              <a:rPr lang="en-US" sz="1800" dirty="0" smtClean="0"/>
              <a:t> : 90% x </a:t>
            </a:r>
            <a:r>
              <a:rPr lang="en-US" sz="1800" dirty="0" err="1" smtClean="0"/>
              <a:t>Rp</a:t>
            </a:r>
            <a:r>
              <a:rPr lang="en-US" sz="1800" dirty="0" smtClean="0"/>
              <a:t>. 2.000.000,-	</a:t>
            </a:r>
            <a:r>
              <a:rPr lang="en-US" sz="1800" dirty="0" err="1" smtClean="0"/>
              <a:t>Rp</a:t>
            </a:r>
            <a:r>
              <a:rPr lang="en-US" sz="1800" dirty="0" smtClean="0"/>
              <a:t>. 1.800.000,-</a:t>
            </a:r>
          </a:p>
          <a:p>
            <a:pPr marL="596646" indent="-514350">
              <a:buNone/>
            </a:pPr>
            <a:r>
              <a:rPr lang="en-US" sz="1800" dirty="0" smtClean="0"/>
              <a:t>	</a:t>
            </a:r>
            <a:r>
              <a:rPr lang="en-US" sz="1800" dirty="0" err="1" smtClean="0"/>
              <a:t>Persediaan</a:t>
            </a:r>
            <a:r>
              <a:rPr lang="en-US" sz="1800" dirty="0" smtClean="0"/>
              <a:t>				</a:t>
            </a:r>
            <a:r>
              <a:rPr lang="en-US" sz="1800" dirty="0" err="1" smtClean="0"/>
              <a:t>Rp</a:t>
            </a:r>
            <a:r>
              <a:rPr lang="en-US" sz="1800" dirty="0" smtClean="0"/>
              <a:t>. 5.000.000,-</a:t>
            </a:r>
          </a:p>
          <a:p>
            <a:pPr marL="596646" indent="-514350">
              <a:buNone/>
            </a:pPr>
            <a:r>
              <a:rPr lang="en-US" sz="1800" dirty="0" smtClean="0"/>
              <a:t>	</a:t>
            </a:r>
            <a:r>
              <a:rPr lang="en-US" sz="1800" dirty="0" err="1" smtClean="0"/>
              <a:t>Penyusutan</a:t>
            </a:r>
            <a:r>
              <a:rPr lang="en-US" sz="1800" dirty="0" smtClean="0"/>
              <a:t> </a:t>
            </a:r>
            <a:r>
              <a:rPr lang="en-US" sz="1800" dirty="0" err="1" smtClean="0"/>
              <a:t>Mesin</a:t>
            </a:r>
            <a:r>
              <a:rPr lang="en-US" sz="1800" dirty="0" smtClean="0"/>
              <a:t>			</a:t>
            </a:r>
            <a:r>
              <a:rPr lang="en-US" sz="1800" dirty="0" err="1" smtClean="0"/>
              <a:t>Rp</a:t>
            </a:r>
            <a:r>
              <a:rPr lang="en-US" sz="1800" dirty="0" smtClean="0"/>
              <a:t>. 1.000.000,-</a:t>
            </a:r>
          </a:p>
          <a:p>
            <a:pPr marL="596646" indent="-514350">
              <a:buNone/>
            </a:pPr>
            <a:r>
              <a:rPr lang="en-US" sz="1800" dirty="0" smtClean="0"/>
              <a:t>	</a:t>
            </a:r>
            <a:r>
              <a:rPr lang="en-US" sz="1800" dirty="0" err="1" smtClean="0"/>
              <a:t>Penyusutan</a:t>
            </a:r>
            <a:r>
              <a:rPr lang="en-US" sz="1800" dirty="0" smtClean="0"/>
              <a:t> </a:t>
            </a:r>
            <a:r>
              <a:rPr lang="en-US" sz="1800" dirty="0" err="1" smtClean="0"/>
              <a:t>Kenderaan</a:t>
            </a:r>
            <a:r>
              <a:rPr lang="en-US" sz="1800" dirty="0" smtClean="0"/>
              <a:t>			</a:t>
            </a:r>
            <a:r>
              <a:rPr lang="en-US" sz="1800" u="sng" dirty="0" err="1" smtClean="0"/>
              <a:t>Rp</a:t>
            </a:r>
            <a:r>
              <a:rPr lang="en-US" sz="1800" u="sng" dirty="0" smtClean="0"/>
              <a:t>.   600.000,-</a:t>
            </a:r>
            <a:endParaRPr lang="en-US" sz="1800" dirty="0" smtClean="0"/>
          </a:p>
          <a:p>
            <a:pPr marL="596646" indent="-514350">
              <a:buNone/>
            </a:pPr>
            <a:r>
              <a:rPr lang="en-US" sz="1800" dirty="0" smtClean="0"/>
              <a:t>						</a:t>
            </a:r>
            <a:r>
              <a:rPr lang="en-US" sz="1800" dirty="0" err="1" smtClean="0"/>
              <a:t>Rp</a:t>
            </a:r>
            <a:r>
              <a:rPr lang="en-US" sz="1800" dirty="0" smtClean="0"/>
              <a:t>. 15.400.000,-</a:t>
            </a:r>
          </a:p>
          <a:p>
            <a:pPr marL="596646" indent="-514350">
              <a:buAutoNum type="alphaUcPeriod" startAt="4"/>
            </a:pPr>
            <a:r>
              <a:rPr lang="en-US" sz="1800" dirty="0" smtClean="0"/>
              <a:t>M.K </a:t>
            </a:r>
            <a:r>
              <a:rPr lang="en-US" sz="1800" dirty="0" err="1" smtClean="0"/>
              <a:t>Potensial</a:t>
            </a:r>
            <a:endParaRPr lang="en-US" sz="1800" dirty="0" smtClean="0"/>
          </a:p>
          <a:p>
            <a:pPr marL="596646" indent="-514350">
              <a:buNone/>
            </a:pPr>
            <a:r>
              <a:rPr lang="en-US" sz="1800" dirty="0" smtClean="0"/>
              <a:t>	Profit Margin : 10% x </a:t>
            </a:r>
            <a:r>
              <a:rPr lang="en-US" sz="1800" dirty="0" err="1" smtClean="0"/>
              <a:t>Rp</a:t>
            </a:r>
            <a:r>
              <a:rPr lang="en-US" sz="1800" dirty="0" smtClean="0"/>
              <a:t>. 2.000.000,-	</a:t>
            </a:r>
            <a:r>
              <a:rPr lang="en-US" sz="1800" dirty="0" err="1" smtClean="0"/>
              <a:t>Rp</a:t>
            </a:r>
            <a:r>
              <a:rPr lang="en-US" sz="1800" dirty="0" smtClean="0"/>
              <a:t>.    200.000,-</a:t>
            </a:r>
          </a:p>
          <a:p>
            <a:pPr marL="596646" indent="-514350">
              <a:buNone/>
            </a:pPr>
            <a:r>
              <a:rPr lang="en-US" sz="1800" dirty="0" smtClean="0"/>
              <a:t>	</a:t>
            </a:r>
            <a:r>
              <a:rPr lang="en-US" sz="1800" dirty="0" err="1" smtClean="0"/>
              <a:t>Surat</a:t>
            </a:r>
            <a:r>
              <a:rPr lang="en-US" sz="1800" dirty="0" smtClean="0"/>
              <a:t> </a:t>
            </a:r>
            <a:r>
              <a:rPr lang="en-US" sz="1800" dirty="0" err="1" smtClean="0"/>
              <a:t>Berharga</a:t>
            </a:r>
            <a:r>
              <a:rPr lang="en-US" sz="1800" dirty="0" smtClean="0"/>
              <a:t>			</a:t>
            </a:r>
            <a:r>
              <a:rPr lang="en-US" sz="1800" u="sng" dirty="0" err="1" smtClean="0"/>
              <a:t>Rp</a:t>
            </a:r>
            <a:r>
              <a:rPr lang="en-US" sz="1800" u="sng" dirty="0" smtClean="0"/>
              <a:t>.  6.000.000,-</a:t>
            </a:r>
          </a:p>
          <a:p>
            <a:pPr marL="596646" indent="-514350">
              <a:buNone/>
            </a:pPr>
            <a:r>
              <a:rPr lang="en-US" sz="1800" dirty="0" smtClean="0"/>
              <a:t>						</a:t>
            </a:r>
            <a:r>
              <a:rPr lang="en-US" sz="1800" dirty="0" err="1" smtClean="0"/>
              <a:t>Rp</a:t>
            </a:r>
            <a:r>
              <a:rPr lang="en-US" sz="1800" dirty="0" smtClean="0"/>
              <a:t>.  6.200.000,-</a:t>
            </a:r>
          </a:p>
          <a:p>
            <a:pPr marL="596646" indent="-514350">
              <a:buAutoNum type="alphaUcPeriod" startAt="5"/>
            </a:pPr>
            <a:r>
              <a:rPr lang="en-US" sz="1800" dirty="0" err="1" smtClean="0"/>
              <a:t>Bukan</a:t>
            </a:r>
            <a:r>
              <a:rPr lang="en-US" sz="1800" dirty="0" smtClean="0"/>
              <a:t> Modal </a:t>
            </a:r>
            <a:r>
              <a:rPr lang="en-US" sz="1800" dirty="0" err="1" smtClean="0"/>
              <a:t>Kerja</a:t>
            </a:r>
            <a:endParaRPr lang="en-US" sz="1800" dirty="0" smtClean="0"/>
          </a:p>
          <a:p>
            <a:pPr marL="596646" indent="-514350">
              <a:buNone/>
            </a:pPr>
            <a:r>
              <a:rPr lang="en-US" sz="1800" dirty="0" smtClean="0"/>
              <a:t>	Tanah				</a:t>
            </a:r>
            <a:r>
              <a:rPr lang="en-US" sz="1800" dirty="0" err="1" smtClean="0"/>
              <a:t>Rp</a:t>
            </a:r>
            <a:r>
              <a:rPr lang="en-US" sz="1800" dirty="0" smtClean="0"/>
              <a:t>.  7.000.000,-</a:t>
            </a:r>
          </a:p>
          <a:p>
            <a:pPr marL="596646" indent="-514350">
              <a:buNone/>
            </a:pPr>
            <a:r>
              <a:rPr lang="en-US" sz="1800" dirty="0" smtClean="0"/>
              <a:t>	</a:t>
            </a:r>
            <a:r>
              <a:rPr lang="en-US" sz="1800" dirty="0" err="1" smtClean="0"/>
              <a:t>Mesin</a:t>
            </a:r>
            <a:r>
              <a:rPr lang="en-US" sz="1800" dirty="0" smtClean="0"/>
              <a:t> : </a:t>
            </a:r>
            <a:r>
              <a:rPr lang="en-US" sz="1800" dirty="0" err="1" smtClean="0"/>
              <a:t>Rp</a:t>
            </a:r>
            <a:r>
              <a:rPr lang="en-US" sz="1800" dirty="0" smtClean="0"/>
              <a:t>. 5.000.000 – </a:t>
            </a:r>
            <a:r>
              <a:rPr lang="en-US" sz="1800" dirty="0" err="1" smtClean="0"/>
              <a:t>Rp</a:t>
            </a:r>
            <a:r>
              <a:rPr lang="en-US" sz="1800" dirty="0" smtClean="0"/>
              <a:t>. 1.000.000,-	</a:t>
            </a:r>
            <a:r>
              <a:rPr lang="en-US" sz="1800" dirty="0" err="1" smtClean="0"/>
              <a:t>Rp</a:t>
            </a:r>
            <a:r>
              <a:rPr lang="en-US" sz="1800" dirty="0" smtClean="0"/>
              <a:t>.  4.000.000,-</a:t>
            </a:r>
          </a:p>
          <a:p>
            <a:pPr marL="596646" indent="-514350">
              <a:buNone/>
            </a:pPr>
            <a:r>
              <a:rPr lang="en-US" sz="1800" dirty="0" smtClean="0"/>
              <a:t>	</a:t>
            </a:r>
            <a:r>
              <a:rPr lang="en-US" sz="1800" dirty="0" err="1" smtClean="0"/>
              <a:t>Kendaraan</a:t>
            </a:r>
            <a:r>
              <a:rPr lang="en-US" sz="1800" dirty="0" smtClean="0"/>
              <a:t> : </a:t>
            </a:r>
            <a:r>
              <a:rPr lang="en-US" sz="1800" dirty="0" err="1" smtClean="0"/>
              <a:t>Rp</a:t>
            </a:r>
            <a:r>
              <a:rPr lang="en-US" sz="1800" dirty="0" smtClean="0"/>
              <a:t>. 6.000.000 – </a:t>
            </a:r>
            <a:r>
              <a:rPr lang="en-US" sz="1800" dirty="0" err="1" smtClean="0"/>
              <a:t>Rp</a:t>
            </a:r>
            <a:r>
              <a:rPr lang="en-US" sz="1800" dirty="0" smtClean="0"/>
              <a:t>. 600.000,-	</a:t>
            </a:r>
            <a:r>
              <a:rPr lang="en-US" sz="1800" u="sng" dirty="0" err="1" smtClean="0"/>
              <a:t>Rp</a:t>
            </a:r>
            <a:r>
              <a:rPr lang="en-US" sz="1800" u="sng" dirty="0" smtClean="0"/>
              <a:t>.  5.400.000,-</a:t>
            </a:r>
          </a:p>
          <a:p>
            <a:pPr marL="596646" indent="-514350">
              <a:buNone/>
            </a:pPr>
            <a:r>
              <a:rPr lang="en-US" sz="1800" dirty="0" smtClean="0"/>
              <a:t>						</a:t>
            </a:r>
            <a:r>
              <a:rPr lang="en-US" sz="1800" dirty="0" err="1" smtClean="0"/>
              <a:t>Rp</a:t>
            </a:r>
            <a:r>
              <a:rPr lang="en-US" sz="1800" dirty="0" smtClean="0"/>
              <a:t>. 16.400.000,-</a:t>
            </a:r>
          </a:p>
          <a:p>
            <a:pPr marL="596646" indent="-514350">
              <a:buNone/>
            </a:pPr>
            <a:r>
              <a:rPr lang="en-US" sz="1800" dirty="0" smtClean="0"/>
              <a:t>	</a:t>
            </a:r>
            <a:endParaRPr lang="en-US" sz="18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55</a:t>
            </a:fld>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04800"/>
            <a:ext cx="8019288" cy="6324600"/>
          </a:xfrm>
        </p:spPr>
        <p:txBody>
          <a:bodyPr>
            <a:normAutofit/>
          </a:bodyPr>
          <a:lstStyle/>
          <a:p>
            <a:pPr marL="596646" indent="-514350">
              <a:buNone/>
            </a:pPr>
            <a:r>
              <a:rPr lang="en-US" sz="2000" dirty="0" smtClean="0"/>
              <a:t>II	</a:t>
            </a:r>
            <a:r>
              <a:rPr lang="en-US" sz="2000" dirty="0" err="1" smtClean="0"/>
              <a:t>Keterikatan</a:t>
            </a:r>
            <a:r>
              <a:rPr lang="en-US" sz="2000" dirty="0" smtClean="0"/>
              <a:t> </a:t>
            </a:r>
            <a:r>
              <a:rPr lang="en-US" sz="2000" dirty="0" err="1" smtClean="0"/>
              <a:t>dana</a:t>
            </a:r>
            <a:endParaRPr lang="en-US" sz="2000" dirty="0" smtClean="0"/>
          </a:p>
          <a:p>
            <a:pPr marL="596646" indent="-514350">
              <a:buNone/>
            </a:pPr>
            <a:r>
              <a:rPr lang="en-US" sz="2000" dirty="0" smtClean="0"/>
              <a:t>	- </a:t>
            </a:r>
            <a:r>
              <a:rPr lang="en-US" sz="2000" dirty="0" err="1" smtClean="0"/>
              <a:t>Proses</a:t>
            </a:r>
            <a:r>
              <a:rPr lang="en-US" sz="2000" dirty="0" smtClean="0"/>
              <a:t> </a:t>
            </a:r>
            <a:r>
              <a:rPr lang="en-US" sz="2000" dirty="0" err="1" smtClean="0"/>
              <a:t>Produksi</a:t>
            </a:r>
            <a:r>
              <a:rPr lang="en-US" sz="2000" dirty="0" smtClean="0"/>
              <a:t>			: 7 </a:t>
            </a:r>
            <a:r>
              <a:rPr lang="en-US" sz="2000" dirty="0" err="1" smtClean="0"/>
              <a:t>hari</a:t>
            </a:r>
            <a:endParaRPr lang="en-US" sz="2000" dirty="0" smtClean="0"/>
          </a:p>
          <a:p>
            <a:pPr marL="596646" indent="-514350">
              <a:buNone/>
            </a:pPr>
            <a:r>
              <a:rPr lang="en-US" sz="2000" dirty="0" smtClean="0"/>
              <a:t>	- </a:t>
            </a:r>
            <a:r>
              <a:rPr lang="en-US" sz="2000" dirty="0" err="1" smtClean="0"/>
              <a:t>Penyiapan</a:t>
            </a:r>
            <a:r>
              <a:rPr lang="en-US" sz="2000" dirty="0" smtClean="0"/>
              <a:t> </a:t>
            </a:r>
            <a:r>
              <a:rPr lang="en-US" sz="2000" dirty="0" err="1" smtClean="0"/>
              <a:t>bahan</a:t>
            </a:r>
            <a:r>
              <a:rPr lang="en-US" sz="2000" dirty="0" smtClean="0"/>
              <a:t> </a:t>
            </a:r>
            <a:r>
              <a:rPr lang="en-US" sz="2000" dirty="0" err="1" smtClean="0"/>
              <a:t>baku</a:t>
            </a:r>
            <a:r>
              <a:rPr lang="en-US" sz="2000" dirty="0" smtClean="0"/>
              <a:t>		: 6 </a:t>
            </a:r>
            <a:r>
              <a:rPr lang="en-US" sz="2000" dirty="0" err="1" smtClean="0"/>
              <a:t>hari</a:t>
            </a:r>
            <a:endParaRPr lang="en-US" sz="2000" dirty="0" smtClean="0"/>
          </a:p>
          <a:p>
            <a:pPr marL="596646" indent="-514350">
              <a:buNone/>
            </a:pPr>
            <a:r>
              <a:rPr lang="en-US" sz="2000" dirty="0" smtClean="0"/>
              <a:t>	- </a:t>
            </a:r>
            <a:r>
              <a:rPr lang="en-US" sz="2000" dirty="0" err="1" smtClean="0"/>
              <a:t>Pengumpulan</a:t>
            </a:r>
            <a:r>
              <a:rPr lang="en-US" sz="2000" dirty="0" smtClean="0"/>
              <a:t> </a:t>
            </a:r>
            <a:r>
              <a:rPr lang="en-US" sz="2000" dirty="0" err="1" smtClean="0"/>
              <a:t>piutang</a:t>
            </a:r>
            <a:r>
              <a:rPr lang="en-US" sz="2000" dirty="0" smtClean="0"/>
              <a:t>		</a:t>
            </a:r>
            <a:r>
              <a:rPr lang="en-US" sz="2000" u="sng" dirty="0" smtClean="0"/>
              <a:t>: 6 </a:t>
            </a:r>
            <a:r>
              <a:rPr lang="en-US" sz="2000" u="sng" dirty="0" err="1" smtClean="0"/>
              <a:t>hari</a:t>
            </a:r>
            <a:endParaRPr lang="en-US" sz="2000" u="sng" dirty="0" smtClean="0"/>
          </a:p>
          <a:p>
            <a:pPr marL="596646" indent="-514350">
              <a:buNone/>
            </a:pPr>
            <a:r>
              <a:rPr lang="en-US" sz="2000" dirty="0" smtClean="0"/>
              <a:t>						19 </a:t>
            </a:r>
            <a:r>
              <a:rPr lang="en-US" sz="2000" dirty="0" err="1" smtClean="0"/>
              <a:t>hari</a:t>
            </a:r>
            <a:endParaRPr lang="en-US" sz="2000" dirty="0" smtClean="0"/>
          </a:p>
          <a:p>
            <a:pPr marL="596646" indent="-514350">
              <a:buAutoNum type="alphaLcPeriod"/>
            </a:pPr>
            <a:r>
              <a:rPr lang="en-US" sz="2000" dirty="0" smtClean="0"/>
              <a:t>M.K yang </a:t>
            </a:r>
            <a:r>
              <a:rPr lang="en-US" sz="2000" dirty="0" err="1" smtClean="0"/>
              <a:t>dibutuhkan</a:t>
            </a:r>
            <a:r>
              <a:rPr lang="en-US" sz="2000" dirty="0" smtClean="0"/>
              <a:t> </a:t>
            </a:r>
            <a:r>
              <a:rPr lang="en-US" sz="2000" dirty="0" err="1" smtClean="0"/>
              <a:t>sebelum</a:t>
            </a:r>
            <a:r>
              <a:rPr lang="en-US" sz="2000" dirty="0" smtClean="0"/>
              <a:t> </a:t>
            </a:r>
            <a:r>
              <a:rPr lang="en-US" sz="2000" dirty="0" err="1" smtClean="0"/>
              <a:t>mendapat</a:t>
            </a:r>
            <a:r>
              <a:rPr lang="en-US" sz="2000" dirty="0" smtClean="0"/>
              <a:t> </a:t>
            </a:r>
            <a:r>
              <a:rPr lang="en-US" sz="2000" dirty="0" err="1" smtClean="0"/>
              <a:t>kredit</a:t>
            </a:r>
            <a:r>
              <a:rPr lang="en-US" sz="2000" dirty="0" smtClean="0"/>
              <a:t> </a:t>
            </a:r>
            <a:r>
              <a:rPr lang="en-US" sz="2000" dirty="0" err="1" smtClean="0"/>
              <a:t>dari</a:t>
            </a:r>
            <a:r>
              <a:rPr lang="en-US" sz="2000" dirty="0" smtClean="0"/>
              <a:t> </a:t>
            </a:r>
            <a:r>
              <a:rPr lang="en-US" sz="2000" dirty="0" err="1" smtClean="0"/>
              <a:t>pemasok</a:t>
            </a:r>
            <a:r>
              <a:rPr lang="en-US" sz="2000" dirty="0" smtClean="0"/>
              <a:t> : </a:t>
            </a:r>
          </a:p>
          <a:p>
            <a:pPr marL="596646" indent="-514350">
              <a:buNone/>
            </a:pPr>
            <a:r>
              <a:rPr lang="en-US" sz="2000" dirty="0" smtClean="0"/>
              <a:t>	19 x </a:t>
            </a:r>
            <a:r>
              <a:rPr lang="en-US" sz="2000" dirty="0" err="1" smtClean="0"/>
              <a:t>Rp</a:t>
            </a:r>
            <a:r>
              <a:rPr lang="en-US" sz="2000" dirty="0" smtClean="0"/>
              <a:t>. 12.000.000 = </a:t>
            </a:r>
            <a:r>
              <a:rPr lang="en-US" sz="2000" dirty="0" err="1" smtClean="0"/>
              <a:t>Rp</a:t>
            </a:r>
            <a:r>
              <a:rPr lang="en-US" sz="2000" dirty="0" smtClean="0"/>
              <a:t>. 228.000.000,-</a:t>
            </a:r>
          </a:p>
          <a:p>
            <a:pPr marL="596646" indent="-514350">
              <a:buNone/>
            </a:pPr>
            <a:endParaRPr lang="en-US" sz="2000" dirty="0" smtClean="0"/>
          </a:p>
          <a:p>
            <a:pPr marL="596646" indent="-514350">
              <a:buFont typeface="+mj-lt"/>
              <a:buAutoNum type="alphaLcPeriod" startAt="2"/>
            </a:pPr>
            <a:r>
              <a:rPr lang="en-US" sz="2000" dirty="0" smtClean="0"/>
              <a:t>M.K </a:t>
            </a:r>
            <a:r>
              <a:rPr lang="en-US" sz="2000" dirty="0" err="1" smtClean="0"/>
              <a:t>dibutuhkan</a:t>
            </a:r>
            <a:r>
              <a:rPr lang="en-US" sz="2000" dirty="0" smtClean="0"/>
              <a:t> </a:t>
            </a:r>
            <a:r>
              <a:rPr lang="en-US" sz="2000" dirty="0" err="1" smtClean="0"/>
              <a:t>setelah</a:t>
            </a:r>
            <a:r>
              <a:rPr lang="en-US" sz="2000" dirty="0" smtClean="0"/>
              <a:t> </a:t>
            </a:r>
            <a:r>
              <a:rPr lang="en-US" sz="2000" dirty="0" err="1" smtClean="0"/>
              <a:t>mendapat</a:t>
            </a:r>
            <a:r>
              <a:rPr lang="en-US" sz="2000" dirty="0" smtClean="0"/>
              <a:t> </a:t>
            </a:r>
            <a:r>
              <a:rPr lang="en-US" sz="2000" dirty="0" err="1" smtClean="0"/>
              <a:t>kredit</a:t>
            </a:r>
            <a:r>
              <a:rPr lang="en-US" sz="2000" dirty="0" smtClean="0"/>
              <a:t> </a:t>
            </a:r>
            <a:r>
              <a:rPr lang="en-US" sz="2000" dirty="0" err="1" smtClean="0"/>
              <a:t>dari</a:t>
            </a:r>
            <a:r>
              <a:rPr lang="en-US" sz="2000" dirty="0" smtClean="0"/>
              <a:t> </a:t>
            </a:r>
            <a:r>
              <a:rPr lang="en-US" sz="2000" dirty="0" err="1" smtClean="0"/>
              <a:t>pemasok</a:t>
            </a:r>
            <a:r>
              <a:rPr lang="en-US" sz="2000" dirty="0" smtClean="0"/>
              <a:t> (supplies) :</a:t>
            </a:r>
          </a:p>
          <a:p>
            <a:pPr marL="596646" indent="-514350">
              <a:buNone/>
            </a:pPr>
            <a:r>
              <a:rPr lang="en-US" sz="2000" dirty="0" smtClean="0"/>
              <a:t>	- </a:t>
            </a:r>
            <a:r>
              <a:rPr lang="en-US" sz="2000" dirty="0" err="1" smtClean="0"/>
              <a:t>Membeli</a:t>
            </a:r>
            <a:r>
              <a:rPr lang="en-US" sz="2000" dirty="0" smtClean="0"/>
              <a:t> </a:t>
            </a:r>
            <a:r>
              <a:rPr lang="en-US" sz="2000" dirty="0" err="1" smtClean="0"/>
              <a:t>bahan</a:t>
            </a:r>
            <a:r>
              <a:rPr lang="en-US" sz="2000" dirty="0" smtClean="0"/>
              <a:t> </a:t>
            </a:r>
            <a:r>
              <a:rPr lang="en-US" sz="2000" dirty="0" err="1" smtClean="0"/>
              <a:t>mentah</a:t>
            </a:r>
            <a:r>
              <a:rPr lang="en-US" sz="2000" dirty="0" smtClean="0"/>
              <a:t> : (19-5) x </a:t>
            </a:r>
            <a:r>
              <a:rPr lang="en-US" sz="2000" dirty="0" err="1" smtClean="0"/>
              <a:t>Rp</a:t>
            </a:r>
            <a:r>
              <a:rPr lang="en-US" sz="2000" dirty="0" smtClean="0"/>
              <a:t>. 6.000.000,-= </a:t>
            </a:r>
            <a:r>
              <a:rPr lang="en-US" sz="2000" dirty="0" err="1" smtClean="0"/>
              <a:t>Rp</a:t>
            </a:r>
            <a:r>
              <a:rPr lang="en-US" sz="2000" dirty="0" smtClean="0"/>
              <a:t>. 84.000.000,-</a:t>
            </a:r>
          </a:p>
          <a:p>
            <a:pPr marL="596646" indent="-514350">
              <a:buNone/>
            </a:pPr>
            <a:r>
              <a:rPr lang="en-US" sz="2000" dirty="0" smtClean="0"/>
              <a:t>	- </a:t>
            </a:r>
            <a:r>
              <a:rPr lang="en-US" sz="2000" dirty="0" err="1" smtClean="0"/>
              <a:t>Gaji</a:t>
            </a:r>
            <a:r>
              <a:rPr lang="en-US" sz="2000" dirty="0" smtClean="0"/>
              <a:t> TK </a:t>
            </a:r>
            <a:r>
              <a:rPr lang="en-US" sz="2000" dirty="0" err="1" smtClean="0"/>
              <a:t>tetap</a:t>
            </a:r>
            <a:r>
              <a:rPr lang="en-US" sz="2000" dirty="0" smtClean="0"/>
              <a:t> : 19 x </a:t>
            </a:r>
            <a:r>
              <a:rPr lang="en-US" sz="2000" dirty="0" err="1" smtClean="0"/>
              <a:t>Rp</a:t>
            </a:r>
            <a:r>
              <a:rPr lang="en-US" sz="2000" dirty="0" smtClean="0"/>
              <a:t>. 4.000.000,-		    = </a:t>
            </a:r>
            <a:r>
              <a:rPr lang="en-US" sz="2000" dirty="0" err="1" smtClean="0"/>
              <a:t>Rp</a:t>
            </a:r>
            <a:r>
              <a:rPr lang="en-US" sz="2000" dirty="0" smtClean="0"/>
              <a:t>. 76.000.000,-</a:t>
            </a:r>
          </a:p>
          <a:p>
            <a:pPr marL="596646" indent="-514350">
              <a:buNone/>
            </a:pPr>
            <a:r>
              <a:rPr lang="en-US" sz="2000" dirty="0" smtClean="0"/>
              <a:t>	- </a:t>
            </a:r>
            <a:r>
              <a:rPr lang="en-US" sz="2000" dirty="0" err="1" smtClean="0"/>
              <a:t>Biaya</a:t>
            </a:r>
            <a:r>
              <a:rPr lang="en-US" sz="2000" dirty="0" smtClean="0"/>
              <a:t> </a:t>
            </a:r>
            <a:r>
              <a:rPr lang="en-US" sz="2000" dirty="0" err="1" smtClean="0"/>
              <a:t>penolong</a:t>
            </a:r>
            <a:r>
              <a:rPr lang="en-US" sz="2000" dirty="0" smtClean="0"/>
              <a:t> : 19 x </a:t>
            </a:r>
            <a:r>
              <a:rPr lang="en-US" sz="2000" dirty="0" err="1" smtClean="0"/>
              <a:t>Rp</a:t>
            </a:r>
            <a:r>
              <a:rPr lang="en-US" sz="2000" dirty="0" smtClean="0"/>
              <a:t>. 4.000.000,-                  </a:t>
            </a:r>
            <a:r>
              <a:rPr lang="en-US" sz="2000" u="sng" dirty="0" smtClean="0"/>
              <a:t>= </a:t>
            </a:r>
            <a:r>
              <a:rPr lang="en-US" sz="2000" u="sng" dirty="0" err="1" smtClean="0"/>
              <a:t>Rp</a:t>
            </a:r>
            <a:r>
              <a:rPr lang="en-US" sz="2000" u="sng" dirty="0" smtClean="0"/>
              <a:t>. 38.000.000,-</a:t>
            </a:r>
          </a:p>
          <a:p>
            <a:pPr marL="596646" indent="-514350">
              <a:buNone/>
            </a:pPr>
            <a:r>
              <a:rPr lang="en-US" sz="2000" dirty="0" smtClean="0"/>
              <a:t>							     </a:t>
            </a:r>
            <a:r>
              <a:rPr lang="en-US" sz="2000" dirty="0" err="1" smtClean="0"/>
              <a:t>Rp</a:t>
            </a:r>
            <a:r>
              <a:rPr lang="en-US" sz="2000" dirty="0" smtClean="0"/>
              <a:t>. 198.000.000,-</a:t>
            </a:r>
          </a:p>
          <a:p>
            <a:pPr marL="596646" indent="-514350">
              <a:buNone/>
            </a:pPr>
            <a:endParaRPr lang="en-US" sz="24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56</a:t>
            </a:fld>
            <a:endParaRPr lang="en-US"/>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9"/>
            <a:ext cx="7498080" cy="792163"/>
          </a:xfrm>
        </p:spPr>
        <p:txBody>
          <a:bodyPr>
            <a:normAutofit/>
          </a:bodyPr>
          <a:lstStyle/>
          <a:p>
            <a:r>
              <a:rPr lang="en-US" sz="3200" dirty="0" smtClean="0"/>
              <a:t>1</a:t>
            </a:r>
            <a:r>
              <a:rPr lang="id-ID" sz="3200" dirty="0" smtClean="0"/>
              <a:t>4</a:t>
            </a:r>
            <a:r>
              <a:rPr lang="en-US" sz="3200" dirty="0" smtClean="0"/>
              <a:t>. </a:t>
            </a:r>
            <a:r>
              <a:rPr lang="en-US" sz="3200" dirty="0" err="1" smtClean="0"/>
              <a:t>Jawaban</a:t>
            </a:r>
            <a:r>
              <a:rPr lang="en-US" sz="3200" dirty="0" smtClean="0"/>
              <a:t> UTS (Sore)</a:t>
            </a:r>
            <a:r>
              <a:rPr lang="id-ID" sz="3200" dirty="0" smtClean="0"/>
              <a:t> 13 November 2013</a:t>
            </a:r>
            <a:endParaRPr lang="en-US" sz="3200" dirty="0"/>
          </a:p>
        </p:txBody>
      </p:sp>
      <p:sp>
        <p:nvSpPr>
          <p:cNvPr id="3" name="Content Placeholder 2"/>
          <p:cNvSpPr>
            <a:spLocks noGrp="1"/>
          </p:cNvSpPr>
          <p:nvPr>
            <p:ph idx="1"/>
          </p:nvPr>
        </p:nvSpPr>
        <p:spPr>
          <a:xfrm>
            <a:off x="1435608" y="1066800"/>
            <a:ext cx="7498080" cy="5181600"/>
          </a:xfrm>
        </p:spPr>
        <p:txBody>
          <a:bodyPr>
            <a:normAutofit fontScale="92500" lnSpcReduction="20000"/>
          </a:bodyPr>
          <a:lstStyle/>
          <a:p>
            <a:pPr>
              <a:buNone/>
            </a:pPr>
            <a:r>
              <a:rPr lang="en-US" sz="2000" dirty="0" smtClean="0"/>
              <a:t>2. a.  M.K </a:t>
            </a:r>
            <a:r>
              <a:rPr lang="en-US" sz="2000" dirty="0" err="1" smtClean="0"/>
              <a:t>Kualitatif</a:t>
            </a:r>
            <a:r>
              <a:rPr lang="en-US" sz="2000" dirty="0" smtClean="0"/>
              <a:t> :</a:t>
            </a:r>
          </a:p>
          <a:p>
            <a:pPr>
              <a:buNone/>
            </a:pPr>
            <a:r>
              <a:rPr lang="en-US" sz="2000" dirty="0" smtClean="0"/>
              <a:t>	   </a:t>
            </a:r>
            <a:r>
              <a:rPr lang="en-US" sz="2000" dirty="0" err="1" smtClean="0"/>
              <a:t>Kas</a:t>
            </a:r>
            <a:r>
              <a:rPr lang="en-US" sz="2000" dirty="0" smtClean="0"/>
              <a:t>					</a:t>
            </a:r>
            <a:r>
              <a:rPr lang="en-US" sz="2000" dirty="0" err="1" smtClean="0"/>
              <a:t>Rp</a:t>
            </a:r>
            <a:r>
              <a:rPr lang="en-US" sz="2000" dirty="0" smtClean="0"/>
              <a:t>. 5.000.000,-</a:t>
            </a:r>
          </a:p>
          <a:p>
            <a:pPr>
              <a:buNone/>
            </a:pPr>
            <a:r>
              <a:rPr lang="en-US" sz="2000" dirty="0" smtClean="0"/>
              <a:t>	   </a:t>
            </a:r>
            <a:r>
              <a:rPr lang="en-US" sz="2000" dirty="0" err="1" smtClean="0"/>
              <a:t>Surat</a:t>
            </a:r>
            <a:r>
              <a:rPr lang="en-US" sz="2000" dirty="0" smtClean="0"/>
              <a:t> </a:t>
            </a:r>
            <a:r>
              <a:rPr lang="en-US" sz="2000" dirty="0" err="1" smtClean="0"/>
              <a:t>Berharga</a:t>
            </a:r>
            <a:r>
              <a:rPr lang="en-US" sz="2000" dirty="0" smtClean="0"/>
              <a:t>				</a:t>
            </a:r>
            <a:r>
              <a:rPr lang="en-US" sz="2000" dirty="0" err="1" smtClean="0"/>
              <a:t>Rp</a:t>
            </a:r>
            <a:r>
              <a:rPr lang="en-US" sz="2000" dirty="0" smtClean="0"/>
              <a:t>. 6.000.000,-</a:t>
            </a:r>
          </a:p>
          <a:p>
            <a:pPr>
              <a:buNone/>
            </a:pPr>
            <a:r>
              <a:rPr lang="en-US" sz="2000" dirty="0" smtClean="0"/>
              <a:t>    	   </a:t>
            </a:r>
            <a:r>
              <a:rPr lang="en-US" sz="2000" dirty="0" err="1" smtClean="0"/>
              <a:t>Piutang</a:t>
            </a:r>
            <a:r>
              <a:rPr lang="en-US" sz="2000" dirty="0" smtClean="0"/>
              <a:t> </a:t>
            </a:r>
            <a:r>
              <a:rPr lang="en-US" sz="2000" dirty="0" err="1" smtClean="0"/>
              <a:t>Dagang</a:t>
            </a:r>
            <a:r>
              <a:rPr lang="en-US" sz="2000" dirty="0" smtClean="0"/>
              <a:t>				</a:t>
            </a:r>
            <a:r>
              <a:rPr lang="en-US" sz="2000" dirty="0" err="1" smtClean="0"/>
              <a:t>Rp</a:t>
            </a:r>
            <a:r>
              <a:rPr lang="en-US" sz="2000" dirty="0" smtClean="0"/>
              <a:t>. 3.000.000,-</a:t>
            </a:r>
          </a:p>
          <a:p>
            <a:pPr>
              <a:buNone/>
            </a:pPr>
            <a:r>
              <a:rPr lang="en-US" sz="2000" dirty="0" smtClean="0"/>
              <a:t>	   </a:t>
            </a:r>
            <a:r>
              <a:rPr lang="en-US" sz="2000" dirty="0" err="1" smtClean="0"/>
              <a:t>Persediaan</a:t>
            </a:r>
            <a:r>
              <a:rPr lang="en-US" sz="2000" dirty="0" smtClean="0"/>
              <a:t>					</a:t>
            </a:r>
            <a:r>
              <a:rPr lang="en-US" sz="2000" u="sng" dirty="0" err="1" smtClean="0"/>
              <a:t>Rp</a:t>
            </a:r>
            <a:r>
              <a:rPr lang="en-US" sz="2000" u="sng" dirty="0" smtClean="0"/>
              <a:t>. 3.000.000,-</a:t>
            </a:r>
          </a:p>
          <a:p>
            <a:pPr>
              <a:buNone/>
            </a:pPr>
            <a:r>
              <a:rPr lang="en-US" sz="2000" dirty="0" smtClean="0"/>
              <a:t>							</a:t>
            </a:r>
            <a:r>
              <a:rPr lang="en-US" sz="2000" dirty="0" err="1" smtClean="0"/>
              <a:t>Rp</a:t>
            </a:r>
            <a:r>
              <a:rPr lang="en-US" sz="2000" dirty="0" smtClean="0"/>
              <a:t>. 17.000.000,-</a:t>
            </a:r>
          </a:p>
          <a:p>
            <a:pPr>
              <a:buNone/>
            </a:pPr>
            <a:r>
              <a:rPr lang="en-US" sz="2000" dirty="0" smtClean="0"/>
              <a:t>   b.  M.K </a:t>
            </a:r>
            <a:r>
              <a:rPr lang="en-US" sz="2000" dirty="0" err="1" smtClean="0"/>
              <a:t>Kualitatif</a:t>
            </a:r>
            <a:r>
              <a:rPr lang="en-US" sz="2000" dirty="0" smtClean="0"/>
              <a:t> :</a:t>
            </a:r>
          </a:p>
          <a:p>
            <a:pPr>
              <a:buNone/>
            </a:pPr>
            <a:r>
              <a:rPr lang="en-US" sz="2000" dirty="0" smtClean="0"/>
              <a:t>	  - </a:t>
            </a:r>
            <a:r>
              <a:rPr lang="en-US" sz="2000" dirty="0" err="1" smtClean="0"/>
              <a:t>Utang</a:t>
            </a:r>
            <a:r>
              <a:rPr lang="en-US" sz="2000" dirty="0" smtClean="0"/>
              <a:t> </a:t>
            </a:r>
            <a:r>
              <a:rPr lang="en-US" sz="2000" dirty="0" err="1" smtClean="0"/>
              <a:t>dagang</a:t>
            </a:r>
            <a:r>
              <a:rPr lang="en-US" sz="2000" dirty="0" smtClean="0"/>
              <a:t>				</a:t>
            </a:r>
            <a:r>
              <a:rPr lang="en-US" sz="2000" dirty="0" err="1" smtClean="0"/>
              <a:t>Rp</a:t>
            </a:r>
            <a:r>
              <a:rPr lang="en-US" sz="2000" dirty="0" smtClean="0"/>
              <a:t>. 7.000.000,-</a:t>
            </a:r>
          </a:p>
          <a:p>
            <a:pPr>
              <a:buNone/>
            </a:pPr>
            <a:r>
              <a:rPr lang="en-US" sz="2000" dirty="0" smtClean="0"/>
              <a:t>	  - </a:t>
            </a:r>
            <a:r>
              <a:rPr lang="en-US" sz="2000" dirty="0" err="1" smtClean="0"/>
              <a:t>Utang</a:t>
            </a:r>
            <a:r>
              <a:rPr lang="en-US" sz="2000" dirty="0" smtClean="0"/>
              <a:t> </a:t>
            </a:r>
            <a:r>
              <a:rPr lang="en-US" sz="2000" dirty="0" err="1" smtClean="0"/>
              <a:t>pajak</a:t>
            </a:r>
            <a:r>
              <a:rPr lang="en-US" sz="2000" dirty="0" smtClean="0"/>
              <a:t>					</a:t>
            </a:r>
            <a:r>
              <a:rPr lang="en-US" sz="2000" dirty="0" err="1" smtClean="0"/>
              <a:t>Rp</a:t>
            </a:r>
            <a:r>
              <a:rPr lang="en-US" sz="2000" dirty="0" smtClean="0"/>
              <a:t>. 3.000.000,-</a:t>
            </a:r>
          </a:p>
          <a:p>
            <a:pPr>
              <a:buNone/>
            </a:pPr>
            <a:r>
              <a:rPr lang="en-US" sz="2000" dirty="0" smtClean="0"/>
              <a:t>	  - </a:t>
            </a:r>
            <a:r>
              <a:rPr lang="en-US" sz="2000" dirty="0" err="1" smtClean="0"/>
              <a:t>Utang</a:t>
            </a:r>
            <a:r>
              <a:rPr lang="en-US" sz="2000" dirty="0" smtClean="0"/>
              <a:t> </a:t>
            </a:r>
            <a:r>
              <a:rPr lang="en-US" sz="2000" dirty="0" err="1" smtClean="0"/>
              <a:t>biaya</a:t>
            </a:r>
            <a:r>
              <a:rPr lang="en-US" sz="2000" dirty="0" smtClean="0"/>
              <a:t>					</a:t>
            </a:r>
            <a:r>
              <a:rPr lang="en-US" sz="2000" dirty="0" err="1" smtClean="0"/>
              <a:t>Rp</a:t>
            </a:r>
            <a:r>
              <a:rPr lang="en-US" sz="2000" dirty="0" smtClean="0"/>
              <a:t>. 3.000.000,-</a:t>
            </a:r>
          </a:p>
          <a:p>
            <a:pPr>
              <a:buNone/>
            </a:pPr>
            <a:r>
              <a:rPr lang="en-US" sz="2000" dirty="0" smtClean="0"/>
              <a:t>	  - </a:t>
            </a:r>
            <a:r>
              <a:rPr lang="en-US" sz="2000" dirty="0" err="1" smtClean="0"/>
              <a:t>Utang</a:t>
            </a:r>
            <a:r>
              <a:rPr lang="en-US" sz="2000" dirty="0" smtClean="0"/>
              <a:t> </a:t>
            </a:r>
            <a:r>
              <a:rPr lang="en-US" sz="2000" dirty="0" err="1" smtClean="0"/>
              <a:t>wesel</a:t>
            </a:r>
            <a:r>
              <a:rPr lang="en-US" sz="2000" dirty="0" smtClean="0"/>
              <a:t>				</a:t>
            </a:r>
            <a:r>
              <a:rPr lang="en-US" sz="2000" u="sng" dirty="0" err="1" smtClean="0"/>
              <a:t>Rp</a:t>
            </a:r>
            <a:r>
              <a:rPr lang="en-US" sz="2000" u="sng" dirty="0" smtClean="0"/>
              <a:t>. 2.000.000,-</a:t>
            </a:r>
          </a:p>
          <a:p>
            <a:pPr>
              <a:buNone/>
            </a:pPr>
            <a:r>
              <a:rPr lang="en-US" sz="2000" dirty="0" smtClean="0"/>
              <a:t>							</a:t>
            </a:r>
            <a:r>
              <a:rPr lang="en-US" sz="2000" dirty="0" err="1" smtClean="0"/>
              <a:t>Rp</a:t>
            </a:r>
            <a:r>
              <a:rPr lang="en-US" sz="2000" dirty="0" smtClean="0"/>
              <a:t>. 15.000.000,-</a:t>
            </a:r>
          </a:p>
          <a:p>
            <a:pPr>
              <a:buNone/>
            </a:pPr>
            <a:r>
              <a:rPr lang="en-US" sz="2000" dirty="0" smtClean="0"/>
              <a:t>	M.K </a:t>
            </a:r>
            <a:r>
              <a:rPr lang="en-US" sz="2000" dirty="0" err="1" smtClean="0"/>
              <a:t>Kualitatif</a:t>
            </a:r>
            <a:r>
              <a:rPr lang="en-US" sz="2000" dirty="0" smtClean="0"/>
              <a:t> :</a:t>
            </a:r>
          </a:p>
          <a:p>
            <a:pPr>
              <a:buNone/>
            </a:pPr>
            <a:r>
              <a:rPr lang="en-US" sz="2000" dirty="0" smtClean="0"/>
              <a:t>		= </a:t>
            </a:r>
            <a:r>
              <a:rPr lang="en-US" sz="2000" dirty="0" err="1" smtClean="0"/>
              <a:t>Rp</a:t>
            </a:r>
            <a:r>
              <a:rPr lang="en-US" sz="2000" dirty="0" smtClean="0"/>
              <a:t>. 17.000.000 – </a:t>
            </a:r>
            <a:r>
              <a:rPr lang="en-US" sz="2000" dirty="0" err="1" smtClean="0"/>
              <a:t>Rp</a:t>
            </a:r>
            <a:r>
              <a:rPr lang="en-US" sz="2000" dirty="0" smtClean="0"/>
              <a:t>. 15.000.000,-</a:t>
            </a:r>
          </a:p>
          <a:p>
            <a:pPr>
              <a:buNone/>
            </a:pPr>
            <a:r>
              <a:rPr lang="en-US" sz="2000" dirty="0" smtClean="0"/>
              <a:t>		= </a:t>
            </a:r>
            <a:r>
              <a:rPr lang="en-US" sz="2000" dirty="0" err="1" smtClean="0"/>
              <a:t>Rp</a:t>
            </a:r>
            <a:r>
              <a:rPr lang="en-US" sz="2000" dirty="0" smtClean="0"/>
              <a:t>.   2.000.000,-</a:t>
            </a:r>
          </a:p>
          <a:p>
            <a:pPr>
              <a:buNone/>
            </a:pPr>
            <a:r>
              <a:rPr lang="en-US" sz="2000" dirty="0" smtClean="0"/>
              <a:t>		</a:t>
            </a:r>
            <a:endParaRPr lang="en-US" sz="20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57</a:t>
            </a:fld>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92500" lnSpcReduction="20000"/>
          </a:bodyPr>
          <a:lstStyle/>
          <a:p>
            <a:pPr marL="596646" indent="-514350">
              <a:buAutoNum type="alphaLcPeriod" startAt="3"/>
            </a:pPr>
            <a:r>
              <a:rPr lang="en-US" sz="2000" dirty="0" smtClean="0"/>
              <a:t>M.K </a:t>
            </a:r>
            <a:r>
              <a:rPr lang="en-US" sz="2000" dirty="0" err="1" smtClean="0"/>
              <a:t>Fungsional</a:t>
            </a:r>
            <a:endParaRPr lang="en-US" sz="2000" dirty="0" smtClean="0"/>
          </a:p>
          <a:p>
            <a:pPr marL="596646" indent="-514350">
              <a:buNone/>
            </a:pPr>
            <a:r>
              <a:rPr lang="en-US" sz="2000" dirty="0" smtClean="0"/>
              <a:t>	</a:t>
            </a:r>
            <a:r>
              <a:rPr lang="en-US" sz="2000" dirty="0" err="1" smtClean="0"/>
              <a:t>Kas</a:t>
            </a:r>
            <a:r>
              <a:rPr lang="en-US" sz="2000" dirty="0" smtClean="0"/>
              <a:t> 					</a:t>
            </a:r>
            <a:r>
              <a:rPr lang="en-US" sz="2000" dirty="0" err="1" smtClean="0"/>
              <a:t>Rp</a:t>
            </a:r>
            <a:r>
              <a:rPr lang="en-US" sz="2000" dirty="0" smtClean="0"/>
              <a:t>.   5.000.000,-</a:t>
            </a:r>
          </a:p>
          <a:p>
            <a:pPr marL="596646" indent="-514350">
              <a:buNone/>
            </a:pPr>
            <a:r>
              <a:rPr lang="en-US" sz="2000" dirty="0" smtClean="0"/>
              <a:t>	</a:t>
            </a:r>
            <a:r>
              <a:rPr lang="en-US" sz="2000" dirty="0" err="1" smtClean="0"/>
              <a:t>Piutang</a:t>
            </a:r>
            <a:r>
              <a:rPr lang="en-US" sz="2000" dirty="0" smtClean="0"/>
              <a:t> </a:t>
            </a:r>
            <a:r>
              <a:rPr lang="en-US" sz="2000" dirty="0" err="1" smtClean="0"/>
              <a:t>dagang</a:t>
            </a:r>
            <a:r>
              <a:rPr lang="en-US" sz="2000" dirty="0" smtClean="0"/>
              <a:t> : 85% x Rp.3.000.000,- 		</a:t>
            </a:r>
            <a:r>
              <a:rPr lang="en-US" sz="2000" dirty="0" err="1" smtClean="0"/>
              <a:t>Rp</a:t>
            </a:r>
            <a:r>
              <a:rPr lang="en-US" sz="2000" dirty="0" smtClean="0"/>
              <a:t>. 25.500.000,-</a:t>
            </a:r>
          </a:p>
          <a:p>
            <a:pPr marL="596646" indent="-514350">
              <a:buNone/>
            </a:pPr>
            <a:r>
              <a:rPr lang="en-US" sz="2000" dirty="0" smtClean="0"/>
              <a:t>	</a:t>
            </a:r>
            <a:r>
              <a:rPr lang="en-US" sz="2000" dirty="0" err="1" smtClean="0"/>
              <a:t>Persediaan</a:t>
            </a:r>
            <a:r>
              <a:rPr lang="en-US" sz="2000" dirty="0" smtClean="0"/>
              <a:t>					</a:t>
            </a:r>
            <a:r>
              <a:rPr lang="en-US" sz="2000" dirty="0" err="1" smtClean="0"/>
              <a:t>Rp</a:t>
            </a:r>
            <a:r>
              <a:rPr lang="en-US" sz="2000" dirty="0" smtClean="0"/>
              <a:t>.   3.000.000,-</a:t>
            </a:r>
          </a:p>
          <a:p>
            <a:pPr marL="596646" indent="-514350">
              <a:buNone/>
            </a:pPr>
            <a:r>
              <a:rPr lang="en-US" sz="2000" dirty="0" smtClean="0"/>
              <a:t>	</a:t>
            </a:r>
            <a:r>
              <a:rPr lang="en-US" sz="2000" dirty="0" err="1" smtClean="0"/>
              <a:t>Penyusutan</a:t>
            </a:r>
            <a:r>
              <a:rPr lang="en-US" sz="2000" dirty="0" smtClean="0"/>
              <a:t> </a:t>
            </a:r>
            <a:r>
              <a:rPr lang="en-US" sz="2000" dirty="0" err="1" smtClean="0"/>
              <a:t>Mesin</a:t>
            </a:r>
            <a:r>
              <a:rPr lang="en-US" sz="2000" dirty="0" smtClean="0"/>
              <a:t>				</a:t>
            </a:r>
            <a:r>
              <a:rPr lang="en-US" sz="2000" dirty="0" err="1" smtClean="0"/>
              <a:t>Rp</a:t>
            </a:r>
            <a:r>
              <a:rPr lang="en-US" sz="2000" dirty="0" smtClean="0"/>
              <a:t>.   1.000.000,-</a:t>
            </a:r>
          </a:p>
          <a:p>
            <a:pPr marL="596646" indent="-514350">
              <a:buNone/>
            </a:pPr>
            <a:r>
              <a:rPr lang="en-US" sz="2000" dirty="0" smtClean="0"/>
              <a:t>	</a:t>
            </a:r>
            <a:r>
              <a:rPr lang="en-US" sz="2000" dirty="0" err="1" smtClean="0"/>
              <a:t>Penyusutan</a:t>
            </a:r>
            <a:r>
              <a:rPr lang="en-US" sz="2000" dirty="0" smtClean="0"/>
              <a:t> </a:t>
            </a:r>
            <a:r>
              <a:rPr lang="en-US" sz="2000" dirty="0" err="1" smtClean="0"/>
              <a:t>Kendaraan</a:t>
            </a:r>
            <a:r>
              <a:rPr lang="en-US" sz="2000" dirty="0" smtClean="0"/>
              <a:t>			</a:t>
            </a:r>
            <a:r>
              <a:rPr lang="en-US" sz="2000" u="sng" dirty="0" err="1" smtClean="0"/>
              <a:t>Rp</a:t>
            </a:r>
            <a:r>
              <a:rPr lang="en-US" sz="2000" u="sng" dirty="0" smtClean="0"/>
              <a:t>.   1.600.000,-</a:t>
            </a:r>
          </a:p>
          <a:p>
            <a:pPr marL="596646" indent="-514350">
              <a:buNone/>
            </a:pPr>
            <a:r>
              <a:rPr lang="en-US" sz="2000" dirty="0" smtClean="0"/>
              <a:t>							</a:t>
            </a:r>
            <a:r>
              <a:rPr lang="en-US" sz="2000" dirty="0" err="1" smtClean="0"/>
              <a:t>Rp</a:t>
            </a:r>
            <a:r>
              <a:rPr lang="en-US" sz="2000" dirty="0" smtClean="0"/>
              <a:t>.  13.150.000,-</a:t>
            </a:r>
          </a:p>
          <a:p>
            <a:pPr marL="596646" indent="-514350">
              <a:buAutoNum type="alphaLcPeriod" startAt="4"/>
            </a:pPr>
            <a:r>
              <a:rPr lang="en-US" sz="2000" dirty="0" smtClean="0"/>
              <a:t>M.K </a:t>
            </a:r>
            <a:r>
              <a:rPr lang="en-US" sz="2000" dirty="0" err="1" smtClean="0"/>
              <a:t>Potensial</a:t>
            </a:r>
            <a:endParaRPr lang="en-US" sz="2000" dirty="0" smtClean="0"/>
          </a:p>
          <a:p>
            <a:pPr marL="596646" indent="-514350">
              <a:buNone/>
            </a:pPr>
            <a:r>
              <a:rPr lang="en-US" sz="2000" dirty="0" smtClean="0"/>
              <a:t>	Profit Margin : 15% x </a:t>
            </a:r>
            <a:r>
              <a:rPr lang="en-US" sz="2000" dirty="0" err="1" smtClean="0"/>
              <a:t>Rp</a:t>
            </a:r>
            <a:r>
              <a:rPr lang="en-US" sz="2000" dirty="0" smtClean="0"/>
              <a:t>. 3.000.000,- 		</a:t>
            </a:r>
            <a:r>
              <a:rPr lang="en-US" sz="2000" dirty="0" err="1" smtClean="0"/>
              <a:t>Rp</a:t>
            </a:r>
            <a:r>
              <a:rPr lang="en-US" sz="2000" dirty="0" smtClean="0"/>
              <a:t>.     450.000,-</a:t>
            </a:r>
          </a:p>
          <a:p>
            <a:pPr marL="596646" indent="-514350">
              <a:buNone/>
            </a:pPr>
            <a:r>
              <a:rPr lang="en-US" sz="2000" dirty="0" smtClean="0"/>
              <a:t>	</a:t>
            </a:r>
            <a:r>
              <a:rPr lang="en-US" sz="2000" dirty="0" err="1" smtClean="0"/>
              <a:t>Surat</a:t>
            </a:r>
            <a:r>
              <a:rPr lang="en-US" sz="2000" dirty="0" smtClean="0"/>
              <a:t> </a:t>
            </a:r>
            <a:r>
              <a:rPr lang="en-US" sz="2000" dirty="0" err="1" smtClean="0"/>
              <a:t>Berharga</a:t>
            </a:r>
            <a:r>
              <a:rPr lang="en-US" sz="2000" dirty="0" smtClean="0"/>
              <a:t>				</a:t>
            </a:r>
            <a:r>
              <a:rPr lang="en-US" sz="2000" u="sng" dirty="0" err="1" smtClean="0"/>
              <a:t>Rp</a:t>
            </a:r>
            <a:r>
              <a:rPr lang="en-US" sz="2000" u="sng" dirty="0" smtClean="0"/>
              <a:t>.   6.000.000,-</a:t>
            </a:r>
          </a:p>
          <a:p>
            <a:pPr marL="596646" indent="-514350">
              <a:buNone/>
            </a:pPr>
            <a:r>
              <a:rPr lang="en-US" sz="2000" dirty="0" smtClean="0"/>
              <a:t>							</a:t>
            </a:r>
            <a:r>
              <a:rPr lang="en-US" sz="2000" dirty="0" err="1" smtClean="0"/>
              <a:t>Rp</a:t>
            </a:r>
            <a:r>
              <a:rPr lang="en-US" sz="2000" dirty="0" smtClean="0"/>
              <a:t>.   6.450.000,-</a:t>
            </a:r>
          </a:p>
          <a:p>
            <a:pPr marL="596646" indent="-514350">
              <a:buAutoNum type="alphaLcPeriod" startAt="5"/>
            </a:pPr>
            <a:r>
              <a:rPr lang="en-US" sz="2000" dirty="0" err="1" smtClean="0"/>
              <a:t>Bukan</a:t>
            </a:r>
            <a:r>
              <a:rPr lang="en-US" sz="2000" dirty="0" smtClean="0"/>
              <a:t> Modal </a:t>
            </a:r>
            <a:r>
              <a:rPr lang="en-US" sz="2000" dirty="0" err="1" smtClean="0"/>
              <a:t>Kerja</a:t>
            </a:r>
            <a:r>
              <a:rPr lang="en-US" sz="2000" dirty="0" smtClean="0"/>
              <a:t>				</a:t>
            </a:r>
          </a:p>
          <a:p>
            <a:pPr marL="596646" indent="-514350">
              <a:buNone/>
            </a:pPr>
            <a:r>
              <a:rPr lang="en-US" sz="2000" dirty="0" smtClean="0"/>
              <a:t>	- Tanah 					</a:t>
            </a:r>
            <a:r>
              <a:rPr lang="en-US" sz="2000" dirty="0" err="1" smtClean="0"/>
              <a:t>Rp</a:t>
            </a:r>
            <a:r>
              <a:rPr lang="en-US" sz="2000" dirty="0" smtClean="0"/>
              <a:t>.    8.000.000,-</a:t>
            </a:r>
          </a:p>
          <a:p>
            <a:pPr marL="596646" indent="-514350">
              <a:buNone/>
            </a:pPr>
            <a:r>
              <a:rPr lang="en-US" sz="2000" dirty="0" smtClean="0"/>
              <a:t>	- </a:t>
            </a:r>
            <a:r>
              <a:rPr lang="en-US" sz="2000" dirty="0" err="1" smtClean="0"/>
              <a:t>Mesin</a:t>
            </a:r>
            <a:r>
              <a:rPr lang="en-US" sz="2000" dirty="0" smtClean="0"/>
              <a:t> : </a:t>
            </a:r>
            <a:r>
              <a:rPr lang="en-US" sz="2000" dirty="0" err="1" smtClean="0"/>
              <a:t>Rp</a:t>
            </a:r>
            <a:r>
              <a:rPr lang="en-US" sz="2000" dirty="0" smtClean="0"/>
              <a:t>. 5.000.000 – </a:t>
            </a:r>
            <a:r>
              <a:rPr lang="en-US" sz="2000" dirty="0" err="1" smtClean="0"/>
              <a:t>Rp</a:t>
            </a:r>
            <a:r>
              <a:rPr lang="en-US" sz="2000" dirty="0" smtClean="0"/>
              <a:t>. 1.000.000,-		</a:t>
            </a:r>
            <a:r>
              <a:rPr lang="en-US" sz="2000" dirty="0" err="1" smtClean="0"/>
              <a:t>Rp</a:t>
            </a:r>
            <a:r>
              <a:rPr lang="en-US" sz="2000" dirty="0" smtClean="0"/>
              <a:t>.    4.000.000,-</a:t>
            </a:r>
          </a:p>
          <a:p>
            <a:pPr marL="596646" indent="-514350">
              <a:buNone/>
            </a:pPr>
            <a:r>
              <a:rPr lang="en-US" sz="2000" dirty="0" smtClean="0"/>
              <a:t>	- </a:t>
            </a:r>
            <a:r>
              <a:rPr lang="en-US" sz="2000" dirty="0" err="1" smtClean="0"/>
              <a:t>Kendaraan</a:t>
            </a:r>
            <a:r>
              <a:rPr lang="en-US" sz="2000" dirty="0" smtClean="0"/>
              <a:t> : </a:t>
            </a:r>
            <a:r>
              <a:rPr lang="en-US" sz="2000" dirty="0" err="1" smtClean="0"/>
              <a:t>Rp</a:t>
            </a:r>
            <a:r>
              <a:rPr lang="en-US" sz="2000" dirty="0" smtClean="0"/>
              <a:t>. 8.000.000 – </a:t>
            </a:r>
            <a:r>
              <a:rPr lang="en-US" sz="2000" dirty="0" err="1" smtClean="0"/>
              <a:t>Rp</a:t>
            </a:r>
            <a:r>
              <a:rPr lang="en-US" sz="2000" dirty="0" smtClean="0"/>
              <a:t>. 1.600.000,-	</a:t>
            </a:r>
            <a:r>
              <a:rPr lang="en-US" sz="2000" u="sng" dirty="0" err="1" smtClean="0"/>
              <a:t>Rp</a:t>
            </a:r>
            <a:r>
              <a:rPr lang="en-US" sz="2000" u="sng" dirty="0" smtClean="0"/>
              <a:t>.    6.400.000,-</a:t>
            </a:r>
          </a:p>
          <a:p>
            <a:pPr marL="596646" indent="-514350">
              <a:buNone/>
            </a:pPr>
            <a:r>
              <a:rPr lang="en-US" sz="2000" dirty="0" smtClean="0"/>
              <a:t>							</a:t>
            </a:r>
            <a:r>
              <a:rPr lang="en-US" sz="2000" dirty="0" err="1" smtClean="0"/>
              <a:t>Rp</a:t>
            </a:r>
            <a:r>
              <a:rPr lang="en-US" sz="2000" dirty="0" smtClean="0"/>
              <a:t>.  18.400.000,-	</a:t>
            </a:r>
          </a:p>
          <a:p>
            <a:pPr marL="596646" indent="-514350">
              <a:buNone/>
            </a:pPr>
            <a:endParaRPr lang="en-US" sz="2000" dirty="0" smtClean="0"/>
          </a:p>
          <a:p>
            <a:pPr>
              <a:buNone/>
            </a:pPr>
            <a:r>
              <a:rPr lang="en-US" sz="2000" dirty="0" smtClean="0"/>
              <a:t>	</a:t>
            </a:r>
            <a:endParaRPr lang="en-US" sz="20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58</a:t>
            </a:fld>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04800"/>
            <a:ext cx="7498080" cy="5943600"/>
          </a:xfrm>
        </p:spPr>
        <p:txBody>
          <a:bodyPr>
            <a:normAutofit/>
          </a:bodyPr>
          <a:lstStyle/>
          <a:p>
            <a:pPr>
              <a:buNone/>
            </a:pPr>
            <a:r>
              <a:rPr lang="en-US" dirty="0" smtClean="0"/>
              <a:t>3.a.	</a:t>
            </a:r>
            <a:r>
              <a:rPr lang="en-US" dirty="0" err="1" smtClean="0"/>
              <a:t>Sa’adah</a:t>
            </a:r>
            <a:r>
              <a:rPr lang="en-US" dirty="0" smtClean="0"/>
              <a:t> 	=</a:t>
            </a:r>
          </a:p>
          <a:p>
            <a:pPr>
              <a:buNone/>
            </a:pPr>
            <a:r>
              <a:rPr lang="en-US" dirty="0" smtClean="0"/>
              <a:t>        </a:t>
            </a:r>
            <a:r>
              <a:rPr lang="en-US" dirty="0" err="1" smtClean="0"/>
              <a:t>Muniifah</a:t>
            </a:r>
            <a:r>
              <a:rPr lang="en-US" dirty="0" smtClean="0"/>
              <a:t> 	=</a:t>
            </a:r>
          </a:p>
          <a:p>
            <a:pPr>
              <a:buNone/>
            </a:pPr>
            <a:endParaRPr lang="en-US" dirty="0" smtClean="0"/>
          </a:p>
          <a:p>
            <a:pPr>
              <a:buNone/>
            </a:pPr>
            <a:r>
              <a:rPr lang="en-US" dirty="0" smtClean="0"/>
              <a:t>	Perusahaan </a:t>
            </a:r>
            <a:r>
              <a:rPr lang="en-US" dirty="0" err="1" smtClean="0"/>
              <a:t>Muniifah</a:t>
            </a:r>
            <a:r>
              <a:rPr lang="en-US" dirty="0" smtClean="0"/>
              <a:t> </a:t>
            </a:r>
            <a:r>
              <a:rPr lang="en-US" dirty="0" err="1" smtClean="0"/>
              <a:t>menggunakan</a:t>
            </a:r>
            <a:r>
              <a:rPr lang="en-US" dirty="0" smtClean="0"/>
              <a:t> modal </a:t>
            </a:r>
            <a:r>
              <a:rPr lang="en-US" dirty="0" err="1" smtClean="0"/>
              <a:t>lebih</a:t>
            </a:r>
            <a:r>
              <a:rPr lang="en-US" dirty="0" smtClean="0"/>
              <a:t> </a:t>
            </a:r>
            <a:r>
              <a:rPr lang="en-US" dirty="0" err="1" smtClean="0"/>
              <a:t>kecil</a:t>
            </a:r>
            <a:r>
              <a:rPr lang="en-US" dirty="0" smtClean="0"/>
              <a:t> </a:t>
            </a:r>
            <a:r>
              <a:rPr lang="en-US" dirty="0" err="1" smtClean="0"/>
              <a:t>dan</a:t>
            </a:r>
            <a:r>
              <a:rPr lang="en-US" dirty="0" smtClean="0"/>
              <a:t> </a:t>
            </a:r>
            <a:r>
              <a:rPr lang="en-US" dirty="0" err="1" smtClean="0"/>
              <a:t>menghasilkan</a:t>
            </a:r>
            <a:r>
              <a:rPr lang="en-US" dirty="0" smtClean="0"/>
              <a:t> ROE </a:t>
            </a:r>
            <a:r>
              <a:rPr lang="en-US" dirty="0" err="1" smtClean="0"/>
              <a:t>lebih</a:t>
            </a:r>
            <a:r>
              <a:rPr lang="en-US" dirty="0" smtClean="0"/>
              <a:t> </a:t>
            </a:r>
            <a:r>
              <a:rPr lang="en-US" dirty="0" err="1" smtClean="0"/>
              <a:t>besar</a:t>
            </a:r>
            <a:r>
              <a:rPr lang="en-US" dirty="0" smtClean="0"/>
              <a:t> </a:t>
            </a:r>
            <a:r>
              <a:rPr lang="en-US" dirty="0" err="1" smtClean="0"/>
              <a:t>yaitu</a:t>
            </a:r>
            <a:r>
              <a:rPr lang="en-US" dirty="0" smtClean="0"/>
              <a:t> 12%</a:t>
            </a:r>
          </a:p>
          <a:p>
            <a:pPr>
              <a:buNone/>
            </a:pPr>
            <a:r>
              <a:rPr lang="en-US" dirty="0" smtClean="0"/>
              <a:t>	Perusahaan </a:t>
            </a:r>
            <a:r>
              <a:rPr lang="en-US" dirty="0" err="1" smtClean="0"/>
              <a:t>Muniifah</a:t>
            </a:r>
            <a:r>
              <a:rPr lang="en-US" dirty="0" smtClean="0"/>
              <a:t> </a:t>
            </a:r>
            <a:r>
              <a:rPr lang="en-US" dirty="0" err="1" smtClean="0"/>
              <a:t>dengan</a:t>
            </a:r>
            <a:r>
              <a:rPr lang="en-US" dirty="0" smtClean="0"/>
              <a:t> </a:t>
            </a:r>
            <a:r>
              <a:rPr lang="en-US" dirty="0" err="1" smtClean="0"/>
              <a:t>menggunakan</a:t>
            </a:r>
            <a:r>
              <a:rPr lang="en-US" dirty="0" smtClean="0"/>
              <a:t> modal yang </a:t>
            </a:r>
            <a:r>
              <a:rPr lang="en-US" dirty="0" err="1" smtClean="0"/>
              <a:t>relatif</a:t>
            </a:r>
            <a:r>
              <a:rPr lang="en-US" dirty="0" smtClean="0"/>
              <a:t> </a:t>
            </a:r>
            <a:r>
              <a:rPr lang="en-US" dirty="0" err="1" smtClean="0"/>
              <a:t>tidak</a:t>
            </a:r>
            <a:r>
              <a:rPr lang="en-US" dirty="0" smtClean="0"/>
              <a:t> </a:t>
            </a:r>
            <a:r>
              <a:rPr lang="en-US" dirty="0" err="1" smtClean="0"/>
              <a:t>terlalu</a:t>
            </a:r>
            <a:r>
              <a:rPr lang="en-US" dirty="0" smtClean="0"/>
              <a:t> </a:t>
            </a:r>
            <a:r>
              <a:rPr lang="en-US" dirty="0" err="1" smtClean="0"/>
              <a:t>besar</a:t>
            </a:r>
            <a:r>
              <a:rPr lang="en-US" dirty="0" smtClean="0"/>
              <a:t> </a:t>
            </a:r>
            <a:r>
              <a:rPr lang="en-US" dirty="0" err="1" smtClean="0"/>
              <a:t>dapat</a:t>
            </a:r>
            <a:r>
              <a:rPr lang="en-US" dirty="0" smtClean="0"/>
              <a:t> </a:t>
            </a:r>
            <a:r>
              <a:rPr lang="en-US" dirty="0" err="1" smtClean="0"/>
              <a:t>memperoleh</a:t>
            </a:r>
            <a:r>
              <a:rPr lang="en-US" dirty="0" smtClean="0"/>
              <a:t> </a:t>
            </a:r>
            <a:r>
              <a:rPr lang="en-US" dirty="0" err="1" smtClean="0"/>
              <a:t>laba</a:t>
            </a:r>
            <a:r>
              <a:rPr lang="en-US" dirty="0" smtClean="0"/>
              <a:t> yang </a:t>
            </a:r>
            <a:r>
              <a:rPr lang="en-US" dirty="0" err="1" smtClean="0"/>
              <a:t>lebih</a:t>
            </a:r>
            <a:r>
              <a:rPr lang="en-US" dirty="0" smtClean="0"/>
              <a:t> </a:t>
            </a:r>
            <a:r>
              <a:rPr lang="en-US" dirty="0" err="1" smtClean="0"/>
              <a:t>besar</a:t>
            </a:r>
            <a:r>
              <a:rPr lang="en-US" dirty="0" smtClean="0"/>
              <a:t> </a:t>
            </a:r>
            <a:r>
              <a:rPr lang="en-US" dirty="0" err="1" smtClean="0"/>
              <a:t>dibandingkan</a:t>
            </a:r>
            <a:r>
              <a:rPr lang="en-US" dirty="0" smtClean="0"/>
              <a:t> </a:t>
            </a:r>
            <a:r>
              <a:rPr lang="en-US" dirty="0" err="1" smtClean="0"/>
              <a:t>perusahaan</a:t>
            </a:r>
            <a:r>
              <a:rPr lang="en-US" dirty="0" smtClean="0"/>
              <a:t> </a:t>
            </a:r>
            <a:r>
              <a:rPr lang="en-US" dirty="0" err="1" smtClean="0"/>
              <a:t>Sa’adah</a:t>
            </a:r>
            <a:r>
              <a:rPr lang="en-US" dirty="0" smtClean="0"/>
              <a:t>.</a:t>
            </a:r>
          </a:p>
          <a:p>
            <a:pPr>
              <a:buNone/>
            </a:pPr>
            <a:r>
              <a:rPr lang="en-US" dirty="0" smtClean="0"/>
              <a:t> </a:t>
            </a:r>
            <a:endParaRPr lang="en-US" dirty="0"/>
          </a:p>
        </p:txBody>
      </p:sp>
      <p:sp>
        <p:nvSpPr>
          <p:cNvPr id="1026" name="Rectangle 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8" name="Rectangle 4"/>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 name="Slide Number Placeholder 7"/>
          <p:cNvSpPr>
            <a:spLocks noGrp="1"/>
          </p:cNvSpPr>
          <p:nvPr>
            <p:ph type="sldNum" sz="quarter" idx="12"/>
          </p:nvPr>
        </p:nvSpPr>
        <p:spPr/>
        <p:txBody>
          <a:bodyPr/>
          <a:lstStyle/>
          <a:p>
            <a:fld id="{3F20941A-713C-429C-BAFF-469BDD0C5BC4}" type="slidenum">
              <a:rPr lang="en-US" smtClean="0"/>
              <a:pPr/>
              <a:t>59</a:t>
            </a:fld>
            <a:endParaRPr lang="en-US"/>
          </a:p>
        </p:txBody>
      </p:sp>
      <p:sp>
        <p:nvSpPr>
          <p:cNvPr id="6963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6963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648200" y="457200"/>
            <a:ext cx="2590800" cy="533400"/>
          </a:xfrm>
          <a:prstGeom prst="rect">
            <a:avLst/>
          </a:prstGeom>
          <a:noFill/>
        </p:spPr>
      </p:pic>
      <p:sp>
        <p:nvSpPr>
          <p:cNvPr id="69635" name="Rectangle 3"/>
          <p:cNvSpPr>
            <a:spLocks noChangeArrowheads="1"/>
          </p:cNvSpPr>
          <p:nvPr/>
        </p:nvSpPr>
        <p:spPr bwMode="auto">
          <a:xfrm>
            <a:off x="0" y="746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1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
        <p:nvSpPr>
          <p:cNvPr id="69637"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69636"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572000" y="1143000"/>
            <a:ext cx="2590800" cy="609600"/>
          </a:xfrm>
          <a:prstGeom prst="rect">
            <a:avLst/>
          </a:prstGeom>
          <a:noFill/>
        </p:spPr>
      </p:pic>
      <p:sp>
        <p:nvSpPr>
          <p:cNvPr id="69638" name="Rectangle 6"/>
          <p:cNvSpPr>
            <a:spLocks noChangeArrowheads="1"/>
          </p:cNvSpPr>
          <p:nvPr/>
        </p:nvSpPr>
        <p:spPr bwMode="auto">
          <a:xfrm>
            <a:off x="0" y="7461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11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  </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867400"/>
          </a:xfrm>
        </p:spPr>
        <p:txBody>
          <a:bodyPr>
            <a:normAutofit fontScale="85000" lnSpcReduction="10000"/>
          </a:bodyPr>
          <a:lstStyle/>
          <a:p>
            <a:pPr marL="596646" indent="-514350">
              <a:buNone/>
            </a:pPr>
            <a:r>
              <a:rPr lang="en-US" dirty="0" smtClean="0"/>
              <a:t>	2. 	</a:t>
            </a:r>
            <a:r>
              <a:rPr lang="en-US" dirty="0" err="1" smtClean="0"/>
              <a:t>Fungsi</a:t>
            </a:r>
            <a:r>
              <a:rPr lang="en-US" dirty="0" smtClean="0"/>
              <a:t> </a:t>
            </a:r>
            <a:r>
              <a:rPr lang="en-US" dirty="0" err="1" smtClean="0"/>
              <a:t>Keuangan</a:t>
            </a:r>
            <a:r>
              <a:rPr lang="en-US" dirty="0" smtClean="0"/>
              <a:t>	</a:t>
            </a:r>
          </a:p>
          <a:p>
            <a:pPr marL="596646" indent="-514350">
              <a:buNone/>
            </a:pPr>
            <a:r>
              <a:rPr lang="en-US" dirty="0" smtClean="0"/>
              <a:t>	</a:t>
            </a:r>
            <a:r>
              <a:rPr lang="en-US" dirty="0" err="1" smtClean="0"/>
              <a:t>Menurut</a:t>
            </a:r>
            <a:r>
              <a:rPr lang="en-US" dirty="0" smtClean="0"/>
              <a:t> Van Horne (2005) </a:t>
            </a:r>
            <a:r>
              <a:rPr lang="en-US" dirty="0" err="1" smtClean="0"/>
              <a:t>fungsi</a:t>
            </a:r>
            <a:r>
              <a:rPr lang="en-US" dirty="0" smtClean="0"/>
              <a:t> </a:t>
            </a:r>
            <a:r>
              <a:rPr lang="en-US" dirty="0" err="1" smtClean="0"/>
              <a:t>keuangan</a:t>
            </a:r>
            <a:r>
              <a:rPr lang="en-US" dirty="0" smtClean="0"/>
              <a:t> </a:t>
            </a:r>
            <a:r>
              <a:rPr lang="en-US" dirty="0" err="1" smtClean="0"/>
              <a:t>meliputi</a:t>
            </a:r>
            <a:r>
              <a:rPr lang="en-US" dirty="0" smtClean="0"/>
              <a:t> </a:t>
            </a:r>
            <a:r>
              <a:rPr lang="en-US" dirty="0" err="1" smtClean="0"/>
              <a:t>tiga</a:t>
            </a:r>
            <a:r>
              <a:rPr lang="en-US" dirty="0" smtClean="0"/>
              <a:t> </a:t>
            </a:r>
            <a:r>
              <a:rPr lang="en-US" dirty="0" err="1" smtClean="0"/>
              <a:t>hal</a:t>
            </a:r>
            <a:r>
              <a:rPr lang="en-US" dirty="0" smtClean="0"/>
              <a:t>, </a:t>
            </a:r>
            <a:r>
              <a:rPr lang="en-US" dirty="0" err="1" smtClean="0"/>
              <a:t>yaitu</a:t>
            </a:r>
            <a:r>
              <a:rPr lang="en-US" dirty="0" smtClean="0"/>
              <a:t> </a:t>
            </a:r>
            <a:r>
              <a:rPr lang="en-US" dirty="0" err="1" smtClean="0"/>
              <a:t>keputusan</a:t>
            </a:r>
            <a:r>
              <a:rPr lang="en-US" dirty="0" smtClean="0"/>
              <a:t> </a:t>
            </a:r>
            <a:r>
              <a:rPr lang="en-US" dirty="0" err="1" smtClean="0"/>
              <a:t>investasi</a:t>
            </a:r>
            <a:r>
              <a:rPr lang="en-US" dirty="0" smtClean="0"/>
              <a:t> </a:t>
            </a:r>
            <a:r>
              <a:rPr lang="en-US" dirty="0" err="1" smtClean="0"/>
              <a:t>keputusan</a:t>
            </a:r>
            <a:r>
              <a:rPr lang="en-US" dirty="0" smtClean="0"/>
              <a:t> </a:t>
            </a:r>
            <a:r>
              <a:rPr lang="en-US" dirty="0" err="1" smtClean="0"/>
              <a:t>keuangan</a:t>
            </a:r>
            <a:r>
              <a:rPr lang="en-US" dirty="0" smtClean="0"/>
              <a:t> </a:t>
            </a:r>
            <a:r>
              <a:rPr lang="en-US" dirty="0" err="1" smtClean="0"/>
              <a:t>dan</a:t>
            </a:r>
            <a:r>
              <a:rPr lang="en-US" dirty="0" smtClean="0"/>
              <a:t> </a:t>
            </a:r>
            <a:r>
              <a:rPr lang="en-US" dirty="0" err="1" smtClean="0"/>
              <a:t>kebijakan</a:t>
            </a:r>
            <a:r>
              <a:rPr lang="en-US" dirty="0" smtClean="0"/>
              <a:t> </a:t>
            </a:r>
            <a:r>
              <a:rPr lang="en-US" dirty="0" err="1" smtClean="0"/>
              <a:t>keputusan</a:t>
            </a:r>
            <a:r>
              <a:rPr lang="en-US" dirty="0" smtClean="0"/>
              <a:t> </a:t>
            </a:r>
            <a:r>
              <a:rPr lang="en-US" dirty="0" err="1" smtClean="0"/>
              <a:t>deviden</a:t>
            </a:r>
            <a:r>
              <a:rPr lang="en-US" dirty="0" smtClean="0"/>
              <a:t>. </a:t>
            </a:r>
            <a:r>
              <a:rPr lang="en-US" dirty="0" err="1" smtClean="0"/>
              <a:t>Disisi</a:t>
            </a:r>
            <a:r>
              <a:rPr lang="en-US" dirty="0" smtClean="0"/>
              <a:t> lain </a:t>
            </a:r>
            <a:r>
              <a:rPr lang="en-US" dirty="0" err="1" smtClean="0"/>
              <a:t>kebijakan</a:t>
            </a:r>
            <a:r>
              <a:rPr lang="en-US" dirty="0" smtClean="0"/>
              <a:t> </a:t>
            </a:r>
            <a:r>
              <a:rPr lang="en-US" dirty="0" err="1" smtClean="0"/>
              <a:t>deviden</a:t>
            </a:r>
            <a:r>
              <a:rPr lang="en-US" dirty="0" smtClean="0"/>
              <a:t>, </a:t>
            </a:r>
            <a:r>
              <a:rPr lang="en-US" dirty="0" err="1" smtClean="0"/>
              <a:t>merupakan</a:t>
            </a:r>
            <a:r>
              <a:rPr lang="en-US" dirty="0" smtClean="0"/>
              <a:t> </a:t>
            </a:r>
            <a:r>
              <a:rPr lang="en-US" dirty="0" err="1" smtClean="0"/>
              <a:t>hal</a:t>
            </a:r>
            <a:r>
              <a:rPr lang="en-US" dirty="0" smtClean="0"/>
              <a:t> </a:t>
            </a:r>
            <a:r>
              <a:rPr lang="en-US" dirty="0" err="1" smtClean="0"/>
              <a:t>penting</a:t>
            </a:r>
            <a:r>
              <a:rPr lang="en-US" dirty="0" smtClean="0"/>
              <a:t> yang </a:t>
            </a:r>
            <a:r>
              <a:rPr lang="en-US" dirty="0" err="1" smtClean="0"/>
              <a:t>harus</a:t>
            </a:r>
            <a:r>
              <a:rPr lang="en-US" dirty="0" smtClean="0"/>
              <a:t> </a:t>
            </a:r>
            <a:r>
              <a:rPr lang="en-US" dirty="0" err="1" smtClean="0"/>
              <a:t>di</a:t>
            </a:r>
            <a:r>
              <a:rPr lang="en-US" dirty="0" smtClean="0"/>
              <a:t> </a:t>
            </a:r>
            <a:r>
              <a:rPr lang="en-US" dirty="0" err="1" smtClean="0"/>
              <a:t>pertimbangkan</a:t>
            </a:r>
            <a:r>
              <a:rPr lang="en-US" dirty="0" smtClean="0"/>
              <a:t> </a:t>
            </a:r>
            <a:r>
              <a:rPr lang="en-US" dirty="0" err="1" smtClean="0"/>
              <a:t>oleh</a:t>
            </a:r>
            <a:r>
              <a:rPr lang="en-US" dirty="0" smtClean="0"/>
              <a:t> </a:t>
            </a:r>
            <a:r>
              <a:rPr lang="en-US" dirty="0" err="1" smtClean="0"/>
              <a:t>manajer</a:t>
            </a:r>
            <a:r>
              <a:rPr lang="en-US" dirty="0" smtClean="0"/>
              <a:t> </a:t>
            </a:r>
            <a:r>
              <a:rPr lang="en-US" dirty="0" err="1" smtClean="0"/>
              <a:t>keuangan</a:t>
            </a:r>
            <a:r>
              <a:rPr lang="en-US" dirty="0" smtClean="0"/>
              <a:t>.</a:t>
            </a:r>
          </a:p>
          <a:p>
            <a:pPr marL="596646" indent="-514350">
              <a:buNone/>
            </a:pPr>
            <a:r>
              <a:rPr lang="en-US" dirty="0" smtClean="0"/>
              <a:t>	</a:t>
            </a:r>
            <a:r>
              <a:rPr lang="en-US" dirty="0" err="1" smtClean="0"/>
              <a:t>Penjelasan</a:t>
            </a:r>
            <a:r>
              <a:rPr lang="en-US" dirty="0" smtClean="0"/>
              <a:t> </a:t>
            </a:r>
            <a:r>
              <a:rPr lang="en-US" dirty="0" err="1" smtClean="0"/>
              <a:t>mengenai</a:t>
            </a:r>
            <a:r>
              <a:rPr lang="en-US" dirty="0" smtClean="0"/>
              <a:t> </a:t>
            </a:r>
            <a:r>
              <a:rPr lang="en-US" dirty="0" err="1" smtClean="0"/>
              <a:t>fungsi</a:t>
            </a:r>
            <a:r>
              <a:rPr lang="en-US" dirty="0" smtClean="0"/>
              <a:t> </a:t>
            </a:r>
            <a:r>
              <a:rPr lang="en-US" dirty="0" err="1" smtClean="0"/>
              <a:t>keuangan</a:t>
            </a:r>
            <a:r>
              <a:rPr lang="en-US" dirty="0" smtClean="0"/>
              <a:t>, </a:t>
            </a:r>
            <a:r>
              <a:rPr lang="en-US" dirty="0" err="1" smtClean="0"/>
              <a:t>antara</a:t>
            </a:r>
            <a:r>
              <a:rPr lang="en-US" dirty="0" smtClean="0"/>
              <a:t> lain:</a:t>
            </a:r>
          </a:p>
          <a:p>
            <a:pPr marL="870966" lvl="1" indent="-514350">
              <a:buFont typeface="+mj-lt"/>
              <a:buAutoNum type="alphaLcPeriod"/>
            </a:pPr>
            <a:r>
              <a:rPr lang="en-US" sz="3200" dirty="0" err="1" smtClean="0"/>
              <a:t>Keputusan</a:t>
            </a:r>
            <a:r>
              <a:rPr lang="en-US" sz="3200" dirty="0" smtClean="0"/>
              <a:t> </a:t>
            </a:r>
            <a:r>
              <a:rPr lang="en-US" sz="3200" dirty="0" err="1" smtClean="0"/>
              <a:t>investasi</a:t>
            </a:r>
            <a:r>
              <a:rPr lang="en-US" sz="3200" dirty="0" smtClean="0"/>
              <a:t> </a:t>
            </a:r>
            <a:r>
              <a:rPr lang="en-US" sz="3200" dirty="0" err="1" smtClean="0"/>
              <a:t>atau</a:t>
            </a:r>
            <a:r>
              <a:rPr lang="en-US" sz="3200" dirty="0" smtClean="0"/>
              <a:t> </a:t>
            </a:r>
            <a:r>
              <a:rPr lang="en-US" sz="3200" dirty="0" err="1" smtClean="0"/>
              <a:t>disebut</a:t>
            </a:r>
            <a:r>
              <a:rPr lang="en-US" sz="3200" dirty="0" smtClean="0"/>
              <a:t> </a:t>
            </a:r>
            <a:r>
              <a:rPr lang="en-US" sz="3200" dirty="0" err="1" smtClean="0"/>
              <a:t>juga</a:t>
            </a:r>
            <a:r>
              <a:rPr lang="en-US" sz="3200" dirty="0" smtClean="0"/>
              <a:t> the capital budgeting decision, </a:t>
            </a:r>
            <a:r>
              <a:rPr lang="en-US" sz="3200" dirty="0" err="1" smtClean="0"/>
              <a:t>berkaitan</a:t>
            </a:r>
            <a:r>
              <a:rPr lang="en-US" sz="3200" dirty="0" smtClean="0"/>
              <a:t> </a:t>
            </a:r>
            <a:r>
              <a:rPr lang="en-US" sz="3200" dirty="0" err="1" smtClean="0"/>
              <a:t>dengan</a:t>
            </a:r>
            <a:r>
              <a:rPr lang="en-US" sz="3200" dirty="0" smtClean="0"/>
              <a:t> </a:t>
            </a:r>
            <a:r>
              <a:rPr lang="en-US" sz="3200" dirty="0" err="1" smtClean="0"/>
              <a:t>investasi</a:t>
            </a:r>
            <a:r>
              <a:rPr lang="en-US" sz="3200" dirty="0" smtClean="0"/>
              <a:t> </a:t>
            </a:r>
            <a:r>
              <a:rPr lang="en-US" sz="3200" dirty="0" err="1" smtClean="0"/>
              <a:t>jangka</a:t>
            </a:r>
            <a:r>
              <a:rPr lang="en-US" sz="3200" dirty="0" smtClean="0"/>
              <a:t> </a:t>
            </a:r>
            <a:r>
              <a:rPr lang="en-US" sz="3200" dirty="0" err="1" smtClean="0"/>
              <a:t>panjang</a:t>
            </a:r>
            <a:r>
              <a:rPr lang="en-US" sz="3200" dirty="0" smtClean="0"/>
              <a:t> yang </a:t>
            </a:r>
            <a:r>
              <a:rPr lang="en-US" sz="3200" dirty="0" err="1" smtClean="0"/>
              <a:t>harus</a:t>
            </a:r>
            <a:r>
              <a:rPr lang="en-US" sz="3200" dirty="0" smtClean="0"/>
              <a:t> </a:t>
            </a:r>
            <a:r>
              <a:rPr lang="en-US" sz="3200" dirty="0" err="1" smtClean="0"/>
              <a:t>dilakukan</a:t>
            </a:r>
            <a:r>
              <a:rPr lang="en-US" sz="3200" dirty="0" smtClean="0"/>
              <a:t>, </a:t>
            </a:r>
            <a:r>
              <a:rPr lang="en-US" sz="3200" dirty="0" err="1" smtClean="0"/>
              <a:t>baik</a:t>
            </a:r>
            <a:r>
              <a:rPr lang="en-US" sz="3200" dirty="0" smtClean="0"/>
              <a:t> </a:t>
            </a:r>
            <a:r>
              <a:rPr lang="en-US" sz="3200" dirty="0" err="1" smtClean="0"/>
              <a:t>dalam</a:t>
            </a:r>
            <a:r>
              <a:rPr lang="en-US" sz="3200" dirty="0" smtClean="0"/>
              <a:t> </a:t>
            </a:r>
            <a:r>
              <a:rPr lang="en-US" sz="3200" dirty="0" err="1" smtClean="0"/>
              <a:t>bentuk</a:t>
            </a:r>
            <a:r>
              <a:rPr lang="en-US" sz="3200" dirty="0" smtClean="0"/>
              <a:t> tangible asset </a:t>
            </a:r>
            <a:r>
              <a:rPr lang="en-US" sz="3200" dirty="0" err="1" smtClean="0"/>
              <a:t>maupun</a:t>
            </a:r>
            <a:r>
              <a:rPr lang="en-US" sz="3200" dirty="0" smtClean="0"/>
              <a:t> intangible asset. </a:t>
            </a:r>
            <a:r>
              <a:rPr lang="en-US" sz="3200" dirty="0" err="1" smtClean="0"/>
              <a:t>Ini</a:t>
            </a:r>
            <a:r>
              <a:rPr lang="en-US" sz="3200" dirty="0" smtClean="0"/>
              <a:t> </a:t>
            </a:r>
            <a:r>
              <a:rPr lang="en-US" sz="3200" dirty="0" err="1" smtClean="0"/>
              <a:t>merupakan</a:t>
            </a:r>
            <a:r>
              <a:rPr lang="en-US" sz="3200" dirty="0" smtClean="0"/>
              <a:t> </a:t>
            </a:r>
            <a:r>
              <a:rPr lang="en-US" sz="3200" dirty="0" err="1" smtClean="0"/>
              <a:t>keputusan</a:t>
            </a:r>
            <a:r>
              <a:rPr lang="en-US" sz="3200" dirty="0" smtClean="0"/>
              <a:t> yang paling </a:t>
            </a:r>
            <a:r>
              <a:rPr lang="en-US" sz="3200" dirty="0" err="1" smtClean="0"/>
              <a:t>penting</a:t>
            </a:r>
            <a:r>
              <a:rPr lang="en-US" sz="3200" dirty="0" smtClean="0"/>
              <a:t> </a:t>
            </a:r>
            <a:r>
              <a:rPr lang="en-US" sz="3200" dirty="0" err="1" smtClean="0"/>
              <a:t>untuk</a:t>
            </a:r>
            <a:r>
              <a:rPr lang="en-US" sz="3200" dirty="0" smtClean="0"/>
              <a:t> </a:t>
            </a:r>
            <a:r>
              <a:rPr lang="en-US" sz="3200" dirty="0" err="1" smtClean="0"/>
              <a:t>pengelolaan</a:t>
            </a:r>
            <a:r>
              <a:rPr lang="en-US" sz="3200" dirty="0" smtClean="0"/>
              <a:t> </a:t>
            </a:r>
            <a:r>
              <a:rPr lang="en-US" sz="3200" dirty="0" err="1" smtClean="0"/>
              <a:t>perusahaan</a:t>
            </a:r>
            <a:r>
              <a:rPr lang="en-US" sz="3200" dirty="0" smtClean="0"/>
              <a:t>.</a:t>
            </a:r>
          </a:p>
          <a:p>
            <a:pPr marL="596646" indent="-514350">
              <a:buNone/>
            </a:pPr>
            <a:endParaRPr lang="en-US" dirty="0" smtClean="0"/>
          </a:p>
          <a:p>
            <a:pPr marL="596646" indent="-514350">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503239"/>
            <a:ext cx="7498080" cy="715963"/>
          </a:xfrm>
        </p:spPr>
        <p:txBody>
          <a:bodyPr>
            <a:normAutofit fontScale="90000"/>
          </a:bodyPr>
          <a:lstStyle/>
          <a:p>
            <a:r>
              <a:rPr lang="id-ID" sz="2700" b="1" dirty="0" smtClean="0"/>
              <a:t>F</a:t>
            </a:r>
            <a:r>
              <a:rPr lang="en-US" sz="2700" b="1" dirty="0" smtClean="0"/>
              <a:t>. MANAJEMEN KAS DAN SURAT BERHARGA</a:t>
            </a:r>
            <a:r>
              <a:rPr lang="en-US" sz="4400" b="1" dirty="0" smtClean="0"/>
              <a:t/>
            </a:r>
            <a:br>
              <a:rPr lang="en-US" sz="4400" b="1" dirty="0" smtClean="0"/>
            </a:br>
            <a:endParaRPr lang="en-US" dirty="0"/>
          </a:p>
        </p:txBody>
      </p:sp>
      <p:sp>
        <p:nvSpPr>
          <p:cNvPr id="3" name="Content Placeholder 2"/>
          <p:cNvSpPr>
            <a:spLocks noGrp="1"/>
          </p:cNvSpPr>
          <p:nvPr>
            <p:ph idx="1"/>
          </p:nvPr>
        </p:nvSpPr>
        <p:spPr>
          <a:xfrm>
            <a:off x="1435608" y="914400"/>
            <a:ext cx="7498080" cy="5334000"/>
          </a:xfrm>
        </p:spPr>
        <p:txBody>
          <a:bodyPr>
            <a:normAutofit fontScale="70000" lnSpcReduction="20000"/>
          </a:bodyPr>
          <a:lstStyle/>
          <a:p>
            <a:pPr>
              <a:buNone/>
            </a:pPr>
            <a:r>
              <a:rPr lang="en-US" dirty="0" smtClean="0"/>
              <a:t>	1. </a:t>
            </a:r>
            <a:r>
              <a:rPr lang="en-US" dirty="0" err="1" smtClean="0"/>
              <a:t>Pendahuluan</a:t>
            </a:r>
            <a:r>
              <a:rPr lang="en-US" dirty="0" smtClean="0"/>
              <a:t> </a:t>
            </a:r>
          </a:p>
          <a:p>
            <a:pPr>
              <a:buNone/>
            </a:pPr>
            <a:endParaRPr lang="en-US" dirty="0" smtClean="0"/>
          </a:p>
          <a:p>
            <a:pPr>
              <a:buNone/>
            </a:pPr>
            <a:r>
              <a:rPr lang="en-US" dirty="0" smtClean="0"/>
              <a:t>	</a:t>
            </a:r>
            <a:r>
              <a:rPr lang="en-US" dirty="0" err="1" smtClean="0"/>
              <a:t>Kas</a:t>
            </a:r>
            <a:r>
              <a:rPr lang="en-US" dirty="0" smtClean="0"/>
              <a:t> </a:t>
            </a:r>
            <a:r>
              <a:rPr lang="en-US" dirty="0" err="1" smtClean="0"/>
              <a:t>dan</a:t>
            </a:r>
            <a:r>
              <a:rPr lang="en-US" dirty="0" smtClean="0"/>
              <a:t> </a:t>
            </a:r>
            <a:r>
              <a:rPr lang="en-US" dirty="0" err="1" smtClean="0"/>
              <a:t>surat</a:t>
            </a:r>
            <a:r>
              <a:rPr lang="en-US" dirty="0" smtClean="0"/>
              <a:t> </a:t>
            </a:r>
            <a:r>
              <a:rPr lang="en-US" dirty="0" err="1" smtClean="0"/>
              <a:t>berharga</a:t>
            </a:r>
            <a:r>
              <a:rPr lang="en-US" dirty="0" smtClean="0"/>
              <a:t> </a:t>
            </a:r>
            <a:r>
              <a:rPr lang="en-US" dirty="0" err="1" smtClean="0"/>
              <a:t>merupakan</a:t>
            </a:r>
            <a:r>
              <a:rPr lang="en-US" dirty="0" smtClean="0"/>
              <a:t> </a:t>
            </a:r>
            <a:r>
              <a:rPr lang="en-US" dirty="0" err="1" smtClean="0"/>
              <a:t>komponen</a:t>
            </a:r>
            <a:r>
              <a:rPr lang="en-US" dirty="0" smtClean="0"/>
              <a:t> yang </a:t>
            </a:r>
            <a:r>
              <a:rPr lang="en-US" dirty="0" err="1" smtClean="0"/>
              <a:t>berada</a:t>
            </a:r>
            <a:r>
              <a:rPr lang="en-US" dirty="0" smtClean="0"/>
              <a:t> </a:t>
            </a:r>
            <a:r>
              <a:rPr lang="en-US" dirty="0" err="1" smtClean="0"/>
              <a:t>dalam</a:t>
            </a:r>
            <a:r>
              <a:rPr lang="en-US" dirty="0" smtClean="0"/>
              <a:t> </a:t>
            </a:r>
            <a:r>
              <a:rPr lang="en-US" dirty="0" err="1" smtClean="0"/>
              <a:t>aktiva</a:t>
            </a:r>
            <a:r>
              <a:rPr lang="en-US" dirty="0" smtClean="0"/>
              <a:t> </a:t>
            </a:r>
            <a:r>
              <a:rPr lang="en-US" dirty="0" err="1" smtClean="0"/>
              <a:t>lancar</a:t>
            </a:r>
            <a:r>
              <a:rPr lang="en-US" dirty="0" smtClean="0"/>
              <a:t>. </a:t>
            </a:r>
            <a:r>
              <a:rPr lang="en-US" dirty="0" err="1" smtClean="0"/>
              <a:t>Kedua</a:t>
            </a:r>
            <a:r>
              <a:rPr lang="en-US" dirty="0" smtClean="0"/>
              <a:t> </a:t>
            </a:r>
            <a:r>
              <a:rPr lang="en-US" dirty="0" err="1" smtClean="0"/>
              <a:t>komponen</a:t>
            </a:r>
            <a:r>
              <a:rPr lang="en-US" dirty="0" smtClean="0"/>
              <a:t> </a:t>
            </a:r>
            <a:r>
              <a:rPr lang="en-US" dirty="0" err="1" smtClean="0"/>
              <a:t>ini</a:t>
            </a:r>
            <a:r>
              <a:rPr lang="en-US" dirty="0" smtClean="0"/>
              <a:t> </a:t>
            </a:r>
            <a:r>
              <a:rPr lang="en-US" dirty="0" err="1" smtClean="0"/>
              <a:t>merupakan</a:t>
            </a:r>
            <a:r>
              <a:rPr lang="en-US" dirty="0" smtClean="0"/>
              <a:t> </a:t>
            </a:r>
            <a:r>
              <a:rPr lang="en-US" dirty="0" err="1" smtClean="0"/>
              <a:t>aktiva</a:t>
            </a:r>
            <a:r>
              <a:rPr lang="en-US" dirty="0" smtClean="0"/>
              <a:t> yang paling </a:t>
            </a:r>
            <a:r>
              <a:rPr lang="en-US" dirty="0" err="1" smtClean="0"/>
              <a:t>likuid</a:t>
            </a:r>
            <a:r>
              <a:rPr lang="en-US" dirty="0" smtClean="0"/>
              <a:t> </a:t>
            </a:r>
            <a:r>
              <a:rPr lang="en-US" dirty="0" err="1" smtClean="0"/>
              <a:t>bagi</a:t>
            </a:r>
            <a:r>
              <a:rPr lang="en-US" dirty="0" smtClean="0"/>
              <a:t> </a:t>
            </a:r>
            <a:r>
              <a:rPr lang="en-US" dirty="0" err="1" smtClean="0"/>
              <a:t>perusahaan</a:t>
            </a:r>
            <a:r>
              <a:rPr lang="en-US" dirty="0" smtClean="0"/>
              <a:t>. </a:t>
            </a:r>
            <a:r>
              <a:rPr lang="en-US" dirty="0" err="1" smtClean="0"/>
              <a:t>Manajer</a:t>
            </a:r>
            <a:r>
              <a:rPr lang="en-US" dirty="0" smtClean="0"/>
              <a:t> </a:t>
            </a:r>
            <a:r>
              <a:rPr lang="en-US" dirty="0" err="1" smtClean="0"/>
              <a:t>keuanganperlu</a:t>
            </a:r>
            <a:r>
              <a:rPr lang="en-US" dirty="0" smtClean="0"/>
              <a:t> </a:t>
            </a:r>
            <a:r>
              <a:rPr lang="en-US" dirty="0" err="1" smtClean="0"/>
              <a:t>mengelola</a:t>
            </a:r>
            <a:r>
              <a:rPr lang="en-US" dirty="0" smtClean="0"/>
              <a:t> </a:t>
            </a:r>
            <a:r>
              <a:rPr lang="en-US" dirty="0" err="1" smtClean="0"/>
              <a:t>kas</a:t>
            </a:r>
            <a:r>
              <a:rPr lang="en-US" dirty="0" smtClean="0"/>
              <a:t> </a:t>
            </a:r>
            <a:r>
              <a:rPr lang="en-US" dirty="0" err="1" smtClean="0"/>
              <a:t>dan</a:t>
            </a:r>
            <a:r>
              <a:rPr lang="en-US" dirty="0" smtClean="0"/>
              <a:t> </a:t>
            </a:r>
            <a:r>
              <a:rPr lang="en-US" dirty="0" err="1" smtClean="0"/>
              <a:t>surat</a:t>
            </a:r>
            <a:r>
              <a:rPr lang="en-US" dirty="0" smtClean="0"/>
              <a:t> </a:t>
            </a:r>
            <a:r>
              <a:rPr lang="en-US" dirty="0" err="1" smtClean="0"/>
              <a:t>berharga</a:t>
            </a:r>
            <a:r>
              <a:rPr lang="en-US" dirty="0" smtClean="0"/>
              <a:t>, </a:t>
            </a:r>
            <a:r>
              <a:rPr lang="en-US" dirty="0" err="1" smtClean="0"/>
              <a:t>mengingat</a:t>
            </a:r>
            <a:r>
              <a:rPr lang="en-US" dirty="0" smtClean="0"/>
              <a:t> </a:t>
            </a:r>
            <a:r>
              <a:rPr lang="en-US" dirty="0" err="1" smtClean="0"/>
              <a:t>kedua</a:t>
            </a:r>
            <a:r>
              <a:rPr lang="en-US" dirty="0" smtClean="0"/>
              <a:t> </a:t>
            </a:r>
            <a:r>
              <a:rPr lang="en-US" dirty="0" err="1" smtClean="0"/>
              <a:t>komponen</a:t>
            </a:r>
            <a:r>
              <a:rPr lang="en-US" dirty="0" smtClean="0"/>
              <a:t> </a:t>
            </a:r>
            <a:r>
              <a:rPr lang="en-US" dirty="0" err="1" smtClean="0"/>
              <a:t>aktiva</a:t>
            </a:r>
            <a:r>
              <a:rPr lang="en-US" dirty="0" smtClean="0"/>
              <a:t> </a:t>
            </a:r>
            <a:r>
              <a:rPr lang="en-US" dirty="0" err="1" smtClean="0"/>
              <a:t>memiliki</a:t>
            </a:r>
            <a:r>
              <a:rPr lang="en-US" dirty="0" smtClean="0"/>
              <a:t> </a:t>
            </a:r>
            <a:r>
              <a:rPr lang="en-US" dirty="0" err="1" smtClean="0"/>
              <a:t>nilai</a:t>
            </a:r>
            <a:r>
              <a:rPr lang="en-US" dirty="0" smtClean="0"/>
              <a:t> </a:t>
            </a:r>
            <a:r>
              <a:rPr lang="en-US" dirty="0" err="1" smtClean="0"/>
              <a:t>strategis</a:t>
            </a:r>
            <a:r>
              <a:rPr lang="en-US" dirty="0" smtClean="0"/>
              <a:t> </a:t>
            </a:r>
            <a:r>
              <a:rPr lang="en-US" dirty="0" err="1" smtClean="0"/>
              <a:t>dalam</a:t>
            </a:r>
            <a:r>
              <a:rPr lang="en-US" dirty="0" smtClean="0"/>
              <a:t> </a:t>
            </a:r>
            <a:r>
              <a:rPr lang="en-US" dirty="0" err="1" smtClean="0"/>
              <a:t>hal</a:t>
            </a:r>
            <a:r>
              <a:rPr lang="en-US" dirty="0" smtClean="0"/>
              <a:t> yang </a:t>
            </a:r>
            <a:r>
              <a:rPr lang="en-US" dirty="0" err="1" smtClean="0"/>
              <a:t>berkaitan</a:t>
            </a:r>
            <a:r>
              <a:rPr lang="en-US" dirty="0" smtClean="0"/>
              <a:t> </a:t>
            </a:r>
            <a:r>
              <a:rPr lang="en-US" dirty="0" err="1" smtClean="0"/>
              <a:t>dengan</a:t>
            </a:r>
            <a:r>
              <a:rPr lang="en-US" dirty="0" smtClean="0"/>
              <a:t> </a:t>
            </a:r>
            <a:r>
              <a:rPr lang="en-US" dirty="0" err="1" smtClean="0"/>
              <a:t>operasional</a:t>
            </a:r>
            <a:r>
              <a:rPr lang="en-US" dirty="0" smtClean="0"/>
              <a:t> </a:t>
            </a:r>
            <a:r>
              <a:rPr lang="en-US" dirty="0" err="1" smtClean="0"/>
              <a:t>perusahan</a:t>
            </a:r>
            <a:r>
              <a:rPr lang="en-US" dirty="0" smtClean="0"/>
              <a:t>.</a:t>
            </a:r>
          </a:p>
          <a:p>
            <a:pPr>
              <a:buNone/>
            </a:pPr>
            <a:r>
              <a:rPr lang="en-US" dirty="0" smtClean="0"/>
              <a:t>		</a:t>
            </a:r>
            <a:r>
              <a:rPr lang="en-US" dirty="0" err="1" smtClean="0"/>
              <a:t>Penempatan</a:t>
            </a:r>
            <a:r>
              <a:rPr lang="en-US" dirty="0" smtClean="0"/>
              <a:t> </a:t>
            </a:r>
            <a:r>
              <a:rPr lang="en-US" dirty="0" err="1" smtClean="0"/>
              <a:t>dana</a:t>
            </a:r>
            <a:r>
              <a:rPr lang="en-US" dirty="0" smtClean="0"/>
              <a:t> </a:t>
            </a:r>
            <a:r>
              <a:rPr lang="en-US" dirty="0" err="1" smtClean="0"/>
              <a:t>perusahaan</a:t>
            </a:r>
            <a:r>
              <a:rPr lang="en-US" dirty="0" smtClean="0"/>
              <a:t> </a:t>
            </a:r>
            <a:r>
              <a:rPr lang="en-US" dirty="0" err="1" smtClean="0"/>
              <a:t>dalam</a:t>
            </a:r>
            <a:r>
              <a:rPr lang="en-US" dirty="0" smtClean="0"/>
              <a:t> </a:t>
            </a:r>
            <a:r>
              <a:rPr lang="en-US" dirty="0" err="1" smtClean="0"/>
              <a:t>surat</a:t>
            </a:r>
            <a:r>
              <a:rPr lang="en-US" dirty="0" smtClean="0"/>
              <a:t> </a:t>
            </a:r>
            <a:r>
              <a:rPr lang="en-US" dirty="0" err="1" smtClean="0"/>
              <a:t>berharga</a:t>
            </a:r>
            <a:r>
              <a:rPr lang="en-US" dirty="0" smtClean="0"/>
              <a:t> </a:t>
            </a:r>
            <a:r>
              <a:rPr lang="en-US" dirty="0" err="1" smtClean="0"/>
              <a:t>juga</a:t>
            </a:r>
            <a:r>
              <a:rPr lang="en-US" dirty="0" smtClean="0"/>
              <a:t> </a:t>
            </a:r>
            <a:r>
              <a:rPr lang="en-US" dirty="0" err="1" smtClean="0"/>
              <a:t>penting</a:t>
            </a:r>
            <a:r>
              <a:rPr lang="en-US" dirty="0" smtClean="0"/>
              <a:t> </a:t>
            </a:r>
            <a:r>
              <a:rPr lang="en-US" dirty="0" err="1" smtClean="0"/>
              <a:t>guna</a:t>
            </a:r>
            <a:r>
              <a:rPr lang="en-US" dirty="0" smtClean="0"/>
              <a:t> </a:t>
            </a:r>
            <a:r>
              <a:rPr lang="en-US" dirty="0" err="1" smtClean="0"/>
              <a:t>mendukung</a:t>
            </a:r>
            <a:r>
              <a:rPr lang="en-US" dirty="0" smtClean="0"/>
              <a:t> </a:t>
            </a:r>
            <a:r>
              <a:rPr lang="en-US" dirty="0" err="1" smtClean="0"/>
              <a:t>aktivitas</a:t>
            </a:r>
            <a:r>
              <a:rPr lang="en-US" dirty="0" smtClean="0"/>
              <a:t> </a:t>
            </a:r>
            <a:r>
              <a:rPr lang="en-US" dirty="0" err="1" smtClean="0"/>
              <a:t>usaha</a:t>
            </a:r>
            <a:r>
              <a:rPr lang="en-US" dirty="0" smtClean="0"/>
              <a:t> </a:t>
            </a:r>
            <a:r>
              <a:rPr lang="en-US" dirty="0" err="1" smtClean="0"/>
              <a:t>sekaligus</a:t>
            </a:r>
            <a:r>
              <a:rPr lang="en-US" dirty="0" smtClean="0"/>
              <a:t> </a:t>
            </a:r>
            <a:r>
              <a:rPr lang="en-US" dirty="0" err="1" smtClean="0"/>
              <a:t>memperoleh</a:t>
            </a:r>
            <a:r>
              <a:rPr lang="en-US" dirty="0" smtClean="0"/>
              <a:t> </a:t>
            </a:r>
            <a:r>
              <a:rPr lang="en-US" dirty="0" err="1" smtClean="0"/>
              <a:t>penghasilan</a:t>
            </a:r>
            <a:r>
              <a:rPr lang="en-US" dirty="0" smtClean="0"/>
              <a:t> </a:t>
            </a:r>
            <a:r>
              <a:rPr lang="en-US" dirty="0" err="1" smtClean="0"/>
              <a:t>berupa</a:t>
            </a:r>
            <a:r>
              <a:rPr lang="en-US" dirty="0" smtClean="0"/>
              <a:t> </a:t>
            </a:r>
            <a:r>
              <a:rPr lang="en-US" dirty="0" err="1" smtClean="0"/>
              <a:t>bunga</a:t>
            </a:r>
            <a:r>
              <a:rPr lang="en-US" dirty="0" smtClean="0"/>
              <a:t> </a:t>
            </a:r>
            <a:r>
              <a:rPr lang="en-US" dirty="0" err="1" smtClean="0"/>
              <a:t>atau</a:t>
            </a:r>
            <a:r>
              <a:rPr lang="en-US" dirty="0" smtClean="0"/>
              <a:t> </a:t>
            </a:r>
            <a:r>
              <a:rPr lang="en-US" dirty="0" err="1" smtClean="0"/>
              <a:t>tujuan</a:t>
            </a:r>
            <a:r>
              <a:rPr lang="en-US" dirty="0" smtClean="0"/>
              <a:t> </a:t>
            </a:r>
            <a:r>
              <a:rPr lang="en-US" dirty="0" err="1" smtClean="0"/>
              <a:t>lainnya</a:t>
            </a:r>
            <a:r>
              <a:rPr lang="en-US" dirty="0" smtClean="0"/>
              <a:t>. </a:t>
            </a:r>
            <a:r>
              <a:rPr lang="en-US" dirty="0" err="1" smtClean="0"/>
              <a:t>Penempatan</a:t>
            </a:r>
            <a:r>
              <a:rPr lang="en-US" dirty="0" smtClean="0"/>
              <a:t> </a:t>
            </a:r>
            <a:r>
              <a:rPr lang="en-US" dirty="0" err="1" smtClean="0"/>
              <a:t>dana</a:t>
            </a:r>
            <a:r>
              <a:rPr lang="en-US" dirty="0" smtClean="0"/>
              <a:t> </a:t>
            </a:r>
            <a:r>
              <a:rPr lang="en-US" dirty="0" err="1" smtClean="0"/>
              <a:t>ini</a:t>
            </a:r>
            <a:r>
              <a:rPr lang="en-US" dirty="0" smtClean="0"/>
              <a:t> </a:t>
            </a:r>
            <a:r>
              <a:rPr lang="en-US" dirty="0" err="1" smtClean="0"/>
              <a:t>harus</a:t>
            </a:r>
            <a:r>
              <a:rPr lang="en-US" dirty="0" smtClean="0"/>
              <a:t> </a:t>
            </a:r>
            <a:r>
              <a:rPr lang="en-US" dirty="0" err="1" smtClean="0"/>
              <a:t>dilakukan</a:t>
            </a:r>
            <a:r>
              <a:rPr lang="en-US" dirty="0" smtClean="0"/>
              <a:t> </a:t>
            </a:r>
            <a:r>
              <a:rPr lang="en-US" dirty="0" err="1" smtClean="0"/>
              <a:t>dengan</a:t>
            </a:r>
            <a:r>
              <a:rPr lang="en-US" dirty="0" smtClean="0"/>
              <a:t> </a:t>
            </a:r>
            <a:r>
              <a:rPr lang="en-US" dirty="0" err="1" smtClean="0"/>
              <a:t>berbagai</a:t>
            </a:r>
            <a:r>
              <a:rPr lang="en-US" dirty="0" smtClean="0"/>
              <a:t> </a:t>
            </a:r>
            <a:r>
              <a:rPr lang="en-US" dirty="0" err="1" smtClean="0"/>
              <a:t>pertimbangan</a:t>
            </a:r>
            <a:r>
              <a:rPr lang="en-US" dirty="0" smtClean="0"/>
              <a:t> </a:t>
            </a:r>
            <a:r>
              <a:rPr lang="en-US" dirty="0" err="1" smtClean="0"/>
              <a:t>guna</a:t>
            </a:r>
            <a:r>
              <a:rPr lang="en-US" dirty="0" smtClean="0"/>
              <a:t> </a:t>
            </a:r>
            <a:r>
              <a:rPr lang="en-US" dirty="0" err="1" smtClean="0"/>
              <a:t>mendukung</a:t>
            </a:r>
            <a:r>
              <a:rPr lang="en-US" dirty="0" smtClean="0"/>
              <a:t> </a:t>
            </a:r>
            <a:r>
              <a:rPr lang="en-US" dirty="0" err="1" smtClean="0"/>
              <a:t>operasional</a:t>
            </a:r>
            <a:r>
              <a:rPr lang="en-US" dirty="0" smtClean="0"/>
              <a:t> </a:t>
            </a:r>
            <a:r>
              <a:rPr lang="en-US" dirty="0" err="1" smtClean="0"/>
              <a:t>perusahaan</a:t>
            </a:r>
            <a:r>
              <a:rPr lang="en-US" dirty="0" smtClean="0"/>
              <a:t>. </a:t>
            </a:r>
            <a:r>
              <a:rPr lang="en-US" dirty="0" err="1" smtClean="0"/>
              <a:t>Banyak</a:t>
            </a:r>
            <a:r>
              <a:rPr lang="en-US" dirty="0" smtClean="0"/>
              <a:t> </a:t>
            </a:r>
            <a:r>
              <a:rPr lang="en-US" dirty="0" err="1" smtClean="0"/>
              <a:t>jenis</a:t>
            </a:r>
            <a:r>
              <a:rPr lang="en-US" dirty="0" smtClean="0"/>
              <a:t> </a:t>
            </a:r>
            <a:r>
              <a:rPr lang="en-US" dirty="0" err="1" smtClean="0"/>
              <a:t>surat</a:t>
            </a:r>
            <a:r>
              <a:rPr lang="en-US" dirty="0" smtClean="0"/>
              <a:t> </a:t>
            </a:r>
            <a:r>
              <a:rPr lang="en-US" dirty="0" err="1" smtClean="0"/>
              <a:t>berharga</a:t>
            </a:r>
            <a:r>
              <a:rPr lang="en-US" dirty="0" smtClean="0"/>
              <a:t> yang </a:t>
            </a:r>
            <a:r>
              <a:rPr lang="en-US" dirty="0" err="1" smtClean="0"/>
              <a:t>dapat</a:t>
            </a:r>
            <a:r>
              <a:rPr lang="en-US" dirty="0" smtClean="0"/>
              <a:t> </a:t>
            </a:r>
            <a:r>
              <a:rPr lang="en-US" dirty="0" err="1" smtClean="0"/>
              <a:t>dipilih</a:t>
            </a:r>
            <a:r>
              <a:rPr lang="en-US" dirty="0" smtClean="0"/>
              <a:t> </a:t>
            </a:r>
            <a:r>
              <a:rPr lang="en-US" dirty="0" err="1" smtClean="0"/>
              <a:t>dengan</a:t>
            </a:r>
            <a:r>
              <a:rPr lang="en-US" dirty="0" smtClean="0"/>
              <a:t> </a:t>
            </a:r>
            <a:r>
              <a:rPr lang="en-US" dirty="0" err="1" smtClean="0"/>
              <a:t>segala</a:t>
            </a:r>
            <a:r>
              <a:rPr lang="en-US" dirty="0" smtClean="0"/>
              <a:t> </a:t>
            </a:r>
            <a:r>
              <a:rPr lang="en-US" dirty="0" err="1" smtClean="0"/>
              <a:t>kelebihan</a:t>
            </a:r>
            <a:r>
              <a:rPr lang="en-US" dirty="0" smtClean="0"/>
              <a:t> </a:t>
            </a:r>
            <a:r>
              <a:rPr lang="en-US" dirty="0" err="1" smtClean="0"/>
              <a:t>dan</a:t>
            </a:r>
            <a:r>
              <a:rPr lang="en-US" dirty="0" smtClean="0"/>
              <a:t> </a:t>
            </a:r>
            <a:r>
              <a:rPr lang="en-US" dirty="0" err="1" smtClean="0"/>
              <a:t>kekurangannya</a:t>
            </a:r>
            <a:r>
              <a:rPr lang="en-US" dirty="0" smtClean="0"/>
              <a:t>. </a:t>
            </a:r>
            <a:r>
              <a:rPr lang="en-US" dirty="0" err="1" smtClean="0"/>
              <a:t>Seorang</a:t>
            </a:r>
            <a:r>
              <a:rPr lang="en-US" dirty="0" smtClean="0"/>
              <a:t> </a:t>
            </a:r>
            <a:r>
              <a:rPr lang="en-US" dirty="0" err="1" smtClean="0"/>
              <a:t>manajer</a:t>
            </a:r>
            <a:r>
              <a:rPr lang="en-US" dirty="0" smtClean="0"/>
              <a:t> </a:t>
            </a:r>
            <a:r>
              <a:rPr lang="en-US" dirty="0" err="1" smtClean="0"/>
              <a:t>harus</a:t>
            </a:r>
            <a:r>
              <a:rPr lang="en-US" dirty="0" smtClean="0"/>
              <a:t> </a:t>
            </a:r>
            <a:r>
              <a:rPr lang="en-US" dirty="0" err="1" smtClean="0"/>
              <a:t>mampu</a:t>
            </a:r>
            <a:r>
              <a:rPr lang="en-US" dirty="0" smtClean="0"/>
              <a:t> </a:t>
            </a:r>
            <a:r>
              <a:rPr lang="en-US" dirty="0" err="1" smtClean="0"/>
              <a:t>menempatkan</a:t>
            </a:r>
            <a:r>
              <a:rPr lang="en-US" dirty="0" smtClean="0"/>
              <a:t> </a:t>
            </a:r>
            <a:r>
              <a:rPr lang="en-US" dirty="0" err="1" smtClean="0"/>
              <a:t>dana</a:t>
            </a:r>
            <a:r>
              <a:rPr lang="en-US" dirty="0" smtClean="0"/>
              <a:t> </a:t>
            </a:r>
            <a:r>
              <a:rPr lang="en-US" dirty="0" err="1" smtClean="0"/>
              <a:t>tersebut</a:t>
            </a:r>
            <a:r>
              <a:rPr lang="en-US" dirty="0" smtClean="0"/>
              <a:t> </a:t>
            </a:r>
            <a:r>
              <a:rPr lang="en-US" dirty="0" err="1" smtClean="0"/>
              <a:t>dengan</a:t>
            </a:r>
            <a:r>
              <a:rPr lang="en-US" dirty="0" smtClean="0"/>
              <a:t> </a:t>
            </a:r>
            <a:r>
              <a:rPr lang="en-US" dirty="0" err="1" smtClean="0"/>
              <a:t>pertimbangan</a:t>
            </a:r>
            <a:r>
              <a:rPr lang="en-US" dirty="0" smtClean="0"/>
              <a:t> yang </a:t>
            </a:r>
            <a:r>
              <a:rPr lang="en-US" dirty="0" err="1" smtClean="0"/>
              <a:t>tepat</a:t>
            </a:r>
            <a:r>
              <a:rPr lang="en-US" dirty="0" smtClean="0"/>
              <a:t>. </a:t>
            </a:r>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60</a:t>
            </a:fld>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2. </a:t>
            </a:r>
            <a:r>
              <a:rPr lang="en-US" sz="2800" dirty="0" err="1" smtClean="0"/>
              <a:t>Pengertian</a:t>
            </a:r>
            <a:r>
              <a:rPr lang="en-US" sz="2800" dirty="0" smtClean="0"/>
              <a:t> </a:t>
            </a:r>
            <a:r>
              <a:rPr lang="en-US" sz="2800" dirty="0" err="1" smtClean="0"/>
              <a:t>Kas</a:t>
            </a:r>
            <a:endParaRPr lang="en-US" sz="2800" dirty="0"/>
          </a:p>
        </p:txBody>
      </p:sp>
      <p:sp>
        <p:nvSpPr>
          <p:cNvPr id="3" name="Content Placeholder 2"/>
          <p:cNvSpPr>
            <a:spLocks noGrp="1"/>
          </p:cNvSpPr>
          <p:nvPr>
            <p:ph idx="1"/>
          </p:nvPr>
        </p:nvSpPr>
        <p:spPr>
          <a:xfrm>
            <a:off x="1435608" y="1219200"/>
            <a:ext cx="7498080" cy="5029200"/>
          </a:xfrm>
        </p:spPr>
        <p:txBody>
          <a:bodyPr>
            <a:normAutofit/>
          </a:bodyPr>
          <a:lstStyle/>
          <a:p>
            <a:pPr>
              <a:buNone/>
            </a:pPr>
            <a:r>
              <a:rPr lang="en-US" dirty="0" smtClean="0"/>
              <a:t>	</a:t>
            </a:r>
            <a:r>
              <a:rPr lang="en-US" dirty="0" err="1" smtClean="0"/>
              <a:t>Uang</a:t>
            </a:r>
            <a:r>
              <a:rPr lang="en-US" dirty="0" smtClean="0"/>
              <a:t>  </a:t>
            </a:r>
            <a:r>
              <a:rPr lang="en-US" dirty="0" err="1" smtClean="0"/>
              <a:t>kas</a:t>
            </a:r>
            <a:r>
              <a:rPr lang="en-US" dirty="0" smtClean="0"/>
              <a:t> </a:t>
            </a:r>
            <a:r>
              <a:rPr lang="en-US" dirty="0" err="1" smtClean="0"/>
              <a:t>adalah</a:t>
            </a:r>
            <a:r>
              <a:rPr lang="en-US" dirty="0" smtClean="0"/>
              <a:t> </a:t>
            </a:r>
            <a:r>
              <a:rPr lang="en-US" dirty="0" err="1" smtClean="0"/>
              <a:t>uang</a:t>
            </a:r>
            <a:r>
              <a:rPr lang="en-US" dirty="0" smtClean="0"/>
              <a:t> </a:t>
            </a:r>
            <a:r>
              <a:rPr lang="en-US" dirty="0" err="1" smtClean="0"/>
              <a:t>tunai</a:t>
            </a:r>
            <a:r>
              <a:rPr lang="en-US" dirty="0" smtClean="0"/>
              <a:t> yang </a:t>
            </a:r>
            <a:r>
              <a:rPr lang="en-US" dirty="0" err="1" smtClean="0"/>
              <a:t>dimiliki</a:t>
            </a:r>
            <a:r>
              <a:rPr lang="en-US" dirty="0" smtClean="0"/>
              <a:t> </a:t>
            </a:r>
            <a:r>
              <a:rPr lang="en-US" dirty="0" err="1" smtClean="0"/>
              <a:t>suatu</a:t>
            </a:r>
            <a:r>
              <a:rPr lang="en-US" dirty="0" smtClean="0"/>
              <a:t> </a:t>
            </a:r>
            <a:r>
              <a:rPr lang="en-US" dirty="0" err="1" smtClean="0"/>
              <a:t>lembaga</a:t>
            </a:r>
            <a:r>
              <a:rPr lang="en-US" dirty="0" smtClean="0"/>
              <a:t> </a:t>
            </a:r>
            <a:r>
              <a:rPr lang="en-US" dirty="0" err="1" smtClean="0"/>
              <a:t>dan</a:t>
            </a:r>
            <a:r>
              <a:rPr lang="en-US" dirty="0" smtClean="0"/>
              <a:t> </a:t>
            </a:r>
            <a:r>
              <a:rPr lang="en-US" dirty="0" err="1" smtClean="0"/>
              <a:t>tercatat</a:t>
            </a:r>
            <a:r>
              <a:rPr lang="en-US" dirty="0" smtClean="0"/>
              <a:t> </a:t>
            </a:r>
            <a:r>
              <a:rPr lang="en-US" dirty="0" err="1" smtClean="0"/>
              <a:t>dalam</a:t>
            </a:r>
            <a:r>
              <a:rPr lang="en-US" dirty="0" smtClean="0"/>
              <a:t> </a:t>
            </a:r>
            <a:r>
              <a:rPr lang="en-US" dirty="0" err="1" smtClean="0"/>
              <a:t>neraca</a:t>
            </a:r>
            <a:r>
              <a:rPr lang="en-US" dirty="0" smtClean="0"/>
              <a:t> </a:t>
            </a:r>
            <a:r>
              <a:rPr lang="en-US" dirty="0" err="1" smtClean="0"/>
              <a:t>pada</a:t>
            </a:r>
            <a:r>
              <a:rPr lang="en-US" dirty="0" smtClean="0"/>
              <a:t> </a:t>
            </a:r>
            <a:r>
              <a:rPr lang="en-US" dirty="0" err="1" smtClean="0"/>
              <a:t>aktiva</a:t>
            </a:r>
            <a:r>
              <a:rPr lang="en-US" dirty="0" smtClean="0"/>
              <a:t> </a:t>
            </a:r>
            <a:r>
              <a:rPr lang="en-US" dirty="0" err="1" smtClean="0"/>
              <a:t>lancar</a:t>
            </a:r>
            <a:r>
              <a:rPr lang="en-US" dirty="0" smtClean="0"/>
              <a:t> </a:t>
            </a:r>
            <a:r>
              <a:rPr lang="en-US" dirty="0" err="1" smtClean="0"/>
              <a:t>kas</a:t>
            </a:r>
            <a:r>
              <a:rPr lang="en-US" dirty="0" smtClean="0"/>
              <a:t> </a:t>
            </a:r>
            <a:r>
              <a:rPr lang="en-US" dirty="0" err="1" smtClean="0"/>
              <a:t>dapat</a:t>
            </a:r>
            <a:r>
              <a:rPr lang="en-US" dirty="0" smtClean="0"/>
              <a:t> </a:t>
            </a:r>
            <a:r>
              <a:rPr lang="en-US" dirty="0" err="1" smtClean="0"/>
              <a:t>juga</a:t>
            </a:r>
            <a:r>
              <a:rPr lang="en-US" dirty="0" smtClean="0"/>
              <a:t> </a:t>
            </a:r>
            <a:r>
              <a:rPr lang="en-US" dirty="0" err="1" smtClean="0"/>
              <a:t>dikatakan</a:t>
            </a:r>
            <a:r>
              <a:rPr lang="en-US" dirty="0" smtClean="0"/>
              <a:t> </a:t>
            </a:r>
            <a:r>
              <a:rPr lang="en-US" dirty="0" err="1" smtClean="0"/>
              <a:t>sebagai</a:t>
            </a:r>
            <a:r>
              <a:rPr lang="en-US" dirty="0" smtClean="0"/>
              <a:t> </a:t>
            </a:r>
            <a:r>
              <a:rPr lang="en-US" dirty="0" err="1" smtClean="0"/>
              <a:t>uang</a:t>
            </a:r>
            <a:r>
              <a:rPr lang="en-US" dirty="0" smtClean="0"/>
              <a:t> </a:t>
            </a:r>
            <a:r>
              <a:rPr lang="en-US" dirty="0" err="1" smtClean="0"/>
              <a:t>disimpan</a:t>
            </a:r>
            <a:r>
              <a:rPr lang="en-US" dirty="0" smtClean="0"/>
              <a:t> </a:t>
            </a:r>
            <a:r>
              <a:rPr lang="en-US" dirty="0" err="1" smtClean="0"/>
              <a:t>di</a:t>
            </a:r>
            <a:r>
              <a:rPr lang="en-US" dirty="0" smtClean="0"/>
              <a:t> bank yang </a:t>
            </a:r>
            <a:r>
              <a:rPr lang="en-US" dirty="0" err="1" smtClean="0"/>
              <a:t>dapat</a:t>
            </a:r>
            <a:r>
              <a:rPr lang="en-US" dirty="0" smtClean="0"/>
              <a:t> </a:t>
            </a:r>
            <a:r>
              <a:rPr lang="en-US" dirty="0" err="1" smtClean="0"/>
              <a:t>diuangkan</a:t>
            </a:r>
            <a:r>
              <a:rPr lang="en-US" dirty="0" smtClean="0"/>
              <a:t> </a:t>
            </a:r>
            <a:r>
              <a:rPr lang="en-US" dirty="0" err="1" smtClean="0"/>
              <a:t>setiap</a:t>
            </a:r>
            <a:r>
              <a:rPr lang="en-US" dirty="0" smtClean="0"/>
              <a:t> </a:t>
            </a:r>
            <a:r>
              <a:rPr lang="en-US" dirty="0" err="1" smtClean="0"/>
              <a:t>saat</a:t>
            </a:r>
            <a:r>
              <a:rPr lang="en-US" dirty="0" smtClean="0"/>
              <a:t>. Di </a:t>
            </a:r>
            <a:r>
              <a:rPr lang="en-US" dirty="0" err="1" smtClean="0"/>
              <a:t>dalam</a:t>
            </a:r>
            <a:r>
              <a:rPr lang="en-US" dirty="0" smtClean="0"/>
              <a:t> </a:t>
            </a:r>
            <a:r>
              <a:rPr lang="en-US" dirty="0" err="1" smtClean="0"/>
              <a:t>neraca</a:t>
            </a:r>
            <a:r>
              <a:rPr lang="en-US" dirty="0" smtClean="0"/>
              <a:t> (</a:t>
            </a:r>
            <a:r>
              <a:rPr lang="en-US" dirty="0" err="1" smtClean="0"/>
              <a:t>aktiva</a:t>
            </a:r>
            <a:r>
              <a:rPr lang="en-US" dirty="0" smtClean="0"/>
              <a:t> </a:t>
            </a:r>
            <a:r>
              <a:rPr lang="en-US" dirty="0" err="1" smtClean="0"/>
              <a:t>lancar</a:t>
            </a:r>
            <a:r>
              <a:rPr lang="en-US" dirty="0" smtClean="0"/>
              <a:t>) </a:t>
            </a:r>
            <a:r>
              <a:rPr lang="en-US" dirty="0" err="1" smtClean="0"/>
              <a:t>kas</a:t>
            </a:r>
            <a:r>
              <a:rPr lang="en-US" dirty="0" smtClean="0"/>
              <a:t> </a:t>
            </a:r>
            <a:r>
              <a:rPr lang="en-US" dirty="0" err="1" smtClean="0"/>
              <a:t>ditempatkan</a:t>
            </a:r>
            <a:r>
              <a:rPr lang="en-US" dirty="0" smtClean="0"/>
              <a:t> </a:t>
            </a:r>
            <a:r>
              <a:rPr lang="en-US" dirty="0" err="1" smtClean="0"/>
              <a:t>diposisi</a:t>
            </a:r>
            <a:r>
              <a:rPr lang="en-US" dirty="0" smtClean="0"/>
              <a:t> </a:t>
            </a:r>
            <a:r>
              <a:rPr lang="en-US" dirty="0" err="1" smtClean="0"/>
              <a:t>nomor</a:t>
            </a:r>
            <a:r>
              <a:rPr lang="en-US" dirty="0" smtClean="0"/>
              <a:t> </a:t>
            </a:r>
            <a:r>
              <a:rPr lang="en-US" dirty="0" err="1" smtClean="0"/>
              <a:t>satu</a:t>
            </a:r>
            <a:r>
              <a:rPr lang="en-US" dirty="0" smtClean="0"/>
              <a:t> </a:t>
            </a:r>
            <a:r>
              <a:rPr lang="en-US" dirty="0" err="1" smtClean="0"/>
              <a:t>dalam</a:t>
            </a:r>
            <a:r>
              <a:rPr lang="en-US" dirty="0" smtClean="0"/>
              <a:t> </a:t>
            </a:r>
            <a:r>
              <a:rPr lang="en-US" dirty="0" err="1" smtClean="0"/>
              <a:t>aktiva</a:t>
            </a:r>
            <a:r>
              <a:rPr lang="en-US" dirty="0" smtClean="0"/>
              <a:t> </a:t>
            </a:r>
            <a:r>
              <a:rPr lang="en-US" dirty="0" err="1" smtClean="0"/>
              <a:t>lancar</a:t>
            </a:r>
            <a:r>
              <a:rPr lang="en-US" dirty="0" smtClean="0"/>
              <a:t> </a:t>
            </a:r>
            <a:r>
              <a:rPr lang="en-US" dirty="0" err="1" smtClean="0"/>
              <a:t>serta</a:t>
            </a:r>
            <a:r>
              <a:rPr lang="en-US" dirty="0" smtClean="0"/>
              <a:t> </a:t>
            </a:r>
            <a:r>
              <a:rPr lang="en-US" dirty="0" err="1" smtClean="0"/>
              <a:t>merupakan</a:t>
            </a:r>
            <a:r>
              <a:rPr lang="en-US" dirty="0" smtClean="0"/>
              <a:t> </a:t>
            </a:r>
            <a:r>
              <a:rPr lang="en-US" dirty="0" err="1" smtClean="0"/>
              <a:t>aktiva</a:t>
            </a:r>
            <a:r>
              <a:rPr lang="en-US" dirty="0" smtClean="0"/>
              <a:t> yang paling </a:t>
            </a:r>
            <a:r>
              <a:rPr lang="en-US" dirty="0" err="1" smtClean="0"/>
              <a:t>likuid</a:t>
            </a:r>
            <a:r>
              <a:rPr lang="en-US" dirty="0" smtClean="0"/>
              <a:t>.</a:t>
            </a:r>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61</a:t>
            </a:fld>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F20941A-713C-429C-BAFF-469BDD0C5BC4}" type="slidenum">
              <a:rPr lang="en-US" smtClean="0"/>
              <a:pPr/>
              <a:t>62</a:t>
            </a:fld>
            <a:endParaRPr lang="en-US"/>
          </a:p>
        </p:txBody>
      </p:sp>
      <p:sp>
        <p:nvSpPr>
          <p:cNvPr id="5" name="Content Placeholder 3"/>
          <p:cNvSpPr txBox="1">
            <a:spLocks/>
          </p:cNvSpPr>
          <p:nvPr/>
        </p:nvSpPr>
        <p:spPr>
          <a:xfrm>
            <a:off x="1066800" y="594360"/>
            <a:ext cx="8077200" cy="5654040"/>
          </a:xfrm>
          <a:prstGeom prst="rect">
            <a:avLst/>
          </a:prstGeom>
        </p:spPr>
        <p:txBody>
          <a:bodyPr>
            <a:norm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3200" dirty="0" smtClean="0"/>
              <a:t>3</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Jenis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jenis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pasar</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p>
          <a:p>
            <a:pPr marL="596646" marR="0" lvl="0" indent="-514350" algn="l" defTabSz="914400" rtl="0" eaLnBrk="1" fontAlgn="auto" latinLnBrk="0" hangingPunct="1">
              <a:lnSpc>
                <a:spcPct val="100000"/>
              </a:lnSpc>
              <a:spcBef>
                <a:spcPts val="600"/>
              </a:spcBef>
              <a:spcAft>
                <a:spcPts val="0"/>
              </a:spcAft>
              <a:buClr>
                <a:schemeClr val="accent1"/>
              </a:buClr>
              <a:buSzPct val="80000"/>
              <a:buFont typeface="+mj-lt"/>
              <a:buAutoNum type="alphaLcPeriod"/>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Pasar</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modal (capital market)</a:t>
            </a:r>
          </a:p>
          <a:p>
            <a:pPr marL="596646" marR="0" lvl="0" indent="-514350" algn="l" defTabSz="914400" rtl="0" eaLnBrk="1" fontAlgn="auto" latinLnBrk="0" hangingPunct="1">
              <a:lnSpc>
                <a:spcPct val="100000"/>
              </a:lnSpc>
              <a:spcBef>
                <a:spcPts val="600"/>
              </a:spcBef>
              <a:spcAft>
                <a:spcPts val="0"/>
              </a:spcAft>
              <a:buClr>
                <a:schemeClr val="accent1"/>
              </a:buClr>
              <a:buSzPct val="80000"/>
              <a:buFont typeface="+mj-lt"/>
              <a:buAutoNum type="alphaLcPeriod"/>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Pasar</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uang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(money market)</a:t>
            </a:r>
          </a:p>
          <a:p>
            <a:pPr marL="596646" marR="0" lvl="0" indent="-514350" algn="l" defTabSz="914400" rtl="0" eaLnBrk="1" fontAlgn="auto" latinLnBrk="0" hangingPunct="1">
              <a:lnSpc>
                <a:spcPct val="100000"/>
              </a:lnSpc>
              <a:spcBef>
                <a:spcPts val="600"/>
              </a:spcBef>
              <a:spcAft>
                <a:spcPts val="0"/>
              </a:spcAft>
              <a:buClr>
                <a:schemeClr val="accent1"/>
              </a:buClr>
              <a:buSzPct val="80000"/>
              <a:buFont typeface="+mj-lt"/>
              <a:buAutoNum type="alphaLcPeriod"/>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Pasar</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valuta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asing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(foreign exchange market)</a:t>
            </a:r>
          </a:p>
          <a:p>
            <a:pPr marL="596646" marR="0" lvl="0" indent="-514350" algn="l" defTabSz="914400" rtl="0" eaLnBrk="1" fontAlgn="auto" latinLnBrk="0" hangingPunct="1">
              <a:lnSpc>
                <a:spcPct val="100000"/>
              </a:lnSpc>
              <a:spcBef>
                <a:spcPts val="600"/>
              </a:spcBef>
              <a:spcAft>
                <a:spcPts val="0"/>
              </a:spcAft>
              <a:buClr>
                <a:schemeClr val="accent1"/>
              </a:buClr>
              <a:buSzPct val="80000"/>
              <a:buFont typeface="+mj-lt"/>
              <a:buAutoNum type="alphaLcPeriod"/>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Pasar</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kredit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konsumen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(consumer credit market)</a:t>
            </a:r>
          </a:p>
          <a:p>
            <a:pPr marL="596646" marR="0" lvl="0" indent="-514350" algn="l" defTabSz="914400" rtl="0" eaLnBrk="1" fontAlgn="auto" latinLnBrk="0" hangingPunct="1">
              <a:lnSpc>
                <a:spcPct val="100000"/>
              </a:lnSpc>
              <a:spcBef>
                <a:spcPts val="600"/>
              </a:spcBef>
              <a:spcAft>
                <a:spcPts val="0"/>
              </a:spcAft>
              <a:buClr>
                <a:schemeClr val="accent1"/>
              </a:buClr>
              <a:buSzPct val="80000"/>
              <a:buFont typeface="+mj-lt"/>
              <a:buAutoNum type="alphaLcPeriod"/>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Pasar</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hipotek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(mortgage market)</a:t>
            </a:r>
          </a:p>
          <a:p>
            <a:pPr marL="596646" marR="0" lvl="0" indent="-514350" algn="l" defTabSz="914400" rtl="0" eaLnBrk="1" fontAlgn="auto" latinLnBrk="0" hangingPunct="1">
              <a:lnSpc>
                <a:spcPct val="100000"/>
              </a:lnSpc>
              <a:spcBef>
                <a:spcPts val="600"/>
              </a:spcBef>
              <a:spcAft>
                <a:spcPts val="0"/>
              </a:spcAft>
              <a:buClr>
                <a:schemeClr val="accent1"/>
              </a:buClr>
              <a:buSzPct val="80000"/>
              <a:buFont typeface="+mj-lt"/>
              <a:buAutoNum type="alphaLcPeriod"/>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Pasar</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komoditas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(future market)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
            <a:ext cx="6870192" cy="715963"/>
          </a:xfrm>
        </p:spPr>
        <p:txBody>
          <a:bodyPr>
            <a:normAutofit/>
          </a:bodyPr>
          <a:lstStyle/>
          <a:p>
            <a:r>
              <a:rPr lang="en-US" sz="2800" dirty="0" smtClean="0"/>
              <a:t>4. </a:t>
            </a:r>
            <a:r>
              <a:rPr lang="en-US" sz="2800" dirty="0" err="1" smtClean="0"/>
              <a:t>Jenis</a:t>
            </a:r>
            <a:r>
              <a:rPr lang="en-US" sz="2800" dirty="0" smtClean="0"/>
              <a:t> – </a:t>
            </a:r>
            <a:r>
              <a:rPr lang="en-US" sz="2800" dirty="0" err="1" smtClean="0"/>
              <a:t>jenis</a:t>
            </a:r>
            <a:r>
              <a:rPr lang="en-US" sz="2800" dirty="0" smtClean="0"/>
              <a:t> </a:t>
            </a:r>
            <a:r>
              <a:rPr lang="en-US" sz="2800" dirty="0" err="1" smtClean="0"/>
              <a:t>aliran</a:t>
            </a:r>
            <a:r>
              <a:rPr lang="en-US" sz="2800" dirty="0" smtClean="0"/>
              <a:t> </a:t>
            </a:r>
            <a:r>
              <a:rPr lang="en-US" sz="2800" dirty="0" err="1" smtClean="0"/>
              <a:t>kas</a:t>
            </a:r>
            <a:endParaRPr lang="en-US" sz="2800" dirty="0"/>
          </a:p>
        </p:txBody>
      </p:sp>
      <p:sp>
        <p:nvSpPr>
          <p:cNvPr id="3" name="Content Placeholder 2"/>
          <p:cNvSpPr>
            <a:spLocks noGrp="1"/>
          </p:cNvSpPr>
          <p:nvPr>
            <p:ph idx="1"/>
          </p:nvPr>
        </p:nvSpPr>
        <p:spPr>
          <a:xfrm>
            <a:off x="1295400" y="990600"/>
            <a:ext cx="7638288" cy="5867400"/>
          </a:xfrm>
        </p:spPr>
        <p:txBody>
          <a:bodyPr>
            <a:normAutofit fontScale="47500" lnSpcReduction="20000"/>
          </a:bodyPr>
          <a:lstStyle/>
          <a:p>
            <a:pPr>
              <a:buNone/>
            </a:pPr>
            <a:r>
              <a:rPr lang="en-US" dirty="0" smtClean="0"/>
              <a:t>	</a:t>
            </a:r>
            <a:r>
              <a:rPr lang="en-US" dirty="0" err="1" smtClean="0"/>
              <a:t>Aliran</a:t>
            </a:r>
            <a:r>
              <a:rPr lang="en-US" dirty="0" smtClean="0"/>
              <a:t> </a:t>
            </a:r>
            <a:r>
              <a:rPr lang="en-US" dirty="0" err="1" smtClean="0"/>
              <a:t>kas</a:t>
            </a:r>
            <a:r>
              <a:rPr lang="en-US" dirty="0" smtClean="0"/>
              <a:t> </a:t>
            </a:r>
            <a:r>
              <a:rPr lang="en-US" dirty="0" err="1" smtClean="0"/>
              <a:t>bagaikan</a:t>
            </a:r>
            <a:r>
              <a:rPr lang="en-US" dirty="0" smtClean="0"/>
              <a:t> </a:t>
            </a:r>
            <a:r>
              <a:rPr lang="en-US" dirty="0" err="1" smtClean="0"/>
              <a:t>darah</a:t>
            </a:r>
            <a:r>
              <a:rPr lang="en-US" dirty="0" smtClean="0"/>
              <a:t> yang </a:t>
            </a:r>
            <a:r>
              <a:rPr lang="en-US" dirty="0" err="1" smtClean="0"/>
              <a:t>terus</a:t>
            </a:r>
            <a:r>
              <a:rPr lang="en-US" dirty="0" smtClean="0"/>
              <a:t> </a:t>
            </a:r>
            <a:r>
              <a:rPr lang="en-US" dirty="0" err="1" smtClean="0"/>
              <a:t>menerus</a:t>
            </a:r>
            <a:r>
              <a:rPr lang="en-US" dirty="0" smtClean="0"/>
              <a:t> </a:t>
            </a:r>
            <a:r>
              <a:rPr lang="en-US" dirty="0" err="1" smtClean="0"/>
              <a:t>mengalir</a:t>
            </a:r>
            <a:r>
              <a:rPr lang="en-US" dirty="0" smtClean="0"/>
              <a:t> </a:t>
            </a:r>
            <a:r>
              <a:rPr lang="en-US" dirty="0" err="1" smtClean="0"/>
              <a:t>dalam</a:t>
            </a:r>
            <a:r>
              <a:rPr lang="en-US" dirty="0" smtClean="0"/>
              <a:t> </a:t>
            </a:r>
            <a:r>
              <a:rPr lang="en-US" dirty="0" err="1" smtClean="0"/>
              <a:t>tubuh</a:t>
            </a:r>
            <a:r>
              <a:rPr lang="en-US" dirty="0" smtClean="0"/>
              <a:t> </a:t>
            </a:r>
            <a:r>
              <a:rPr lang="en-US" dirty="0" err="1" smtClean="0"/>
              <a:t>perusahaan</a:t>
            </a:r>
            <a:r>
              <a:rPr lang="en-US" dirty="0" smtClean="0"/>
              <a:t>. </a:t>
            </a:r>
            <a:r>
              <a:rPr lang="en-US" dirty="0" err="1" smtClean="0"/>
              <a:t>Ditinjau</a:t>
            </a:r>
            <a:r>
              <a:rPr lang="en-US" dirty="0" smtClean="0"/>
              <a:t> </a:t>
            </a:r>
            <a:r>
              <a:rPr lang="en-US" dirty="0" err="1" smtClean="0"/>
              <a:t>dari</a:t>
            </a:r>
            <a:r>
              <a:rPr lang="en-US" dirty="0" smtClean="0"/>
              <a:t> </a:t>
            </a:r>
            <a:r>
              <a:rPr lang="en-US" dirty="0" err="1" smtClean="0"/>
              <a:t>segi</a:t>
            </a:r>
            <a:r>
              <a:rPr lang="en-US" dirty="0" smtClean="0"/>
              <a:t> </a:t>
            </a:r>
            <a:r>
              <a:rPr lang="en-US" dirty="0" err="1" smtClean="0"/>
              <a:t>perputarannya</a:t>
            </a:r>
            <a:r>
              <a:rPr lang="en-US" dirty="0" smtClean="0"/>
              <a:t> (cash flow), </a:t>
            </a:r>
            <a:r>
              <a:rPr lang="en-US" dirty="0" err="1" smtClean="0"/>
              <a:t>pola</a:t>
            </a:r>
            <a:r>
              <a:rPr lang="en-US" dirty="0" smtClean="0"/>
              <a:t> </a:t>
            </a:r>
            <a:r>
              <a:rPr lang="en-US" dirty="0" err="1" smtClean="0"/>
              <a:t>kas</a:t>
            </a:r>
            <a:r>
              <a:rPr lang="en-US" dirty="0" smtClean="0"/>
              <a:t> </a:t>
            </a:r>
            <a:r>
              <a:rPr lang="en-US" dirty="0" err="1" smtClean="0"/>
              <a:t>meliputi</a:t>
            </a:r>
            <a:r>
              <a:rPr lang="en-US" dirty="0" smtClean="0"/>
              <a:t> :</a:t>
            </a:r>
          </a:p>
          <a:p>
            <a:pPr>
              <a:buNone/>
            </a:pPr>
            <a:r>
              <a:rPr lang="en-US" dirty="0" smtClean="0"/>
              <a:t>	a.  </a:t>
            </a:r>
            <a:r>
              <a:rPr lang="en-US" dirty="0" err="1" smtClean="0"/>
              <a:t>Aliran</a:t>
            </a:r>
            <a:r>
              <a:rPr lang="en-US" dirty="0" smtClean="0"/>
              <a:t> </a:t>
            </a:r>
            <a:r>
              <a:rPr lang="en-US" dirty="0" err="1" smtClean="0"/>
              <a:t>kas</a:t>
            </a:r>
            <a:r>
              <a:rPr lang="en-US" dirty="0" smtClean="0"/>
              <a:t> </a:t>
            </a:r>
            <a:r>
              <a:rPr lang="en-US" dirty="0" err="1" smtClean="0"/>
              <a:t>masuk</a:t>
            </a:r>
            <a:r>
              <a:rPr lang="en-US" dirty="0" smtClean="0"/>
              <a:t> (cash in flow).</a:t>
            </a:r>
          </a:p>
          <a:p>
            <a:pPr>
              <a:buNone/>
            </a:pPr>
            <a:r>
              <a:rPr lang="en-US" dirty="0" smtClean="0"/>
              <a:t>	b.  </a:t>
            </a:r>
            <a:r>
              <a:rPr lang="en-US" dirty="0" err="1" smtClean="0"/>
              <a:t>Aliran</a:t>
            </a:r>
            <a:r>
              <a:rPr lang="en-US" dirty="0" smtClean="0"/>
              <a:t> </a:t>
            </a:r>
            <a:r>
              <a:rPr lang="en-US" dirty="0" err="1" smtClean="0"/>
              <a:t>kas</a:t>
            </a:r>
            <a:r>
              <a:rPr lang="en-US" dirty="0" smtClean="0"/>
              <a:t> </a:t>
            </a:r>
            <a:r>
              <a:rPr lang="en-US" dirty="0" err="1" smtClean="0"/>
              <a:t>keluar</a:t>
            </a:r>
            <a:r>
              <a:rPr lang="en-US" dirty="0" smtClean="0"/>
              <a:t> (cash out flow).</a:t>
            </a:r>
          </a:p>
          <a:p>
            <a:pPr>
              <a:buNone/>
            </a:pPr>
            <a:endParaRPr lang="en-US" dirty="0" smtClean="0"/>
          </a:p>
          <a:p>
            <a:pPr>
              <a:buNone/>
            </a:pPr>
            <a:r>
              <a:rPr lang="en-US" dirty="0" smtClean="0"/>
              <a:t>    a.  </a:t>
            </a:r>
            <a:r>
              <a:rPr lang="en-US" dirty="0" err="1" smtClean="0"/>
              <a:t>Aliran</a:t>
            </a:r>
            <a:r>
              <a:rPr lang="en-US" dirty="0" smtClean="0"/>
              <a:t> </a:t>
            </a:r>
            <a:r>
              <a:rPr lang="en-US" dirty="0" err="1" smtClean="0"/>
              <a:t>kas</a:t>
            </a:r>
            <a:r>
              <a:rPr lang="en-US" dirty="0" smtClean="0"/>
              <a:t> </a:t>
            </a:r>
            <a:r>
              <a:rPr lang="en-US" dirty="0" err="1" smtClean="0"/>
              <a:t>masuk</a:t>
            </a:r>
            <a:r>
              <a:rPr lang="en-US" dirty="0" smtClean="0"/>
              <a:t>, </a:t>
            </a:r>
            <a:r>
              <a:rPr lang="en-US" dirty="0" err="1" smtClean="0"/>
              <a:t>terbagi</a:t>
            </a:r>
            <a:r>
              <a:rPr lang="en-US" dirty="0" smtClean="0"/>
              <a:t> </a:t>
            </a:r>
            <a:r>
              <a:rPr lang="en-US" dirty="0" err="1" smtClean="0"/>
              <a:t>atas</a:t>
            </a:r>
            <a:r>
              <a:rPr lang="en-US" dirty="0" smtClean="0"/>
              <a:t> :</a:t>
            </a:r>
          </a:p>
          <a:p>
            <a:pPr>
              <a:buNone/>
            </a:pPr>
            <a:r>
              <a:rPr lang="en-US" dirty="0" smtClean="0"/>
              <a:t>	1) Yang </a:t>
            </a:r>
            <a:r>
              <a:rPr lang="en-US" dirty="0" err="1" smtClean="0"/>
              <a:t>bersifat</a:t>
            </a:r>
            <a:r>
              <a:rPr lang="en-US" dirty="0" smtClean="0"/>
              <a:t> </a:t>
            </a:r>
            <a:r>
              <a:rPr lang="en-US" dirty="0" err="1" smtClean="0"/>
              <a:t>kontinyu</a:t>
            </a:r>
            <a:r>
              <a:rPr lang="en-US" dirty="0" smtClean="0"/>
              <a:t> :</a:t>
            </a:r>
          </a:p>
          <a:p>
            <a:pPr>
              <a:buNone/>
            </a:pPr>
            <a:r>
              <a:rPr lang="en-US" dirty="0" smtClean="0"/>
              <a:t>	    </a:t>
            </a:r>
            <a:r>
              <a:rPr lang="en-US" dirty="0" err="1" smtClean="0"/>
              <a:t>Misalnya</a:t>
            </a:r>
            <a:r>
              <a:rPr lang="en-US" dirty="0" smtClean="0"/>
              <a:t> :</a:t>
            </a:r>
          </a:p>
          <a:p>
            <a:pPr>
              <a:buNone/>
            </a:pPr>
            <a:r>
              <a:rPr lang="en-US" dirty="0" smtClean="0"/>
              <a:t>	    - </a:t>
            </a:r>
            <a:r>
              <a:rPr lang="en-US" dirty="0" err="1" smtClean="0"/>
              <a:t>Hasil</a:t>
            </a:r>
            <a:r>
              <a:rPr lang="en-US" dirty="0" smtClean="0"/>
              <a:t> </a:t>
            </a:r>
            <a:r>
              <a:rPr lang="en-US" dirty="0" err="1" smtClean="0"/>
              <a:t>penjualan</a:t>
            </a:r>
            <a:r>
              <a:rPr lang="en-US" dirty="0" smtClean="0"/>
              <a:t> </a:t>
            </a:r>
            <a:r>
              <a:rPr lang="en-US" dirty="0" err="1" smtClean="0"/>
              <a:t>produk</a:t>
            </a:r>
            <a:r>
              <a:rPr lang="en-US" dirty="0" smtClean="0"/>
              <a:t> </a:t>
            </a:r>
            <a:r>
              <a:rPr lang="en-US" dirty="0" err="1" smtClean="0"/>
              <a:t>dagang</a:t>
            </a:r>
            <a:r>
              <a:rPr lang="en-US" dirty="0" smtClean="0"/>
              <a:t>.</a:t>
            </a:r>
          </a:p>
          <a:p>
            <a:pPr>
              <a:buNone/>
            </a:pPr>
            <a:r>
              <a:rPr lang="en-US" dirty="0" smtClean="0"/>
              <a:t>	    - </a:t>
            </a:r>
            <a:r>
              <a:rPr lang="en-US" dirty="0" err="1" smtClean="0"/>
              <a:t>Penerimaan</a:t>
            </a:r>
            <a:r>
              <a:rPr lang="en-US" dirty="0" smtClean="0"/>
              <a:t> </a:t>
            </a:r>
            <a:r>
              <a:rPr lang="en-US" dirty="0" err="1" smtClean="0"/>
              <a:t>piutang</a:t>
            </a:r>
            <a:r>
              <a:rPr lang="en-US" dirty="0" smtClean="0"/>
              <a:t> </a:t>
            </a:r>
            <a:r>
              <a:rPr lang="en-US" dirty="0" err="1" smtClean="0"/>
              <a:t>dagang</a:t>
            </a:r>
            <a:r>
              <a:rPr lang="en-US" dirty="0" smtClean="0"/>
              <a:t>.</a:t>
            </a:r>
          </a:p>
          <a:p>
            <a:pPr>
              <a:buNone/>
            </a:pPr>
            <a:r>
              <a:rPr lang="en-US" dirty="0" smtClean="0"/>
              <a:t>	2) Yang </a:t>
            </a:r>
            <a:r>
              <a:rPr lang="en-US" dirty="0" err="1" smtClean="0"/>
              <a:t>bersifat</a:t>
            </a:r>
            <a:r>
              <a:rPr lang="en-US" dirty="0" smtClean="0"/>
              <a:t> </a:t>
            </a:r>
            <a:r>
              <a:rPr lang="en-US" dirty="0" err="1" smtClean="0"/>
              <a:t>tidak</a:t>
            </a:r>
            <a:r>
              <a:rPr lang="en-US" dirty="0" smtClean="0"/>
              <a:t> </a:t>
            </a:r>
            <a:r>
              <a:rPr lang="en-US" dirty="0" err="1" smtClean="0"/>
              <a:t>kontinyu</a:t>
            </a:r>
            <a:r>
              <a:rPr lang="en-US" dirty="0" smtClean="0"/>
              <a:t> (intermittent) :</a:t>
            </a:r>
          </a:p>
          <a:p>
            <a:pPr>
              <a:buNone/>
            </a:pPr>
            <a:r>
              <a:rPr lang="en-US" dirty="0" smtClean="0"/>
              <a:t>	    </a:t>
            </a:r>
            <a:r>
              <a:rPr lang="en-US" dirty="0" err="1" smtClean="0"/>
              <a:t>Misalnya</a:t>
            </a:r>
            <a:r>
              <a:rPr lang="en-US" dirty="0" smtClean="0"/>
              <a:t> :</a:t>
            </a:r>
          </a:p>
          <a:p>
            <a:pPr>
              <a:buNone/>
            </a:pPr>
            <a:r>
              <a:rPr lang="en-US" dirty="0" smtClean="0"/>
              <a:t>	    - </a:t>
            </a:r>
            <a:r>
              <a:rPr lang="en-US" dirty="0" err="1" smtClean="0"/>
              <a:t>Penyertaan</a:t>
            </a:r>
            <a:r>
              <a:rPr lang="en-US" dirty="0" smtClean="0"/>
              <a:t> </a:t>
            </a:r>
            <a:r>
              <a:rPr lang="en-US" dirty="0" err="1" smtClean="0"/>
              <a:t>pemilik</a:t>
            </a:r>
            <a:r>
              <a:rPr lang="en-US" dirty="0" smtClean="0"/>
              <a:t> </a:t>
            </a:r>
            <a:r>
              <a:rPr lang="en-US" dirty="0" err="1" smtClean="0"/>
              <a:t>perusahaan</a:t>
            </a:r>
            <a:r>
              <a:rPr lang="en-US" dirty="0" smtClean="0"/>
              <a:t>.</a:t>
            </a:r>
          </a:p>
          <a:p>
            <a:pPr>
              <a:buNone/>
            </a:pPr>
            <a:r>
              <a:rPr lang="en-US" dirty="0" smtClean="0"/>
              <a:t>	    - </a:t>
            </a:r>
            <a:r>
              <a:rPr lang="en-US" dirty="0" err="1" smtClean="0"/>
              <a:t>Penjualan</a:t>
            </a:r>
            <a:r>
              <a:rPr lang="en-US" dirty="0" smtClean="0"/>
              <a:t> </a:t>
            </a:r>
            <a:r>
              <a:rPr lang="en-US" dirty="0" err="1" smtClean="0"/>
              <a:t>saham</a:t>
            </a:r>
            <a:r>
              <a:rPr lang="en-US" dirty="0" smtClean="0"/>
              <a:t>.</a:t>
            </a:r>
          </a:p>
          <a:p>
            <a:pPr>
              <a:buNone/>
            </a:pPr>
            <a:r>
              <a:rPr lang="en-US" dirty="0" smtClean="0"/>
              <a:t>	    - </a:t>
            </a:r>
            <a:r>
              <a:rPr lang="en-US" dirty="0" err="1" smtClean="0"/>
              <a:t>Penerimaan</a:t>
            </a:r>
            <a:r>
              <a:rPr lang="en-US" dirty="0" smtClean="0"/>
              <a:t> </a:t>
            </a:r>
            <a:r>
              <a:rPr lang="en-US" dirty="0" err="1" smtClean="0"/>
              <a:t>kredit</a:t>
            </a:r>
            <a:r>
              <a:rPr lang="en-US" dirty="0" smtClean="0"/>
              <a:t> </a:t>
            </a:r>
            <a:r>
              <a:rPr lang="en-US" dirty="0" err="1" smtClean="0"/>
              <a:t>saham</a:t>
            </a:r>
            <a:r>
              <a:rPr lang="en-US" dirty="0" smtClean="0"/>
              <a:t>.</a:t>
            </a:r>
          </a:p>
          <a:p>
            <a:pPr>
              <a:buNone/>
            </a:pPr>
            <a:r>
              <a:rPr lang="en-US" dirty="0" smtClean="0"/>
              <a:t>	    - </a:t>
            </a:r>
            <a:r>
              <a:rPr lang="en-US" dirty="0" err="1" smtClean="0"/>
              <a:t>Penjualan</a:t>
            </a:r>
            <a:r>
              <a:rPr lang="en-US" dirty="0" smtClean="0"/>
              <a:t> </a:t>
            </a:r>
            <a:r>
              <a:rPr lang="en-US" dirty="0" err="1" smtClean="0"/>
              <a:t>aktiva</a:t>
            </a:r>
            <a:r>
              <a:rPr lang="en-US" dirty="0" smtClean="0"/>
              <a:t> </a:t>
            </a:r>
            <a:r>
              <a:rPr lang="en-US" dirty="0" err="1" smtClean="0"/>
              <a:t>tetap</a:t>
            </a:r>
            <a:r>
              <a:rPr lang="en-US" dirty="0" smtClean="0"/>
              <a:t> yang </a:t>
            </a:r>
            <a:r>
              <a:rPr lang="en-US" dirty="0" err="1" smtClean="0"/>
              <a:t>tidak</a:t>
            </a:r>
            <a:r>
              <a:rPr lang="en-US" dirty="0" smtClean="0"/>
              <a:t> </a:t>
            </a:r>
            <a:r>
              <a:rPr lang="en-US" dirty="0" err="1" smtClean="0"/>
              <a:t>terpakai</a:t>
            </a:r>
            <a:r>
              <a:rPr lang="en-US" dirty="0" smtClean="0"/>
              <a:t>.</a:t>
            </a:r>
          </a:p>
          <a:p>
            <a:pPr>
              <a:buNone/>
            </a:pPr>
            <a:r>
              <a:rPr lang="en-US" dirty="0" smtClean="0"/>
              <a:t>	    - </a:t>
            </a:r>
            <a:r>
              <a:rPr lang="en-US" dirty="0" err="1" smtClean="0"/>
              <a:t>Penerimaan</a:t>
            </a:r>
            <a:r>
              <a:rPr lang="en-US" dirty="0" smtClean="0"/>
              <a:t> </a:t>
            </a:r>
            <a:r>
              <a:rPr lang="en-US" dirty="0" err="1" smtClean="0"/>
              <a:t>dan</a:t>
            </a:r>
            <a:r>
              <a:rPr lang="en-US" dirty="0" smtClean="0"/>
              <a:t> </a:t>
            </a:r>
            <a:r>
              <a:rPr lang="en-US" dirty="0" err="1" smtClean="0"/>
              <a:t>pengeluaran</a:t>
            </a:r>
            <a:r>
              <a:rPr lang="en-US" dirty="0" smtClean="0"/>
              <a:t> </a:t>
            </a:r>
            <a:r>
              <a:rPr lang="en-US" dirty="0" err="1" smtClean="0"/>
              <a:t>kas</a:t>
            </a:r>
            <a:r>
              <a:rPr lang="en-US" dirty="0" smtClean="0"/>
              <a:t> </a:t>
            </a:r>
            <a:r>
              <a:rPr lang="en-US" dirty="0" err="1" smtClean="0"/>
              <a:t>dalam</a:t>
            </a:r>
            <a:r>
              <a:rPr lang="en-US" dirty="0" smtClean="0"/>
              <a:t> </a:t>
            </a:r>
            <a:r>
              <a:rPr lang="en-US" dirty="0" err="1" smtClean="0"/>
              <a:t>perusahaan</a:t>
            </a:r>
            <a:r>
              <a:rPr lang="en-US" dirty="0" smtClean="0"/>
              <a:t> </a:t>
            </a:r>
            <a:r>
              <a:rPr lang="en-US" dirty="0" err="1" smtClean="0"/>
              <a:t>berlangsung</a:t>
            </a:r>
            <a:r>
              <a:rPr lang="en-US" dirty="0" smtClean="0"/>
              <a:t> </a:t>
            </a:r>
            <a:r>
              <a:rPr lang="en-US" dirty="0" err="1" smtClean="0"/>
              <a:t>terus</a:t>
            </a:r>
            <a:r>
              <a:rPr lang="en-US" dirty="0" smtClean="0"/>
              <a:t> </a:t>
            </a:r>
            <a:r>
              <a:rPr lang="en-US" dirty="0" err="1" smtClean="0"/>
              <a:t>selama</a:t>
            </a:r>
            <a:r>
              <a:rPr lang="en-US" dirty="0" smtClean="0"/>
              <a:t> </a:t>
            </a:r>
            <a:r>
              <a:rPr lang="en-US" dirty="0" err="1" smtClean="0"/>
              <a:t>hidup</a:t>
            </a:r>
            <a:r>
              <a:rPr lang="en-US" dirty="0" smtClean="0"/>
              <a:t>  </a:t>
            </a:r>
          </a:p>
          <a:p>
            <a:pPr>
              <a:buNone/>
            </a:pPr>
            <a:r>
              <a:rPr lang="en-US" dirty="0" smtClean="0"/>
              <a:t>	      (</a:t>
            </a:r>
            <a:r>
              <a:rPr lang="en-US" dirty="0" err="1" smtClean="0"/>
              <a:t>beroperasi</a:t>
            </a:r>
            <a:r>
              <a:rPr lang="en-US" dirty="0" smtClean="0"/>
              <a:t> </a:t>
            </a:r>
            <a:r>
              <a:rPr lang="en-US" dirty="0" err="1" smtClean="0"/>
              <a:t>penuh</a:t>
            </a:r>
            <a:r>
              <a:rPr lang="en-US" dirty="0" smtClean="0"/>
              <a:t>)</a:t>
            </a:r>
          </a:p>
          <a:p>
            <a:pPr>
              <a:buNone/>
            </a:pPr>
            <a:endParaRPr lang="en-US" dirty="0" smtClean="0"/>
          </a:p>
          <a:p>
            <a:pPr>
              <a:buNone/>
            </a:pPr>
            <a:r>
              <a:rPr lang="en-US" dirty="0" smtClean="0"/>
              <a:t>	</a:t>
            </a:r>
          </a:p>
          <a:p>
            <a:pPr>
              <a:buNone/>
            </a:pPr>
            <a:endParaRPr lang="en-US" dirty="0" smtClean="0"/>
          </a:p>
          <a:p>
            <a:pPr>
              <a:buNone/>
            </a:pPr>
            <a:r>
              <a:rPr lang="en-US" dirty="0" smtClean="0"/>
              <a:t>	</a:t>
            </a:r>
          </a:p>
          <a:p>
            <a:pPr>
              <a:buNone/>
            </a:pPr>
            <a:endParaRPr lang="en-US" dirty="0" smtClean="0"/>
          </a:p>
          <a:p>
            <a:pPr>
              <a:buNone/>
            </a:pPr>
            <a:endParaRPr lang="en-US" dirty="0"/>
          </a:p>
        </p:txBody>
      </p:sp>
      <p:sp>
        <p:nvSpPr>
          <p:cNvPr id="4" name="Title 1"/>
          <p:cNvSpPr txBox="1">
            <a:spLocks/>
          </p:cNvSpPr>
          <p:nvPr/>
        </p:nvSpPr>
        <p:spPr>
          <a:xfrm>
            <a:off x="1493520" y="2971800"/>
            <a:ext cx="7345680" cy="990600"/>
          </a:xfrm>
          <a:prstGeom prst="rect">
            <a:avLst/>
          </a:prstGeom>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5" name="Slide Number Placeholder 4"/>
          <p:cNvSpPr>
            <a:spLocks noGrp="1"/>
          </p:cNvSpPr>
          <p:nvPr>
            <p:ph type="sldNum" sz="quarter" idx="12"/>
          </p:nvPr>
        </p:nvSpPr>
        <p:spPr/>
        <p:txBody>
          <a:bodyPr/>
          <a:lstStyle/>
          <a:p>
            <a:fld id="{3F20941A-713C-429C-BAFF-469BDD0C5BC4}" type="slidenum">
              <a:rPr lang="en-US" smtClean="0"/>
              <a:pPr/>
              <a:t>63</a:t>
            </a:fld>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55000" lnSpcReduction="20000"/>
          </a:bodyPr>
          <a:lstStyle/>
          <a:p>
            <a:pPr>
              <a:buNone/>
            </a:pPr>
            <a:r>
              <a:rPr lang="en-US" dirty="0" smtClean="0"/>
              <a:t>b. </a:t>
            </a:r>
            <a:r>
              <a:rPr lang="en-US" dirty="0" err="1" smtClean="0"/>
              <a:t>Aliran</a:t>
            </a:r>
            <a:r>
              <a:rPr lang="en-US" dirty="0" smtClean="0"/>
              <a:t> </a:t>
            </a:r>
            <a:r>
              <a:rPr lang="en-US" dirty="0" err="1" smtClean="0"/>
              <a:t>kas</a:t>
            </a:r>
            <a:r>
              <a:rPr lang="en-US" dirty="0" smtClean="0"/>
              <a:t> </a:t>
            </a:r>
            <a:r>
              <a:rPr lang="en-US" dirty="0" err="1" smtClean="0"/>
              <a:t>keluar</a:t>
            </a:r>
            <a:r>
              <a:rPr lang="en-US" dirty="0" smtClean="0"/>
              <a:t>, </a:t>
            </a:r>
            <a:r>
              <a:rPr lang="en-US" dirty="0" err="1" smtClean="0"/>
              <a:t>terbagi</a:t>
            </a:r>
            <a:r>
              <a:rPr lang="en-US" dirty="0" smtClean="0"/>
              <a:t> </a:t>
            </a:r>
            <a:r>
              <a:rPr lang="en-US" dirty="0" err="1" smtClean="0"/>
              <a:t>atas</a:t>
            </a:r>
            <a:r>
              <a:rPr lang="en-US" dirty="0" smtClean="0"/>
              <a:t> :</a:t>
            </a:r>
          </a:p>
          <a:p>
            <a:pPr>
              <a:buNone/>
            </a:pPr>
            <a:r>
              <a:rPr lang="en-US" dirty="0" smtClean="0"/>
              <a:t>   1) Yang </a:t>
            </a:r>
            <a:r>
              <a:rPr lang="en-US" dirty="0" err="1" smtClean="0"/>
              <a:t>bersifat</a:t>
            </a:r>
            <a:r>
              <a:rPr lang="en-US" dirty="0" smtClean="0"/>
              <a:t> </a:t>
            </a:r>
            <a:r>
              <a:rPr lang="en-US" dirty="0" err="1" smtClean="0"/>
              <a:t>kontinyu</a:t>
            </a:r>
            <a:r>
              <a:rPr lang="en-US" dirty="0" smtClean="0"/>
              <a:t> :</a:t>
            </a:r>
          </a:p>
          <a:p>
            <a:pPr>
              <a:buNone/>
            </a:pPr>
            <a:r>
              <a:rPr lang="en-US" dirty="0" smtClean="0"/>
              <a:t>	     </a:t>
            </a:r>
            <a:r>
              <a:rPr lang="en-US" dirty="0" err="1" smtClean="0"/>
              <a:t>Misalnya</a:t>
            </a:r>
            <a:r>
              <a:rPr lang="en-US" dirty="0" smtClean="0"/>
              <a:t> :</a:t>
            </a:r>
          </a:p>
          <a:p>
            <a:pPr>
              <a:buNone/>
            </a:pPr>
            <a:r>
              <a:rPr lang="en-US" dirty="0" smtClean="0"/>
              <a:t>		- </a:t>
            </a:r>
            <a:r>
              <a:rPr lang="en-US" dirty="0" err="1" smtClean="0"/>
              <a:t>Pembelian</a:t>
            </a:r>
            <a:r>
              <a:rPr lang="en-US" dirty="0" smtClean="0"/>
              <a:t> </a:t>
            </a:r>
            <a:r>
              <a:rPr lang="en-US" dirty="0" err="1" smtClean="0"/>
              <a:t>bahan</a:t>
            </a:r>
            <a:r>
              <a:rPr lang="en-US" dirty="0" smtClean="0"/>
              <a:t> </a:t>
            </a:r>
            <a:r>
              <a:rPr lang="en-US" dirty="0" err="1" smtClean="0"/>
              <a:t>baku</a:t>
            </a:r>
            <a:r>
              <a:rPr lang="en-US" dirty="0" smtClean="0"/>
              <a:t> / </a:t>
            </a:r>
            <a:r>
              <a:rPr lang="en-US" dirty="0" err="1" smtClean="0"/>
              <a:t>mentah</a:t>
            </a:r>
            <a:r>
              <a:rPr lang="en-US" dirty="0" smtClean="0"/>
              <a:t>.</a:t>
            </a:r>
          </a:p>
          <a:p>
            <a:pPr>
              <a:buNone/>
            </a:pPr>
            <a:r>
              <a:rPr lang="en-US" dirty="0" smtClean="0"/>
              <a:t>		- </a:t>
            </a:r>
            <a:r>
              <a:rPr lang="en-US" dirty="0" err="1" smtClean="0"/>
              <a:t>Pembayaran</a:t>
            </a:r>
            <a:r>
              <a:rPr lang="en-US" dirty="0" smtClean="0"/>
              <a:t> </a:t>
            </a:r>
            <a:r>
              <a:rPr lang="en-US" dirty="0" err="1" smtClean="0"/>
              <a:t>upah</a:t>
            </a:r>
            <a:r>
              <a:rPr lang="en-US" dirty="0" smtClean="0"/>
              <a:t> </a:t>
            </a:r>
            <a:r>
              <a:rPr lang="en-US" dirty="0" err="1" smtClean="0"/>
              <a:t>langsung</a:t>
            </a:r>
            <a:r>
              <a:rPr lang="en-US" dirty="0" smtClean="0"/>
              <a:t> / </a:t>
            </a:r>
            <a:r>
              <a:rPr lang="en-US" dirty="0" err="1" smtClean="0"/>
              <a:t>gaji</a:t>
            </a:r>
            <a:r>
              <a:rPr lang="en-US" dirty="0" smtClean="0"/>
              <a:t>.</a:t>
            </a:r>
          </a:p>
          <a:p>
            <a:pPr>
              <a:buNone/>
            </a:pPr>
            <a:r>
              <a:rPr lang="en-US" dirty="0" smtClean="0"/>
              <a:t>		- </a:t>
            </a:r>
            <a:r>
              <a:rPr lang="en-US" dirty="0" err="1" smtClean="0"/>
              <a:t>Pembayaran</a:t>
            </a:r>
            <a:r>
              <a:rPr lang="en-US" dirty="0" smtClean="0"/>
              <a:t> </a:t>
            </a:r>
            <a:r>
              <a:rPr lang="en-US" dirty="0" err="1" smtClean="0"/>
              <a:t>gaji</a:t>
            </a:r>
            <a:r>
              <a:rPr lang="en-US" dirty="0" smtClean="0"/>
              <a:t>, </a:t>
            </a:r>
            <a:r>
              <a:rPr lang="en-US" dirty="0" err="1" smtClean="0"/>
              <a:t>biaya</a:t>
            </a:r>
            <a:r>
              <a:rPr lang="en-US" dirty="0" smtClean="0"/>
              <a:t> </a:t>
            </a:r>
            <a:r>
              <a:rPr lang="en-US" dirty="0" err="1" smtClean="0"/>
              <a:t>operasional</a:t>
            </a:r>
            <a:r>
              <a:rPr lang="en-US" dirty="0" smtClean="0"/>
              <a:t> : </a:t>
            </a:r>
            <a:r>
              <a:rPr lang="en-US" dirty="0" err="1" smtClean="0"/>
              <a:t>biaya</a:t>
            </a:r>
            <a:r>
              <a:rPr lang="en-US" dirty="0" smtClean="0"/>
              <a:t> </a:t>
            </a:r>
            <a:r>
              <a:rPr lang="en-US" dirty="0" err="1" smtClean="0"/>
              <a:t>administrasi</a:t>
            </a:r>
            <a:r>
              <a:rPr lang="en-US" dirty="0" smtClean="0"/>
              <a:t>&amp;</a:t>
            </a:r>
          </a:p>
          <a:p>
            <a:pPr>
              <a:buNone/>
            </a:pPr>
            <a:r>
              <a:rPr lang="en-US" dirty="0" smtClean="0"/>
              <a:t>		  </a:t>
            </a:r>
            <a:r>
              <a:rPr lang="en-US" dirty="0" err="1" smtClean="0"/>
              <a:t>umum</a:t>
            </a:r>
            <a:r>
              <a:rPr lang="en-US" dirty="0" smtClean="0"/>
              <a:t> </a:t>
            </a:r>
            <a:r>
              <a:rPr lang="en-US" dirty="0" err="1" smtClean="0"/>
              <a:t>dan</a:t>
            </a:r>
            <a:r>
              <a:rPr lang="en-US" dirty="0" smtClean="0"/>
              <a:t> </a:t>
            </a:r>
            <a:r>
              <a:rPr lang="en-US" dirty="0" err="1" smtClean="0"/>
              <a:t>biaya</a:t>
            </a:r>
            <a:r>
              <a:rPr lang="en-US" dirty="0" smtClean="0"/>
              <a:t> </a:t>
            </a:r>
            <a:r>
              <a:rPr lang="en-US" dirty="0" err="1" smtClean="0"/>
              <a:t>pemasaran</a:t>
            </a:r>
            <a:r>
              <a:rPr lang="en-US" dirty="0" smtClean="0"/>
              <a:t>/</a:t>
            </a:r>
            <a:r>
              <a:rPr lang="en-US" dirty="0" err="1" smtClean="0"/>
              <a:t>penjualan</a:t>
            </a:r>
            <a:r>
              <a:rPr lang="en-US" dirty="0" smtClean="0"/>
              <a:t>, </a:t>
            </a:r>
            <a:r>
              <a:rPr lang="en-US" dirty="0" err="1" smtClean="0"/>
              <a:t>pembayaran</a:t>
            </a:r>
            <a:r>
              <a:rPr lang="en-US" dirty="0" smtClean="0"/>
              <a:t> </a:t>
            </a:r>
            <a:r>
              <a:rPr lang="en-US" dirty="0" err="1" smtClean="0"/>
              <a:t>utang</a:t>
            </a:r>
            <a:r>
              <a:rPr lang="en-US" dirty="0" smtClean="0"/>
              <a:t> 	</a:t>
            </a:r>
            <a:r>
              <a:rPr lang="en-US" dirty="0" err="1" smtClean="0"/>
              <a:t>dagang</a:t>
            </a:r>
            <a:r>
              <a:rPr lang="en-US" dirty="0" smtClean="0"/>
              <a:t>.</a:t>
            </a:r>
          </a:p>
          <a:p>
            <a:pPr>
              <a:buNone/>
            </a:pPr>
            <a:r>
              <a:rPr lang="en-US" dirty="0" smtClean="0"/>
              <a:t>		- Dan lain-lain</a:t>
            </a:r>
          </a:p>
          <a:p>
            <a:pPr>
              <a:buNone/>
            </a:pPr>
            <a:r>
              <a:rPr lang="en-US" dirty="0" smtClean="0"/>
              <a:t>	2) Yang </a:t>
            </a:r>
            <a:r>
              <a:rPr lang="en-US" dirty="0" err="1" smtClean="0"/>
              <a:t>tidak</a:t>
            </a:r>
            <a:r>
              <a:rPr lang="en-US" dirty="0" smtClean="0"/>
              <a:t> </a:t>
            </a:r>
            <a:r>
              <a:rPr lang="en-US" dirty="0" err="1" smtClean="0"/>
              <a:t>bersifat</a:t>
            </a:r>
            <a:r>
              <a:rPr lang="en-US" dirty="0" smtClean="0"/>
              <a:t> </a:t>
            </a:r>
            <a:r>
              <a:rPr lang="en-US" dirty="0" err="1" smtClean="0"/>
              <a:t>kontinyu</a:t>
            </a:r>
            <a:r>
              <a:rPr lang="en-US" dirty="0" smtClean="0"/>
              <a:t> :</a:t>
            </a:r>
          </a:p>
          <a:p>
            <a:pPr>
              <a:buNone/>
            </a:pPr>
            <a:r>
              <a:rPr lang="en-US" dirty="0" smtClean="0"/>
              <a:t>	    </a:t>
            </a:r>
            <a:r>
              <a:rPr lang="en-US" dirty="0" err="1" smtClean="0"/>
              <a:t>Misalnya</a:t>
            </a:r>
            <a:r>
              <a:rPr lang="en-US" dirty="0" smtClean="0"/>
              <a:t> :</a:t>
            </a:r>
          </a:p>
          <a:p>
            <a:pPr>
              <a:buNone/>
            </a:pPr>
            <a:r>
              <a:rPr lang="en-US" dirty="0" smtClean="0"/>
              <a:t>		- </a:t>
            </a:r>
            <a:r>
              <a:rPr lang="en-US" dirty="0" err="1" smtClean="0"/>
              <a:t>Pembayaran</a:t>
            </a:r>
            <a:r>
              <a:rPr lang="en-US" dirty="0" smtClean="0"/>
              <a:t> </a:t>
            </a:r>
            <a:r>
              <a:rPr lang="en-US" dirty="0" err="1" smtClean="0"/>
              <a:t>bunga</a:t>
            </a:r>
            <a:r>
              <a:rPr lang="en-US" dirty="0" smtClean="0"/>
              <a:t>.</a:t>
            </a:r>
          </a:p>
          <a:p>
            <a:pPr>
              <a:buNone/>
            </a:pPr>
            <a:r>
              <a:rPr lang="en-US" dirty="0" smtClean="0"/>
              <a:t>		- </a:t>
            </a:r>
            <a:r>
              <a:rPr lang="en-US" dirty="0" err="1" smtClean="0"/>
              <a:t>Pembayaran</a:t>
            </a:r>
            <a:r>
              <a:rPr lang="en-US" dirty="0" smtClean="0"/>
              <a:t> </a:t>
            </a:r>
            <a:r>
              <a:rPr lang="en-US" dirty="0" err="1" smtClean="0"/>
              <a:t>deviden</a:t>
            </a:r>
            <a:r>
              <a:rPr lang="en-US" dirty="0" smtClean="0"/>
              <a:t>.</a:t>
            </a:r>
          </a:p>
          <a:p>
            <a:pPr>
              <a:buNone/>
            </a:pPr>
            <a:r>
              <a:rPr lang="en-US" dirty="0" smtClean="0"/>
              <a:t>		- </a:t>
            </a:r>
            <a:r>
              <a:rPr lang="en-US" dirty="0" err="1" smtClean="0"/>
              <a:t>Pembayaran</a:t>
            </a:r>
            <a:r>
              <a:rPr lang="en-US" dirty="0" smtClean="0"/>
              <a:t> </a:t>
            </a:r>
            <a:r>
              <a:rPr lang="en-US" dirty="0" err="1" smtClean="0"/>
              <a:t>pajak</a:t>
            </a:r>
            <a:r>
              <a:rPr lang="en-US" dirty="0" smtClean="0"/>
              <a:t> </a:t>
            </a:r>
            <a:r>
              <a:rPr lang="en-US" dirty="0" err="1" smtClean="0"/>
              <a:t>penghasilan</a:t>
            </a:r>
            <a:r>
              <a:rPr lang="en-US" dirty="0" smtClean="0"/>
              <a:t> (</a:t>
            </a:r>
            <a:r>
              <a:rPr lang="en-US" dirty="0" err="1" smtClean="0"/>
              <a:t>laba</a:t>
            </a:r>
            <a:r>
              <a:rPr lang="en-US" dirty="0" smtClean="0"/>
              <a:t>).</a:t>
            </a:r>
          </a:p>
          <a:p>
            <a:pPr>
              <a:buNone/>
            </a:pPr>
            <a:r>
              <a:rPr lang="en-US" dirty="0" smtClean="0"/>
              <a:t>		- </a:t>
            </a:r>
            <a:r>
              <a:rPr lang="en-US" dirty="0" err="1" smtClean="0"/>
              <a:t>pembayaran</a:t>
            </a:r>
            <a:r>
              <a:rPr lang="en-US" dirty="0" smtClean="0"/>
              <a:t> </a:t>
            </a:r>
            <a:r>
              <a:rPr lang="en-US" dirty="0" err="1" smtClean="0"/>
              <a:t>angsuran</a:t>
            </a:r>
            <a:r>
              <a:rPr lang="en-US" dirty="0" smtClean="0"/>
              <a:t> </a:t>
            </a:r>
            <a:r>
              <a:rPr lang="en-US" dirty="0" err="1" smtClean="0"/>
              <a:t>utang</a:t>
            </a:r>
            <a:r>
              <a:rPr lang="en-US" dirty="0" smtClean="0"/>
              <a:t> bank, </a:t>
            </a:r>
            <a:r>
              <a:rPr lang="en-US" dirty="0" err="1" smtClean="0"/>
              <a:t>utang</a:t>
            </a:r>
            <a:r>
              <a:rPr lang="en-US" dirty="0" smtClean="0"/>
              <a:t> </a:t>
            </a:r>
            <a:r>
              <a:rPr lang="en-US" dirty="0" err="1" smtClean="0"/>
              <a:t>pihak</a:t>
            </a:r>
            <a:r>
              <a:rPr lang="en-US" dirty="0" smtClean="0"/>
              <a:t> </a:t>
            </a:r>
            <a:r>
              <a:rPr lang="en-US" dirty="0" err="1" smtClean="0"/>
              <a:t>ketiga</a:t>
            </a:r>
            <a:r>
              <a:rPr lang="en-US" dirty="0" smtClean="0"/>
              <a:t>.</a:t>
            </a:r>
          </a:p>
          <a:p>
            <a:pPr>
              <a:buNone/>
            </a:pPr>
            <a:r>
              <a:rPr lang="en-US" dirty="0" smtClean="0"/>
              <a:t>		- </a:t>
            </a:r>
            <a:r>
              <a:rPr lang="en-US" dirty="0" err="1" smtClean="0"/>
              <a:t>Pembelian</a:t>
            </a:r>
            <a:r>
              <a:rPr lang="en-US" dirty="0" smtClean="0"/>
              <a:t> </a:t>
            </a:r>
            <a:r>
              <a:rPr lang="en-US" dirty="0" err="1" smtClean="0"/>
              <a:t>kembali</a:t>
            </a:r>
            <a:r>
              <a:rPr lang="en-US" dirty="0" smtClean="0"/>
              <a:t> </a:t>
            </a:r>
            <a:r>
              <a:rPr lang="en-US" dirty="0" err="1" smtClean="0"/>
              <a:t>saham</a:t>
            </a:r>
            <a:r>
              <a:rPr lang="en-US" dirty="0" smtClean="0"/>
              <a:t> </a:t>
            </a:r>
            <a:r>
              <a:rPr lang="en-US" dirty="0" err="1" smtClean="0"/>
              <a:t>perusahaan</a:t>
            </a:r>
            <a:r>
              <a:rPr lang="en-US" dirty="0" smtClean="0"/>
              <a:t>.</a:t>
            </a:r>
          </a:p>
          <a:p>
            <a:pPr>
              <a:buNone/>
            </a:pPr>
            <a:r>
              <a:rPr lang="en-US" dirty="0" smtClean="0"/>
              <a:t>		- </a:t>
            </a:r>
            <a:r>
              <a:rPr lang="en-US" dirty="0" err="1" smtClean="0"/>
              <a:t>Pembelian</a:t>
            </a:r>
            <a:r>
              <a:rPr lang="en-US" dirty="0" smtClean="0"/>
              <a:t> </a:t>
            </a:r>
            <a:r>
              <a:rPr lang="en-US" dirty="0" err="1" smtClean="0"/>
              <a:t>aktiva</a:t>
            </a:r>
            <a:r>
              <a:rPr lang="en-US" dirty="0" smtClean="0"/>
              <a:t> </a:t>
            </a:r>
            <a:r>
              <a:rPr lang="en-US" dirty="0" err="1" smtClean="0"/>
              <a:t>tetap</a:t>
            </a:r>
            <a:r>
              <a:rPr lang="en-US" dirty="0" smtClean="0"/>
              <a:t>.</a:t>
            </a:r>
          </a:p>
          <a:p>
            <a:pPr>
              <a:buNone/>
            </a:pPr>
            <a:r>
              <a:rPr lang="en-US" dirty="0" smtClean="0"/>
              <a:t>		- Dan lain-lain.</a:t>
            </a:r>
          </a:p>
          <a:p>
            <a:pPr>
              <a:buNone/>
            </a:pPr>
            <a:endParaRPr lang="en-US" dirty="0" smtClean="0"/>
          </a:p>
          <a:p>
            <a:pPr>
              <a:buNone/>
            </a:pPr>
            <a:r>
              <a:rPr lang="en-US" dirty="0" smtClean="0"/>
              <a:t>		(</a:t>
            </a:r>
            <a:r>
              <a:rPr lang="en-US" dirty="0" err="1" smtClean="0"/>
              <a:t>Dermawan</a:t>
            </a:r>
            <a:r>
              <a:rPr lang="en-US" dirty="0" smtClean="0"/>
              <a:t> </a:t>
            </a:r>
            <a:r>
              <a:rPr lang="en-US" dirty="0" err="1" smtClean="0"/>
              <a:t>Sjahrial</a:t>
            </a:r>
            <a:r>
              <a:rPr lang="en-US" dirty="0" smtClean="0"/>
              <a:t> ; 2007 : 125 – 126)</a:t>
            </a:r>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64</a:t>
            </a:fld>
            <a:endParaRPr 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3100" dirty="0" smtClean="0"/>
              <a:t>5. John Maynard Keynes </a:t>
            </a:r>
            <a:r>
              <a:rPr lang="en-US" sz="3100" dirty="0" err="1" smtClean="0"/>
              <a:t>mengatakan</a:t>
            </a:r>
            <a:r>
              <a:rPr lang="en-US" sz="3100" dirty="0" smtClean="0"/>
              <a:t> </a:t>
            </a:r>
            <a:r>
              <a:rPr lang="en-US" sz="3100" dirty="0" err="1" smtClean="0"/>
              <a:t>ada</a:t>
            </a:r>
            <a:r>
              <a:rPr lang="en-US" sz="3100" dirty="0" smtClean="0"/>
              <a:t> </a:t>
            </a:r>
            <a:r>
              <a:rPr lang="en-US" sz="3100" dirty="0" err="1" smtClean="0"/>
              <a:t>tiga</a:t>
            </a:r>
            <a:r>
              <a:rPr lang="en-US" sz="3100" dirty="0" smtClean="0"/>
              <a:t> </a:t>
            </a:r>
            <a:r>
              <a:rPr lang="en-US" sz="3100" dirty="0" err="1" smtClean="0"/>
              <a:t>alasan</a:t>
            </a:r>
            <a:r>
              <a:rPr lang="en-US" sz="3100" dirty="0" smtClean="0"/>
              <a:t> </a:t>
            </a:r>
            <a:r>
              <a:rPr lang="en-US" sz="3100" dirty="0" err="1" smtClean="0"/>
              <a:t>untuk</a:t>
            </a:r>
            <a:r>
              <a:rPr lang="en-US" sz="3100" dirty="0" smtClean="0"/>
              <a:t> </a:t>
            </a:r>
            <a:r>
              <a:rPr lang="en-US" sz="3100" dirty="0" err="1" smtClean="0"/>
              <a:t>menyimpan</a:t>
            </a:r>
            <a:r>
              <a:rPr lang="en-US" sz="3100" dirty="0" smtClean="0"/>
              <a:t> </a:t>
            </a:r>
            <a:r>
              <a:rPr lang="en-US" sz="3100" dirty="0" err="1" smtClean="0"/>
              <a:t>uang</a:t>
            </a:r>
            <a:r>
              <a:rPr lang="en-US" sz="3100" dirty="0" smtClean="0"/>
              <a:t> </a:t>
            </a:r>
            <a:r>
              <a:rPr lang="en-US" sz="3100" dirty="0" err="1" smtClean="0"/>
              <a:t>kas</a:t>
            </a:r>
            <a:r>
              <a:rPr lang="en-US" sz="3100" dirty="0" smtClean="0"/>
              <a:t> </a:t>
            </a:r>
            <a:r>
              <a:rPr lang="en-US" sz="3100" dirty="0" err="1" smtClean="0"/>
              <a:t>yaitu</a:t>
            </a:r>
            <a:r>
              <a:rPr lang="en-US" sz="3100" dirty="0" smtClean="0"/>
              <a:t> :</a:t>
            </a:r>
            <a:r>
              <a:rPr lang="en-US" sz="4400" dirty="0" smtClean="0"/>
              <a:t/>
            </a:r>
            <a:br>
              <a:rPr lang="en-US" sz="4400" dirty="0" smtClean="0"/>
            </a:br>
            <a:endParaRPr lang="en-US" dirty="0"/>
          </a:p>
        </p:txBody>
      </p:sp>
      <p:sp>
        <p:nvSpPr>
          <p:cNvPr id="3" name="Content Placeholder 2"/>
          <p:cNvSpPr>
            <a:spLocks noGrp="1"/>
          </p:cNvSpPr>
          <p:nvPr>
            <p:ph idx="1"/>
          </p:nvPr>
        </p:nvSpPr>
        <p:spPr>
          <a:xfrm>
            <a:off x="1435608" y="1219200"/>
            <a:ext cx="7498080" cy="5029200"/>
          </a:xfrm>
        </p:spPr>
        <p:txBody>
          <a:bodyPr>
            <a:normAutofit/>
          </a:bodyPr>
          <a:lstStyle/>
          <a:p>
            <a:pPr marL="342900" indent="-342900">
              <a:buAutoNum type="arabicPeriod"/>
            </a:pPr>
            <a:r>
              <a:rPr lang="en-US" dirty="0" smtClean="0"/>
              <a:t>Motif </a:t>
            </a:r>
            <a:r>
              <a:rPr lang="en-US" dirty="0" err="1" smtClean="0"/>
              <a:t>transasksi</a:t>
            </a:r>
            <a:r>
              <a:rPr lang="en-US" dirty="0" smtClean="0"/>
              <a:t>.</a:t>
            </a:r>
          </a:p>
          <a:p>
            <a:pPr marL="342900" indent="-342900">
              <a:buAutoNum type="arabicPeriod"/>
            </a:pPr>
            <a:r>
              <a:rPr lang="en-US" dirty="0" smtClean="0"/>
              <a:t>Motif </a:t>
            </a:r>
            <a:r>
              <a:rPr lang="en-US" dirty="0" err="1" smtClean="0"/>
              <a:t>spekulatif</a:t>
            </a:r>
            <a:r>
              <a:rPr lang="en-US" dirty="0" smtClean="0"/>
              <a:t>.</a:t>
            </a:r>
          </a:p>
          <a:p>
            <a:pPr marL="342900" indent="-342900">
              <a:buAutoNum type="arabicPeriod"/>
            </a:pPr>
            <a:r>
              <a:rPr lang="en-US" dirty="0" smtClean="0"/>
              <a:t>Motif </a:t>
            </a:r>
            <a:r>
              <a:rPr lang="en-US" dirty="0" err="1" smtClean="0"/>
              <a:t>berjaga-jaga</a:t>
            </a:r>
            <a:r>
              <a:rPr lang="en-US" dirty="0" smtClean="0"/>
              <a:t>.</a:t>
            </a:r>
          </a:p>
          <a:p>
            <a:pPr marL="342900" indent="-342900">
              <a:buNone/>
            </a:pPr>
            <a:r>
              <a:rPr lang="en-US" dirty="0" err="1" smtClean="0"/>
              <a:t>Pengertian</a:t>
            </a:r>
            <a:r>
              <a:rPr lang="en-US" dirty="0" smtClean="0"/>
              <a:t> </a:t>
            </a:r>
            <a:r>
              <a:rPr lang="en-US" dirty="0" err="1" smtClean="0"/>
              <a:t>di</a:t>
            </a:r>
            <a:r>
              <a:rPr lang="en-US" dirty="0" smtClean="0"/>
              <a:t> </a:t>
            </a:r>
            <a:r>
              <a:rPr lang="en-US" dirty="0" err="1" smtClean="0"/>
              <a:t>atas</a:t>
            </a:r>
            <a:r>
              <a:rPr lang="en-US" dirty="0" smtClean="0"/>
              <a:t> </a:t>
            </a:r>
            <a:r>
              <a:rPr lang="en-US" dirty="0" err="1" smtClean="0"/>
              <a:t>lebih</a:t>
            </a:r>
            <a:r>
              <a:rPr lang="en-US" dirty="0" smtClean="0"/>
              <a:t> </a:t>
            </a:r>
            <a:r>
              <a:rPr lang="en-US" dirty="0" err="1" smtClean="0"/>
              <a:t>diarahkan</a:t>
            </a:r>
            <a:r>
              <a:rPr lang="en-US" dirty="0" smtClean="0"/>
              <a:t> </a:t>
            </a:r>
            <a:r>
              <a:rPr lang="en-US" dirty="0" err="1" smtClean="0"/>
              <a:t>alasan</a:t>
            </a:r>
            <a:endParaRPr lang="en-US" dirty="0" smtClean="0"/>
          </a:p>
          <a:p>
            <a:pPr marL="342900" indent="-342900">
              <a:buNone/>
            </a:pPr>
            <a:r>
              <a:rPr lang="en-US" dirty="0" err="1" smtClean="0"/>
              <a:t>mengapa</a:t>
            </a:r>
            <a:r>
              <a:rPr lang="en-US" dirty="0" smtClean="0"/>
              <a:t> </a:t>
            </a:r>
            <a:r>
              <a:rPr lang="en-US" dirty="0" err="1" smtClean="0"/>
              <a:t>perlu</a:t>
            </a:r>
            <a:r>
              <a:rPr lang="en-US" dirty="0" smtClean="0"/>
              <a:t> </a:t>
            </a:r>
            <a:r>
              <a:rPr lang="en-US" dirty="0" err="1" smtClean="0"/>
              <a:t>memegang</a:t>
            </a:r>
            <a:r>
              <a:rPr lang="en-US" dirty="0" smtClean="0"/>
              <a:t> </a:t>
            </a:r>
            <a:r>
              <a:rPr lang="en-US" dirty="0" err="1" smtClean="0"/>
              <a:t>atau</a:t>
            </a:r>
            <a:r>
              <a:rPr lang="en-US" dirty="0" smtClean="0"/>
              <a:t> </a:t>
            </a:r>
            <a:r>
              <a:rPr lang="en-US" dirty="0" err="1" smtClean="0"/>
              <a:t>menyimpan</a:t>
            </a:r>
            <a:endParaRPr lang="en-US" dirty="0" smtClean="0"/>
          </a:p>
          <a:p>
            <a:pPr marL="342900" indent="-342900">
              <a:buNone/>
            </a:pPr>
            <a:r>
              <a:rPr lang="en-US" dirty="0" err="1" smtClean="0"/>
              <a:t>uang</a:t>
            </a:r>
            <a:r>
              <a:rPr lang="en-US" dirty="0" smtClean="0"/>
              <a:t> </a:t>
            </a:r>
            <a:r>
              <a:rPr lang="en-US" dirty="0" err="1" smtClean="0"/>
              <a:t>kas</a:t>
            </a:r>
            <a:r>
              <a:rPr lang="en-US" dirty="0" smtClean="0"/>
              <a:t>. </a:t>
            </a:r>
            <a:r>
              <a:rPr lang="en-US" dirty="0" err="1" smtClean="0"/>
              <a:t>Artinya</a:t>
            </a:r>
            <a:r>
              <a:rPr lang="en-US" dirty="0" smtClean="0"/>
              <a:t> </a:t>
            </a:r>
            <a:r>
              <a:rPr lang="en-US" dirty="0" err="1" smtClean="0"/>
              <a:t>ada</a:t>
            </a:r>
            <a:r>
              <a:rPr lang="en-US" dirty="0" smtClean="0"/>
              <a:t> </a:t>
            </a:r>
            <a:r>
              <a:rPr lang="en-US" dirty="0" err="1" smtClean="0"/>
              <a:t>alasan</a:t>
            </a:r>
            <a:r>
              <a:rPr lang="en-US" dirty="0" smtClean="0"/>
              <a:t> </a:t>
            </a:r>
            <a:r>
              <a:rPr lang="en-US" dirty="0" err="1" smtClean="0"/>
              <a:t>tertentu</a:t>
            </a:r>
            <a:endParaRPr lang="en-US" dirty="0" smtClean="0"/>
          </a:p>
          <a:p>
            <a:pPr marL="342900" indent="-342900">
              <a:buNone/>
            </a:pPr>
            <a:r>
              <a:rPr lang="en-US" dirty="0" err="1" smtClean="0"/>
              <a:t>seseorang</a:t>
            </a:r>
            <a:r>
              <a:rPr lang="en-US" dirty="0" smtClean="0"/>
              <a:t> </a:t>
            </a:r>
            <a:r>
              <a:rPr lang="en-US" dirty="0" err="1" smtClean="0"/>
              <a:t>atau</a:t>
            </a:r>
            <a:r>
              <a:rPr lang="en-US" dirty="0" smtClean="0"/>
              <a:t> </a:t>
            </a:r>
            <a:r>
              <a:rPr lang="en-US" dirty="0" err="1" smtClean="0"/>
              <a:t>perusahaan</a:t>
            </a:r>
            <a:r>
              <a:rPr lang="en-US" dirty="0" smtClean="0"/>
              <a:t> </a:t>
            </a:r>
            <a:r>
              <a:rPr lang="en-US" dirty="0" err="1" smtClean="0"/>
              <a:t>untuk</a:t>
            </a:r>
            <a:r>
              <a:rPr lang="en-US" dirty="0" smtClean="0"/>
              <a:t> </a:t>
            </a:r>
            <a:r>
              <a:rPr lang="en-US" dirty="0" err="1" smtClean="0"/>
              <a:t>menahan</a:t>
            </a:r>
            <a:r>
              <a:rPr lang="en-US" dirty="0" smtClean="0"/>
              <a:t> </a:t>
            </a:r>
          </a:p>
          <a:p>
            <a:pPr marL="342900" indent="-342900">
              <a:buNone/>
            </a:pPr>
            <a:r>
              <a:rPr lang="en-US" dirty="0" err="1" smtClean="0"/>
              <a:t>uang</a:t>
            </a:r>
            <a:r>
              <a:rPr lang="en-US" dirty="0" smtClean="0"/>
              <a:t> </a:t>
            </a:r>
            <a:r>
              <a:rPr lang="en-US" dirty="0" err="1" smtClean="0"/>
              <a:t>kas</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tujuan</a:t>
            </a:r>
            <a:r>
              <a:rPr lang="en-US" dirty="0" smtClean="0"/>
              <a:t> </a:t>
            </a:r>
            <a:r>
              <a:rPr lang="en-US" dirty="0" err="1" smtClean="0"/>
              <a:t>atau</a:t>
            </a:r>
            <a:r>
              <a:rPr lang="en-US" dirty="0" smtClean="0"/>
              <a:t> </a:t>
            </a:r>
            <a:r>
              <a:rPr lang="en-US" dirty="0" err="1" smtClean="0"/>
              <a:t>alasan</a:t>
            </a:r>
            <a:r>
              <a:rPr lang="en-US" dirty="0" smtClean="0"/>
              <a:t>. </a:t>
            </a:r>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65</a:t>
            </a:fld>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9"/>
            <a:ext cx="7498080" cy="868363"/>
          </a:xfrm>
        </p:spPr>
        <p:txBody>
          <a:bodyPr>
            <a:normAutofit/>
          </a:bodyPr>
          <a:lstStyle/>
          <a:p>
            <a:r>
              <a:rPr lang="en-US" sz="2800" dirty="0" smtClean="0"/>
              <a:t>6. </a:t>
            </a:r>
            <a:r>
              <a:rPr lang="en-US" sz="2800" dirty="0" err="1" smtClean="0"/>
              <a:t>Faktor</a:t>
            </a:r>
            <a:r>
              <a:rPr lang="en-US" sz="2800" dirty="0" smtClean="0"/>
              <a:t> yang </a:t>
            </a:r>
            <a:r>
              <a:rPr lang="en-US" sz="2800" dirty="0" err="1" smtClean="0"/>
              <a:t>mempengaruhi</a:t>
            </a:r>
            <a:r>
              <a:rPr lang="en-US" sz="2800" dirty="0" smtClean="0"/>
              <a:t> </a:t>
            </a:r>
            <a:r>
              <a:rPr lang="en-US" sz="2800" dirty="0" err="1" smtClean="0"/>
              <a:t>kecilnya</a:t>
            </a:r>
            <a:r>
              <a:rPr lang="en-US" sz="2800" dirty="0" smtClean="0"/>
              <a:t> </a:t>
            </a:r>
            <a:r>
              <a:rPr lang="en-US" sz="2800" dirty="0" err="1" smtClean="0"/>
              <a:t>kas</a:t>
            </a:r>
            <a:r>
              <a:rPr lang="en-US" sz="2800" dirty="0" smtClean="0"/>
              <a:t> :</a:t>
            </a:r>
            <a:endParaRPr lang="en-US" sz="2800" dirty="0"/>
          </a:p>
        </p:txBody>
      </p:sp>
      <p:sp>
        <p:nvSpPr>
          <p:cNvPr id="3" name="Content Placeholder 2"/>
          <p:cNvSpPr>
            <a:spLocks noGrp="1"/>
          </p:cNvSpPr>
          <p:nvPr>
            <p:ph idx="1"/>
          </p:nvPr>
        </p:nvSpPr>
        <p:spPr>
          <a:xfrm>
            <a:off x="1435608" y="1295400"/>
            <a:ext cx="7498080" cy="5181600"/>
          </a:xfrm>
        </p:spPr>
        <p:txBody>
          <a:bodyPr>
            <a:normAutofit fontScale="55000" lnSpcReduction="20000"/>
          </a:bodyPr>
          <a:lstStyle/>
          <a:p>
            <a:pPr marL="596646" indent="-514350">
              <a:buAutoNum type="alphaLcPeriod"/>
            </a:pPr>
            <a:r>
              <a:rPr lang="en-US" dirty="0" err="1" smtClean="0"/>
              <a:t>Adanya</a:t>
            </a:r>
            <a:r>
              <a:rPr lang="en-US" dirty="0" smtClean="0"/>
              <a:t> </a:t>
            </a:r>
            <a:r>
              <a:rPr lang="en-US" dirty="0" err="1" smtClean="0"/>
              <a:t>penerimaan</a:t>
            </a:r>
            <a:r>
              <a:rPr lang="en-US" dirty="0" smtClean="0"/>
              <a:t> </a:t>
            </a:r>
            <a:r>
              <a:rPr lang="en-US" dirty="0" err="1" smtClean="0"/>
              <a:t>dari</a:t>
            </a:r>
            <a:r>
              <a:rPr lang="en-US" dirty="0" smtClean="0"/>
              <a:t> </a:t>
            </a:r>
            <a:r>
              <a:rPr lang="en-US" dirty="0" err="1" smtClean="0"/>
              <a:t>hasil</a:t>
            </a:r>
            <a:r>
              <a:rPr lang="en-US" dirty="0" smtClean="0"/>
              <a:t> </a:t>
            </a:r>
            <a:r>
              <a:rPr lang="en-US" dirty="0" err="1" smtClean="0"/>
              <a:t>penjualan</a:t>
            </a:r>
            <a:r>
              <a:rPr lang="en-US" dirty="0" smtClean="0"/>
              <a:t> </a:t>
            </a:r>
            <a:r>
              <a:rPr lang="en-US" dirty="0" err="1" smtClean="0"/>
              <a:t>barang</a:t>
            </a:r>
            <a:r>
              <a:rPr lang="en-US" dirty="0" smtClean="0"/>
              <a:t> </a:t>
            </a:r>
            <a:r>
              <a:rPr lang="en-US" dirty="0" err="1" smtClean="0"/>
              <a:t>dan</a:t>
            </a:r>
            <a:r>
              <a:rPr lang="en-US" dirty="0" smtClean="0"/>
              <a:t> </a:t>
            </a:r>
            <a:r>
              <a:rPr lang="en-US" dirty="0" err="1" smtClean="0"/>
              <a:t>jasa</a:t>
            </a:r>
            <a:r>
              <a:rPr lang="en-US" dirty="0" smtClean="0"/>
              <a:t>. </a:t>
            </a:r>
            <a:r>
              <a:rPr lang="en-US" dirty="0" err="1" smtClean="0"/>
              <a:t>Artinya</a:t>
            </a:r>
            <a:r>
              <a:rPr lang="en-US" dirty="0" smtClean="0"/>
              <a:t>, </a:t>
            </a:r>
            <a:r>
              <a:rPr lang="en-US" dirty="0" err="1" smtClean="0"/>
              <a:t>perusahaan</a:t>
            </a:r>
            <a:r>
              <a:rPr lang="en-US" dirty="0" smtClean="0"/>
              <a:t> </a:t>
            </a:r>
            <a:r>
              <a:rPr lang="en-US" dirty="0" err="1" smtClean="0"/>
              <a:t>melakukan</a:t>
            </a:r>
            <a:r>
              <a:rPr lang="en-US" dirty="0" smtClean="0"/>
              <a:t> </a:t>
            </a:r>
            <a:r>
              <a:rPr lang="en-US" dirty="0" err="1" smtClean="0"/>
              <a:t>penjualan</a:t>
            </a:r>
            <a:r>
              <a:rPr lang="en-US" dirty="0" smtClean="0"/>
              <a:t> </a:t>
            </a:r>
            <a:r>
              <a:rPr lang="en-US" dirty="0" err="1" smtClean="0"/>
              <a:t>barang</a:t>
            </a:r>
            <a:r>
              <a:rPr lang="en-US" dirty="0" smtClean="0"/>
              <a:t>, </a:t>
            </a:r>
            <a:r>
              <a:rPr lang="en-US" dirty="0" err="1" smtClean="0"/>
              <a:t>baik</a:t>
            </a:r>
            <a:r>
              <a:rPr lang="en-US" dirty="0" smtClean="0"/>
              <a:t> </a:t>
            </a:r>
            <a:r>
              <a:rPr lang="en-US" dirty="0" err="1" smtClean="0"/>
              <a:t>secara</a:t>
            </a:r>
            <a:r>
              <a:rPr lang="en-US" dirty="0" smtClean="0"/>
              <a:t> </a:t>
            </a:r>
            <a:r>
              <a:rPr lang="en-US" dirty="0" err="1" smtClean="0"/>
              <a:t>tunai</a:t>
            </a:r>
            <a:r>
              <a:rPr lang="en-US" dirty="0" smtClean="0"/>
              <a:t> </a:t>
            </a:r>
            <a:r>
              <a:rPr lang="en-US" dirty="0" err="1" smtClean="0"/>
              <a:t>maupun</a:t>
            </a:r>
            <a:r>
              <a:rPr lang="en-US" dirty="0" smtClean="0"/>
              <a:t> </a:t>
            </a:r>
            <a:r>
              <a:rPr lang="en-US" dirty="0" err="1" smtClean="0"/>
              <a:t>secara</a:t>
            </a:r>
            <a:r>
              <a:rPr lang="en-US" dirty="0" smtClean="0"/>
              <a:t> </a:t>
            </a:r>
            <a:r>
              <a:rPr lang="en-US" dirty="0" err="1" smtClean="0"/>
              <a:t>kredit</a:t>
            </a:r>
            <a:r>
              <a:rPr lang="en-US" dirty="0" smtClean="0"/>
              <a:t>.</a:t>
            </a:r>
          </a:p>
          <a:p>
            <a:pPr marL="596646" indent="-514350">
              <a:buAutoNum type="alphaLcPeriod"/>
            </a:pPr>
            <a:r>
              <a:rPr lang="en-US" dirty="0" err="1" smtClean="0"/>
              <a:t>Adanya</a:t>
            </a:r>
            <a:r>
              <a:rPr lang="en-US" dirty="0" smtClean="0"/>
              <a:t> </a:t>
            </a:r>
            <a:r>
              <a:rPr lang="en-US" dirty="0" err="1" smtClean="0"/>
              <a:t>pembelian</a:t>
            </a:r>
            <a:r>
              <a:rPr lang="en-US" dirty="0" smtClean="0"/>
              <a:t> </a:t>
            </a:r>
            <a:r>
              <a:rPr lang="en-US" dirty="0" err="1" smtClean="0"/>
              <a:t>barang</a:t>
            </a:r>
            <a:r>
              <a:rPr lang="en-US" dirty="0" smtClean="0"/>
              <a:t> </a:t>
            </a:r>
            <a:r>
              <a:rPr lang="en-US" dirty="0" err="1" smtClean="0"/>
              <a:t>dan</a:t>
            </a:r>
            <a:r>
              <a:rPr lang="en-US" dirty="0" smtClean="0"/>
              <a:t> </a:t>
            </a:r>
            <a:r>
              <a:rPr lang="en-US" dirty="0" err="1" smtClean="0"/>
              <a:t>jasa</a:t>
            </a:r>
            <a:r>
              <a:rPr lang="en-US" dirty="0" smtClean="0"/>
              <a:t>, </a:t>
            </a:r>
            <a:r>
              <a:rPr lang="en-US" dirty="0" err="1" smtClean="0"/>
              <a:t>artinya</a:t>
            </a:r>
            <a:r>
              <a:rPr lang="en-US" dirty="0" smtClean="0"/>
              <a:t> </a:t>
            </a:r>
            <a:r>
              <a:rPr lang="en-US" dirty="0" err="1" smtClean="0"/>
              <a:t>perusahaan</a:t>
            </a:r>
            <a:r>
              <a:rPr lang="en-US" dirty="0" smtClean="0"/>
              <a:t> </a:t>
            </a:r>
            <a:r>
              <a:rPr lang="en-US" dirty="0" err="1" smtClean="0"/>
              <a:t>membeli</a:t>
            </a:r>
            <a:r>
              <a:rPr lang="en-US" dirty="0" smtClean="0"/>
              <a:t> </a:t>
            </a:r>
            <a:r>
              <a:rPr lang="en-US" dirty="0" err="1" smtClean="0"/>
              <a:t>sejumlah</a:t>
            </a:r>
            <a:r>
              <a:rPr lang="en-US" dirty="0" smtClean="0"/>
              <a:t> </a:t>
            </a:r>
            <a:r>
              <a:rPr lang="en-US" dirty="0" err="1" smtClean="0"/>
              <a:t>barang</a:t>
            </a:r>
            <a:r>
              <a:rPr lang="en-US" dirty="0" smtClean="0"/>
              <a:t>, </a:t>
            </a:r>
            <a:r>
              <a:rPr lang="en-US" dirty="0" err="1" smtClean="0"/>
              <a:t>baik</a:t>
            </a:r>
            <a:r>
              <a:rPr lang="en-US" dirty="0" smtClean="0"/>
              <a:t> </a:t>
            </a:r>
            <a:r>
              <a:rPr lang="en-US" dirty="0" err="1" smtClean="0"/>
              <a:t>bahan</a:t>
            </a:r>
            <a:r>
              <a:rPr lang="en-US" dirty="0" smtClean="0"/>
              <a:t> </a:t>
            </a:r>
            <a:r>
              <a:rPr lang="en-US" dirty="0" err="1" smtClean="0"/>
              <a:t>baku</a:t>
            </a:r>
            <a:r>
              <a:rPr lang="en-US" dirty="0" smtClean="0"/>
              <a:t>, </a:t>
            </a:r>
            <a:r>
              <a:rPr lang="en-US" dirty="0" err="1" smtClean="0"/>
              <a:t>bahan</a:t>
            </a:r>
            <a:r>
              <a:rPr lang="en-US" dirty="0" smtClean="0"/>
              <a:t> </a:t>
            </a:r>
            <a:r>
              <a:rPr lang="en-US" dirty="0" err="1" smtClean="0"/>
              <a:t>tambahan</a:t>
            </a:r>
            <a:r>
              <a:rPr lang="en-US" dirty="0" smtClean="0"/>
              <a:t>, </a:t>
            </a:r>
            <a:r>
              <a:rPr lang="en-US" dirty="0" err="1" smtClean="0"/>
              <a:t>atau</a:t>
            </a:r>
            <a:r>
              <a:rPr lang="en-US" dirty="0" smtClean="0"/>
              <a:t> </a:t>
            </a:r>
            <a:r>
              <a:rPr lang="en-US" dirty="0" err="1" smtClean="0"/>
              <a:t>barang</a:t>
            </a:r>
            <a:r>
              <a:rPr lang="en-US" dirty="0" smtClean="0"/>
              <a:t> </a:t>
            </a:r>
            <a:r>
              <a:rPr lang="en-US" dirty="0" err="1" smtClean="0"/>
              <a:t>keperluan</a:t>
            </a:r>
            <a:r>
              <a:rPr lang="en-US" dirty="0" smtClean="0"/>
              <a:t> </a:t>
            </a:r>
            <a:r>
              <a:rPr lang="en-US" dirty="0" err="1" smtClean="0"/>
              <a:t>lainnya</a:t>
            </a:r>
            <a:r>
              <a:rPr lang="en-US" dirty="0" smtClean="0"/>
              <a:t>, yang </a:t>
            </a:r>
            <a:r>
              <a:rPr lang="en-US" dirty="0" err="1" smtClean="0"/>
              <a:t>tentunya</a:t>
            </a:r>
            <a:r>
              <a:rPr lang="en-US" dirty="0" smtClean="0"/>
              <a:t> </a:t>
            </a:r>
            <a:r>
              <a:rPr lang="en-US" dirty="0" err="1" smtClean="0"/>
              <a:t>akan</a:t>
            </a:r>
            <a:r>
              <a:rPr lang="en-US" dirty="0" smtClean="0"/>
              <a:t> </a:t>
            </a:r>
            <a:r>
              <a:rPr lang="en-US" dirty="0" err="1" smtClean="0"/>
              <a:t>berakibat</a:t>
            </a:r>
            <a:r>
              <a:rPr lang="en-US" dirty="0" smtClean="0"/>
              <a:t> </a:t>
            </a:r>
            <a:r>
              <a:rPr lang="en-US" dirty="0" err="1" smtClean="0"/>
              <a:t>mengurangi</a:t>
            </a:r>
            <a:r>
              <a:rPr lang="en-US" dirty="0" smtClean="0"/>
              <a:t> </a:t>
            </a:r>
            <a:r>
              <a:rPr lang="en-US" dirty="0" err="1" smtClean="0"/>
              <a:t>jumlah</a:t>
            </a:r>
            <a:r>
              <a:rPr lang="en-US" dirty="0" smtClean="0"/>
              <a:t> </a:t>
            </a:r>
            <a:r>
              <a:rPr lang="en-US" dirty="0" err="1" smtClean="0"/>
              <a:t>uang</a:t>
            </a:r>
            <a:r>
              <a:rPr lang="en-US" dirty="0" smtClean="0"/>
              <a:t> </a:t>
            </a:r>
            <a:r>
              <a:rPr lang="en-US" dirty="0" err="1" smtClean="0"/>
              <a:t>kas</a:t>
            </a:r>
            <a:r>
              <a:rPr lang="en-US" dirty="0" smtClean="0"/>
              <a:t>. </a:t>
            </a:r>
          </a:p>
          <a:p>
            <a:pPr marL="596646" indent="-514350">
              <a:buAutoNum type="alphaLcPeriod"/>
            </a:pPr>
            <a:r>
              <a:rPr lang="en-US" dirty="0" err="1" smtClean="0"/>
              <a:t>Adanya</a:t>
            </a:r>
            <a:r>
              <a:rPr lang="en-US" dirty="0" smtClean="0"/>
              <a:t> </a:t>
            </a:r>
            <a:r>
              <a:rPr lang="en-US" dirty="0" err="1" smtClean="0"/>
              <a:t>pembayaran</a:t>
            </a:r>
            <a:r>
              <a:rPr lang="en-US" dirty="0" smtClean="0"/>
              <a:t> </a:t>
            </a:r>
            <a:r>
              <a:rPr lang="en-US" dirty="0" err="1" smtClean="0"/>
              <a:t>biaya-biaya</a:t>
            </a:r>
            <a:r>
              <a:rPr lang="en-US" dirty="0" smtClean="0"/>
              <a:t> </a:t>
            </a:r>
            <a:r>
              <a:rPr lang="en-US" dirty="0" err="1" smtClean="0"/>
              <a:t>operasional</a:t>
            </a:r>
            <a:r>
              <a:rPr lang="en-US" dirty="0" smtClean="0"/>
              <a:t>. </a:t>
            </a:r>
            <a:r>
              <a:rPr lang="en-US" dirty="0" err="1" smtClean="0"/>
              <a:t>Dalam</a:t>
            </a:r>
            <a:r>
              <a:rPr lang="en-US" dirty="0" smtClean="0"/>
              <a:t> </a:t>
            </a:r>
            <a:r>
              <a:rPr lang="en-US" dirty="0" err="1" smtClean="0"/>
              <a:t>hal</a:t>
            </a:r>
            <a:r>
              <a:rPr lang="en-US" dirty="0" smtClean="0"/>
              <a:t> </a:t>
            </a:r>
            <a:r>
              <a:rPr lang="en-US" dirty="0" err="1" smtClean="0"/>
              <a:t>ini</a:t>
            </a:r>
            <a:r>
              <a:rPr lang="en-US" dirty="0" smtClean="0"/>
              <a:t> </a:t>
            </a:r>
            <a:r>
              <a:rPr lang="en-US" dirty="0" err="1" smtClean="0"/>
              <a:t>perusahaan</a:t>
            </a:r>
            <a:r>
              <a:rPr lang="en-US" dirty="0" smtClean="0"/>
              <a:t> </a:t>
            </a:r>
            <a:r>
              <a:rPr lang="en-US" dirty="0" err="1" smtClean="0"/>
              <a:t>mengeluarkan</a:t>
            </a:r>
            <a:r>
              <a:rPr lang="en-US" dirty="0" smtClean="0"/>
              <a:t> </a:t>
            </a:r>
            <a:r>
              <a:rPr lang="en-US" dirty="0" err="1" smtClean="0"/>
              <a:t>sejumlah</a:t>
            </a:r>
            <a:r>
              <a:rPr lang="en-US" dirty="0" smtClean="0"/>
              <a:t> </a:t>
            </a:r>
            <a:r>
              <a:rPr lang="en-US" dirty="0" err="1" smtClean="0"/>
              <a:t>biaya</a:t>
            </a:r>
            <a:r>
              <a:rPr lang="en-US" dirty="0" smtClean="0"/>
              <a:t> </a:t>
            </a:r>
            <a:r>
              <a:rPr lang="en-US" dirty="0" err="1" smtClean="0"/>
              <a:t>sudah</a:t>
            </a:r>
            <a:r>
              <a:rPr lang="en-US" dirty="0" smtClean="0"/>
              <a:t> </a:t>
            </a:r>
            <a:r>
              <a:rPr lang="en-US" dirty="0" err="1" smtClean="0"/>
              <a:t>menjadi</a:t>
            </a:r>
            <a:r>
              <a:rPr lang="en-US" dirty="0" smtClean="0"/>
              <a:t> </a:t>
            </a:r>
            <a:r>
              <a:rPr lang="en-US" dirty="0" err="1" smtClean="0"/>
              <a:t>kewajiban</a:t>
            </a:r>
            <a:r>
              <a:rPr lang="en-US" dirty="0" smtClean="0"/>
              <a:t> </a:t>
            </a:r>
            <a:r>
              <a:rPr lang="en-US" dirty="0" err="1" smtClean="0"/>
              <a:t>perusahaan</a:t>
            </a:r>
            <a:r>
              <a:rPr lang="en-US" dirty="0" smtClean="0"/>
              <a:t> </a:t>
            </a:r>
            <a:r>
              <a:rPr lang="en-US" dirty="0" err="1" smtClean="0"/>
              <a:t>untuk</a:t>
            </a:r>
            <a:r>
              <a:rPr lang="en-US" dirty="0" smtClean="0"/>
              <a:t> </a:t>
            </a:r>
            <a:r>
              <a:rPr lang="en-US" dirty="0" err="1" smtClean="0"/>
              <a:t>membiayai</a:t>
            </a:r>
            <a:r>
              <a:rPr lang="en-US" dirty="0" smtClean="0"/>
              <a:t> </a:t>
            </a:r>
            <a:r>
              <a:rPr lang="en-US" dirty="0" err="1" smtClean="0"/>
              <a:t>aktivitas</a:t>
            </a:r>
            <a:r>
              <a:rPr lang="en-US" dirty="0" smtClean="0"/>
              <a:t> </a:t>
            </a:r>
            <a:r>
              <a:rPr lang="en-US" dirty="0" err="1" smtClean="0"/>
              <a:t>perusahaan</a:t>
            </a:r>
            <a:r>
              <a:rPr lang="en-US" dirty="0" smtClean="0"/>
              <a:t>, </a:t>
            </a:r>
            <a:r>
              <a:rPr lang="en-US" dirty="0" err="1" smtClean="0"/>
              <a:t>seperti</a:t>
            </a:r>
            <a:r>
              <a:rPr lang="en-US" dirty="0" smtClean="0"/>
              <a:t> </a:t>
            </a:r>
            <a:r>
              <a:rPr lang="en-US" dirty="0" err="1" smtClean="0"/>
              <a:t>membayar</a:t>
            </a:r>
            <a:r>
              <a:rPr lang="en-US" dirty="0" smtClean="0"/>
              <a:t> </a:t>
            </a:r>
            <a:r>
              <a:rPr lang="en-US" dirty="0" err="1" smtClean="0"/>
              <a:t>gaji</a:t>
            </a:r>
            <a:r>
              <a:rPr lang="en-US" dirty="0" smtClean="0"/>
              <a:t>, </a:t>
            </a:r>
            <a:r>
              <a:rPr lang="en-US" dirty="0" err="1" smtClean="0"/>
              <a:t>upah</a:t>
            </a:r>
            <a:r>
              <a:rPr lang="en-US" dirty="0" smtClean="0"/>
              <a:t>, </a:t>
            </a:r>
            <a:r>
              <a:rPr lang="en-US" dirty="0" err="1" smtClean="0"/>
              <a:t>telepon</a:t>
            </a:r>
            <a:r>
              <a:rPr lang="en-US" dirty="0" smtClean="0"/>
              <a:t>, </a:t>
            </a:r>
            <a:r>
              <a:rPr lang="en-US" dirty="0" err="1" smtClean="0"/>
              <a:t>listrik</a:t>
            </a:r>
            <a:r>
              <a:rPr lang="en-US" dirty="0" smtClean="0"/>
              <a:t>, </a:t>
            </a:r>
            <a:r>
              <a:rPr lang="en-US" dirty="0" err="1" smtClean="0"/>
              <a:t>pajak</a:t>
            </a:r>
            <a:r>
              <a:rPr lang="en-US" dirty="0" smtClean="0"/>
              <a:t>, </a:t>
            </a:r>
            <a:r>
              <a:rPr lang="en-US" dirty="0" err="1" smtClean="0"/>
              <a:t>biaya</a:t>
            </a:r>
            <a:r>
              <a:rPr lang="en-US" dirty="0" smtClean="0"/>
              <a:t> </a:t>
            </a:r>
            <a:r>
              <a:rPr lang="en-US" dirty="0" err="1" smtClean="0"/>
              <a:t>pemeliharaan</a:t>
            </a:r>
            <a:r>
              <a:rPr lang="en-US" dirty="0" smtClean="0"/>
              <a:t> yang </a:t>
            </a:r>
            <a:r>
              <a:rPr lang="en-US" dirty="0" err="1" smtClean="0"/>
              <a:t>tentunya</a:t>
            </a:r>
            <a:r>
              <a:rPr lang="en-US" dirty="0" smtClean="0"/>
              <a:t> </a:t>
            </a:r>
            <a:r>
              <a:rPr lang="en-US" dirty="0" err="1" smtClean="0"/>
              <a:t>akan</a:t>
            </a:r>
            <a:r>
              <a:rPr lang="en-US" dirty="0" smtClean="0"/>
              <a:t> </a:t>
            </a:r>
            <a:r>
              <a:rPr lang="en-US" dirty="0" err="1" smtClean="0"/>
              <a:t>mengakibatkan</a:t>
            </a:r>
            <a:r>
              <a:rPr lang="en-US" dirty="0" smtClean="0"/>
              <a:t> </a:t>
            </a:r>
            <a:r>
              <a:rPr lang="en-US" dirty="0" err="1" smtClean="0"/>
              <a:t>uang</a:t>
            </a:r>
            <a:r>
              <a:rPr lang="en-US" dirty="0" smtClean="0"/>
              <a:t> </a:t>
            </a:r>
            <a:r>
              <a:rPr lang="en-US" dirty="0" err="1" smtClean="0"/>
              <a:t>kas</a:t>
            </a:r>
            <a:r>
              <a:rPr lang="en-US" dirty="0" smtClean="0"/>
              <a:t> </a:t>
            </a:r>
            <a:r>
              <a:rPr lang="en-US" dirty="0" err="1" smtClean="0"/>
              <a:t>akan</a:t>
            </a:r>
            <a:r>
              <a:rPr lang="en-US" dirty="0" smtClean="0"/>
              <a:t> </a:t>
            </a:r>
            <a:r>
              <a:rPr lang="en-US" dirty="0" err="1" smtClean="0"/>
              <a:t>berkurang</a:t>
            </a:r>
            <a:r>
              <a:rPr lang="en-US" dirty="0" smtClean="0"/>
              <a:t>.</a:t>
            </a:r>
          </a:p>
          <a:p>
            <a:pPr marL="596646" indent="-514350">
              <a:buAutoNum type="alphaLcPeriod"/>
            </a:pPr>
            <a:r>
              <a:rPr lang="en-US" dirty="0" err="1" smtClean="0"/>
              <a:t>Adanya</a:t>
            </a:r>
            <a:r>
              <a:rPr lang="en-US" dirty="0" smtClean="0"/>
              <a:t> </a:t>
            </a:r>
            <a:r>
              <a:rPr lang="en-US" dirty="0" err="1" smtClean="0"/>
              <a:t>pengeluaran</a:t>
            </a:r>
            <a:r>
              <a:rPr lang="en-US" dirty="0" smtClean="0"/>
              <a:t> </a:t>
            </a:r>
            <a:r>
              <a:rPr lang="en-US" dirty="0" err="1" smtClean="0"/>
              <a:t>untuk</a:t>
            </a:r>
            <a:r>
              <a:rPr lang="en-US" dirty="0" smtClean="0"/>
              <a:t> </a:t>
            </a:r>
            <a:r>
              <a:rPr lang="en-US" dirty="0" err="1" smtClean="0"/>
              <a:t>membayar</a:t>
            </a:r>
            <a:r>
              <a:rPr lang="en-US" dirty="0" smtClean="0"/>
              <a:t> </a:t>
            </a:r>
            <a:r>
              <a:rPr lang="en-US" dirty="0" err="1" smtClean="0"/>
              <a:t>angsuran</a:t>
            </a:r>
            <a:r>
              <a:rPr lang="en-US" dirty="0" smtClean="0"/>
              <a:t> </a:t>
            </a:r>
            <a:r>
              <a:rPr lang="en-US" dirty="0" err="1" smtClean="0"/>
              <a:t>pinjaman</a:t>
            </a:r>
            <a:r>
              <a:rPr lang="en-US" dirty="0" smtClean="0"/>
              <a:t>.</a:t>
            </a:r>
          </a:p>
          <a:p>
            <a:pPr marL="596646" indent="-514350">
              <a:buAutoNum type="alphaLcPeriod"/>
            </a:pPr>
            <a:r>
              <a:rPr lang="en-US" dirty="0" err="1" smtClean="0"/>
              <a:t>Adanya</a:t>
            </a:r>
            <a:r>
              <a:rPr lang="en-US" dirty="0" smtClean="0"/>
              <a:t> </a:t>
            </a:r>
            <a:r>
              <a:rPr lang="en-US" dirty="0" err="1" smtClean="0"/>
              <a:t>pengeluaran</a:t>
            </a:r>
            <a:r>
              <a:rPr lang="en-US" dirty="0" smtClean="0"/>
              <a:t> </a:t>
            </a:r>
            <a:r>
              <a:rPr lang="en-US" dirty="0" err="1" smtClean="0"/>
              <a:t>untuk</a:t>
            </a:r>
            <a:r>
              <a:rPr lang="en-US" dirty="0" smtClean="0"/>
              <a:t> </a:t>
            </a:r>
            <a:r>
              <a:rPr lang="en-US" dirty="0" err="1" smtClean="0"/>
              <a:t>investasi</a:t>
            </a:r>
            <a:r>
              <a:rPr lang="en-US" dirty="0" smtClean="0"/>
              <a:t>. Hal </a:t>
            </a:r>
            <a:r>
              <a:rPr lang="en-US" dirty="0" err="1" smtClean="0"/>
              <a:t>ini</a:t>
            </a:r>
            <a:r>
              <a:rPr lang="en-US" dirty="0" smtClean="0"/>
              <a:t> </a:t>
            </a:r>
            <a:r>
              <a:rPr lang="en-US" dirty="0" err="1" smtClean="0"/>
              <a:t>dilakukan</a:t>
            </a:r>
            <a:r>
              <a:rPr lang="en-US" dirty="0" smtClean="0"/>
              <a:t> </a:t>
            </a:r>
            <a:r>
              <a:rPr lang="en-US" dirty="0" err="1" smtClean="0"/>
              <a:t>bila</a:t>
            </a:r>
            <a:r>
              <a:rPr lang="en-US" dirty="0" smtClean="0"/>
              <a:t> </a:t>
            </a:r>
            <a:r>
              <a:rPr lang="en-US" dirty="0" err="1" smtClean="0"/>
              <a:t>perusahaan</a:t>
            </a:r>
            <a:r>
              <a:rPr lang="en-US" dirty="0" smtClean="0"/>
              <a:t> </a:t>
            </a:r>
            <a:r>
              <a:rPr lang="en-US" dirty="0" err="1" smtClean="0"/>
              <a:t>hendak</a:t>
            </a:r>
            <a:r>
              <a:rPr lang="en-US" dirty="0" smtClean="0"/>
              <a:t> </a:t>
            </a:r>
            <a:r>
              <a:rPr lang="en-US" dirty="0" err="1" smtClean="0"/>
              <a:t>melakukan</a:t>
            </a:r>
            <a:r>
              <a:rPr lang="en-US" dirty="0" smtClean="0"/>
              <a:t> </a:t>
            </a:r>
            <a:r>
              <a:rPr lang="en-US" dirty="0" err="1" smtClean="0"/>
              <a:t>penambahan</a:t>
            </a:r>
            <a:r>
              <a:rPr lang="en-US" dirty="0" smtClean="0"/>
              <a:t> </a:t>
            </a:r>
            <a:r>
              <a:rPr lang="en-US" dirty="0" err="1" smtClean="0"/>
              <a:t>kapasitas</a:t>
            </a:r>
            <a:r>
              <a:rPr lang="en-US" dirty="0" smtClean="0"/>
              <a:t> </a:t>
            </a:r>
            <a:r>
              <a:rPr lang="en-US" dirty="0" err="1" smtClean="0"/>
              <a:t>produksi</a:t>
            </a:r>
            <a:r>
              <a:rPr lang="en-US" dirty="0" smtClean="0"/>
              <a:t> </a:t>
            </a:r>
            <a:r>
              <a:rPr lang="en-US" dirty="0" err="1" smtClean="0"/>
              <a:t>seperti</a:t>
            </a:r>
            <a:r>
              <a:rPr lang="en-US" dirty="0" smtClean="0"/>
              <a:t> </a:t>
            </a:r>
            <a:r>
              <a:rPr lang="en-US" dirty="0" err="1" smtClean="0"/>
              <a:t>pembelian</a:t>
            </a:r>
            <a:r>
              <a:rPr lang="en-US" dirty="0" smtClean="0"/>
              <a:t> </a:t>
            </a:r>
            <a:r>
              <a:rPr lang="en-US" dirty="0" err="1" smtClean="0"/>
              <a:t>mesin-mesin</a:t>
            </a:r>
            <a:r>
              <a:rPr lang="en-US" dirty="0" smtClean="0"/>
              <a:t> </a:t>
            </a:r>
            <a:r>
              <a:rPr lang="en-US" dirty="0" err="1" smtClean="0"/>
              <a:t>baru</a:t>
            </a:r>
            <a:r>
              <a:rPr lang="en-US" dirty="0" smtClean="0"/>
              <a:t>, </a:t>
            </a:r>
            <a:r>
              <a:rPr lang="en-US" dirty="0" err="1" smtClean="0"/>
              <a:t>atau</a:t>
            </a:r>
            <a:r>
              <a:rPr lang="en-US" dirty="0" smtClean="0"/>
              <a:t> </a:t>
            </a:r>
            <a:r>
              <a:rPr lang="en-US" dirty="0" err="1" smtClean="0"/>
              <a:t>pembangunan</a:t>
            </a:r>
            <a:r>
              <a:rPr lang="en-US" dirty="0" smtClean="0"/>
              <a:t> </a:t>
            </a:r>
            <a:r>
              <a:rPr lang="en-US" dirty="0" err="1" smtClean="0"/>
              <a:t>gedung</a:t>
            </a:r>
            <a:r>
              <a:rPr lang="en-US" dirty="0" smtClean="0"/>
              <a:t> </a:t>
            </a:r>
            <a:r>
              <a:rPr lang="en-US" dirty="0" err="1" smtClean="0"/>
              <a:t>atau</a:t>
            </a:r>
            <a:r>
              <a:rPr lang="en-US" dirty="0" smtClean="0"/>
              <a:t> </a:t>
            </a:r>
            <a:r>
              <a:rPr lang="en-US" dirty="0" err="1" smtClean="0"/>
              <a:t>pabrik</a:t>
            </a:r>
            <a:r>
              <a:rPr lang="en-US" dirty="0" smtClean="0"/>
              <a:t> </a:t>
            </a:r>
            <a:r>
              <a:rPr lang="en-US" dirty="0" err="1" smtClean="0"/>
              <a:t>baru</a:t>
            </a:r>
            <a:r>
              <a:rPr lang="en-US" dirty="0" smtClean="0"/>
              <a:t>.</a:t>
            </a:r>
          </a:p>
          <a:p>
            <a:pPr marL="596646" indent="-514350">
              <a:buAutoNum type="alphaLcPeriod"/>
            </a:pPr>
            <a:r>
              <a:rPr lang="en-US" dirty="0" err="1" smtClean="0"/>
              <a:t>Adanya</a:t>
            </a:r>
            <a:r>
              <a:rPr lang="en-US" dirty="0" smtClean="0"/>
              <a:t> </a:t>
            </a:r>
            <a:r>
              <a:rPr lang="en-US" dirty="0" err="1" smtClean="0"/>
              <a:t>penerimaan</a:t>
            </a:r>
            <a:r>
              <a:rPr lang="en-US" dirty="0" smtClean="0"/>
              <a:t> </a:t>
            </a:r>
            <a:r>
              <a:rPr lang="en-US" dirty="0" err="1" smtClean="0"/>
              <a:t>dari</a:t>
            </a:r>
            <a:r>
              <a:rPr lang="en-US" dirty="0" smtClean="0"/>
              <a:t> </a:t>
            </a:r>
            <a:r>
              <a:rPr lang="en-US" dirty="0" err="1" smtClean="0"/>
              <a:t>pendapatan</a:t>
            </a:r>
            <a:r>
              <a:rPr lang="en-US" dirty="0" smtClean="0"/>
              <a:t>, </a:t>
            </a:r>
            <a:r>
              <a:rPr lang="en-US" dirty="0" err="1" smtClean="0"/>
              <a:t>artinya</a:t>
            </a:r>
            <a:r>
              <a:rPr lang="en-US" dirty="0" smtClean="0"/>
              <a:t> </a:t>
            </a:r>
            <a:r>
              <a:rPr lang="en-US" dirty="0" err="1" smtClean="0"/>
              <a:t>perusahaan</a:t>
            </a:r>
            <a:r>
              <a:rPr lang="en-US" dirty="0" smtClean="0"/>
              <a:t> </a:t>
            </a:r>
            <a:r>
              <a:rPr lang="en-US" dirty="0" err="1" smtClean="0"/>
              <a:t>memperoleh</a:t>
            </a:r>
            <a:r>
              <a:rPr lang="en-US" dirty="0" smtClean="0"/>
              <a:t> </a:t>
            </a:r>
            <a:r>
              <a:rPr lang="en-US" dirty="0" err="1" smtClean="0"/>
              <a:t>tambahan</a:t>
            </a:r>
            <a:r>
              <a:rPr lang="en-US" dirty="0" smtClean="0"/>
              <a:t> </a:t>
            </a:r>
            <a:r>
              <a:rPr lang="en-US" dirty="0" err="1" smtClean="0"/>
              <a:t>kas</a:t>
            </a:r>
            <a:r>
              <a:rPr lang="en-US" dirty="0" smtClean="0"/>
              <a:t> </a:t>
            </a:r>
            <a:r>
              <a:rPr lang="en-US" dirty="0" err="1" smtClean="0"/>
              <a:t>dari</a:t>
            </a:r>
            <a:r>
              <a:rPr lang="en-US" dirty="0" smtClean="0"/>
              <a:t> </a:t>
            </a:r>
            <a:r>
              <a:rPr lang="en-US" dirty="0" err="1" smtClean="0"/>
              <a:t>pendapatan</a:t>
            </a:r>
            <a:r>
              <a:rPr lang="en-US" dirty="0" smtClean="0"/>
              <a:t>, </a:t>
            </a:r>
            <a:r>
              <a:rPr lang="en-US" dirty="0" err="1" smtClean="0"/>
              <a:t>baik</a:t>
            </a:r>
            <a:r>
              <a:rPr lang="en-US" dirty="0" smtClean="0"/>
              <a:t> yang </a:t>
            </a:r>
            <a:r>
              <a:rPr lang="en-US" dirty="0" err="1" smtClean="0"/>
              <a:t>berkaitan</a:t>
            </a:r>
            <a:r>
              <a:rPr lang="en-US" dirty="0" smtClean="0"/>
              <a:t> </a:t>
            </a:r>
            <a:r>
              <a:rPr lang="en-US" dirty="0" err="1" smtClean="0"/>
              <a:t>langsung</a:t>
            </a:r>
            <a:r>
              <a:rPr lang="en-US" dirty="0" smtClean="0"/>
              <a:t> </a:t>
            </a:r>
            <a:r>
              <a:rPr lang="en-US" dirty="0" err="1" smtClean="0"/>
              <a:t>dengan</a:t>
            </a:r>
            <a:r>
              <a:rPr lang="en-US" dirty="0" smtClean="0"/>
              <a:t> </a:t>
            </a:r>
            <a:r>
              <a:rPr lang="en-US" dirty="0" err="1" smtClean="0"/>
              <a:t>kegiatan</a:t>
            </a:r>
            <a:r>
              <a:rPr lang="en-US" dirty="0" smtClean="0"/>
              <a:t> </a:t>
            </a:r>
            <a:r>
              <a:rPr lang="en-US" dirty="0" err="1" smtClean="0"/>
              <a:t>perusahaan</a:t>
            </a:r>
            <a:r>
              <a:rPr lang="en-US" dirty="0" smtClean="0"/>
              <a:t> </a:t>
            </a:r>
            <a:r>
              <a:rPr lang="en-US" dirty="0" err="1" smtClean="0"/>
              <a:t>maupun</a:t>
            </a:r>
            <a:r>
              <a:rPr lang="en-US" dirty="0" smtClean="0"/>
              <a:t> </a:t>
            </a:r>
            <a:r>
              <a:rPr lang="en-US" dirty="0" err="1" smtClean="0"/>
              <a:t>pendapatan</a:t>
            </a:r>
            <a:r>
              <a:rPr lang="en-US" dirty="0" smtClean="0"/>
              <a:t> yang </a:t>
            </a:r>
            <a:r>
              <a:rPr lang="en-US" dirty="0" err="1" smtClean="0"/>
              <a:t>tidak</a:t>
            </a:r>
            <a:r>
              <a:rPr lang="en-US" dirty="0" smtClean="0"/>
              <a:t> </a:t>
            </a:r>
            <a:r>
              <a:rPr lang="en-US" dirty="0" err="1" smtClean="0"/>
              <a:t>langsung</a:t>
            </a:r>
            <a:r>
              <a:rPr lang="en-US" dirty="0" smtClean="0"/>
              <a:t>.</a:t>
            </a:r>
          </a:p>
          <a:p>
            <a:pPr marL="596646" indent="-514350">
              <a:buAutoNum type="alphaLcPeriod"/>
            </a:pPr>
            <a:r>
              <a:rPr lang="en-US" dirty="0" err="1" smtClean="0"/>
              <a:t>Adanya</a:t>
            </a:r>
            <a:r>
              <a:rPr lang="en-US" dirty="0" smtClean="0"/>
              <a:t> </a:t>
            </a:r>
            <a:r>
              <a:rPr lang="en-US" dirty="0" err="1" smtClean="0"/>
              <a:t>penerimaan</a:t>
            </a:r>
            <a:r>
              <a:rPr lang="en-US" dirty="0" smtClean="0"/>
              <a:t> </a:t>
            </a:r>
            <a:r>
              <a:rPr lang="en-US" dirty="0" err="1" smtClean="0"/>
              <a:t>dari</a:t>
            </a:r>
            <a:r>
              <a:rPr lang="en-US" dirty="0" smtClean="0"/>
              <a:t> </a:t>
            </a:r>
            <a:r>
              <a:rPr lang="en-US" dirty="0" err="1" smtClean="0"/>
              <a:t>pinjaman</a:t>
            </a:r>
            <a:r>
              <a:rPr lang="en-US" dirty="0" smtClean="0"/>
              <a:t>. </a:t>
            </a:r>
            <a:r>
              <a:rPr lang="en-US" dirty="0" err="1" smtClean="0"/>
              <a:t>Dalam</a:t>
            </a:r>
            <a:r>
              <a:rPr lang="en-US" dirty="0" smtClean="0"/>
              <a:t> </a:t>
            </a:r>
            <a:r>
              <a:rPr lang="en-US" dirty="0" err="1" smtClean="0"/>
              <a:t>hal</a:t>
            </a:r>
            <a:r>
              <a:rPr lang="en-US" dirty="0" smtClean="0"/>
              <a:t> </a:t>
            </a:r>
            <a:r>
              <a:rPr lang="en-US" dirty="0" err="1" smtClean="0"/>
              <a:t>ini</a:t>
            </a:r>
            <a:r>
              <a:rPr lang="en-US" dirty="0" smtClean="0"/>
              <a:t> </a:t>
            </a:r>
            <a:r>
              <a:rPr lang="en-US" dirty="0" err="1" smtClean="0"/>
              <a:t>perusahaan</a:t>
            </a:r>
            <a:r>
              <a:rPr lang="en-US" dirty="0" smtClean="0"/>
              <a:t> </a:t>
            </a:r>
            <a:r>
              <a:rPr lang="en-US" dirty="0" err="1" smtClean="0"/>
              <a:t>memperoleh</a:t>
            </a:r>
            <a:r>
              <a:rPr lang="en-US" dirty="0" smtClean="0"/>
              <a:t> </a:t>
            </a:r>
            <a:r>
              <a:rPr lang="en-US" dirty="0" err="1" smtClean="0"/>
              <a:t>sejumlah</a:t>
            </a:r>
            <a:r>
              <a:rPr lang="en-US" dirty="0" smtClean="0"/>
              <a:t> </a:t>
            </a:r>
            <a:r>
              <a:rPr lang="en-US" dirty="0" err="1" smtClean="0"/>
              <a:t>uang</a:t>
            </a:r>
            <a:r>
              <a:rPr lang="en-US" dirty="0" smtClean="0"/>
              <a:t> </a:t>
            </a:r>
            <a:r>
              <a:rPr lang="en-US" dirty="0" err="1" smtClean="0"/>
              <a:t>dari</a:t>
            </a:r>
            <a:r>
              <a:rPr lang="en-US" dirty="0" smtClean="0"/>
              <a:t> </a:t>
            </a:r>
            <a:r>
              <a:rPr lang="en-US" dirty="0" err="1" smtClean="0"/>
              <a:t>lembaga</a:t>
            </a:r>
            <a:r>
              <a:rPr lang="en-US" dirty="0" smtClean="0"/>
              <a:t> </a:t>
            </a:r>
            <a:r>
              <a:rPr lang="en-US" dirty="0" err="1" smtClean="0"/>
              <a:t>peminjam</a:t>
            </a:r>
            <a:r>
              <a:rPr lang="en-US" dirty="0" smtClean="0"/>
              <a:t>, </a:t>
            </a:r>
            <a:r>
              <a:rPr lang="en-US" dirty="0" err="1" smtClean="0"/>
              <a:t>seperti</a:t>
            </a:r>
            <a:r>
              <a:rPr lang="en-US" dirty="0" smtClean="0"/>
              <a:t> bank </a:t>
            </a:r>
            <a:r>
              <a:rPr lang="en-US" dirty="0" err="1" smtClean="0"/>
              <a:t>atau</a:t>
            </a:r>
            <a:r>
              <a:rPr lang="en-US" dirty="0" smtClean="0"/>
              <a:t> </a:t>
            </a:r>
            <a:r>
              <a:rPr lang="en-US" dirty="0" err="1" smtClean="0"/>
              <a:t>lembaga</a:t>
            </a:r>
            <a:r>
              <a:rPr lang="en-US" dirty="0" smtClean="0"/>
              <a:t> </a:t>
            </a:r>
            <a:r>
              <a:rPr lang="en-US" dirty="0" err="1" smtClean="0"/>
              <a:t>keuangan</a:t>
            </a:r>
            <a:r>
              <a:rPr lang="en-US" dirty="0" smtClean="0"/>
              <a:t> </a:t>
            </a:r>
            <a:r>
              <a:rPr lang="en-US" dirty="0" err="1" smtClean="0"/>
              <a:t>lainnya</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9"/>
            <a:ext cx="7498080" cy="487363"/>
          </a:xfrm>
        </p:spPr>
        <p:txBody>
          <a:bodyPr>
            <a:normAutofit fontScale="90000"/>
          </a:bodyPr>
          <a:lstStyle/>
          <a:p>
            <a:r>
              <a:rPr lang="en-US" dirty="0" smtClean="0"/>
              <a:t>7. </a:t>
            </a:r>
            <a:r>
              <a:rPr lang="en-US" dirty="0" err="1" smtClean="0"/>
              <a:t>Sumber</a:t>
            </a:r>
            <a:r>
              <a:rPr lang="en-US" dirty="0" smtClean="0"/>
              <a:t> </a:t>
            </a:r>
            <a:r>
              <a:rPr lang="en-US" dirty="0" err="1" smtClean="0"/>
              <a:t>Penerimaan</a:t>
            </a:r>
            <a:r>
              <a:rPr lang="en-US" dirty="0" smtClean="0"/>
              <a:t> </a:t>
            </a:r>
            <a:r>
              <a:rPr lang="en-US" dirty="0" err="1" smtClean="0"/>
              <a:t>Kas</a:t>
            </a:r>
            <a:r>
              <a:rPr lang="en-US" dirty="0" smtClean="0"/>
              <a:t>.</a:t>
            </a:r>
            <a:endParaRPr lang="en-US" dirty="0"/>
          </a:p>
        </p:txBody>
      </p:sp>
      <p:sp>
        <p:nvSpPr>
          <p:cNvPr id="3" name="Content Placeholder 2"/>
          <p:cNvSpPr>
            <a:spLocks noGrp="1"/>
          </p:cNvSpPr>
          <p:nvPr>
            <p:ph idx="1"/>
          </p:nvPr>
        </p:nvSpPr>
        <p:spPr>
          <a:xfrm>
            <a:off x="1435608" y="1066800"/>
            <a:ext cx="7498080" cy="5181600"/>
          </a:xfrm>
        </p:spPr>
        <p:txBody>
          <a:bodyPr>
            <a:normAutofit fontScale="92500" lnSpcReduction="20000"/>
          </a:bodyPr>
          <a:lstStyle/>
          <a:p>
            <a:pPr marL="596646" indent="-514350">
              <a:buAutoNum type="alphaLcPeriod"/>
            </a:pPr>
            <a:r>
              <a:rPr lang="en-US" dirty="0" err="1" smtClean="0"/>
              <a:t>Penjualan</a:t>
            </a:r>
            <a:r>
              <a:rPr lang="en-US" dirty="0" smtClean="0"/>
              <a:t> </a:t>
            </a:r>
            <a:r>
              <a:rPr lang="en-US" dirty="0" err="1" smtClean="0"/>
              <a:t>barang</a:t>
            </a:r>
            <a:r>
              <a:rPr lang="en-US" dirty="0" smtClean="0"/>
              <a:t> </a:t>
            </a:r>
            <a:r>
              <a:rPr lang="en-US" dirty="0" err="1" smtClean="0"/>
              <a:t>secara</a:t>
            </a:r>
            <a:r>
              <a:rPr lang="en-US" dirty="0" smtClean="0"/>
              <a:t> </a:t>
            </a:r>
            <a:r>
              <a:rPr lang="en-US" dirty="0" err="1" smtClean="0"/>
              <a:t>tunai</a:t>
            </a:r>
            <a:endParaRPr lang="en-US" dirty="0" smtClean="0"/>
          </a:p>
          <a:p>
            <a:pPr marL="596646" indent="-514350">
              <a:buAutoNum type="alphaLcPeriod"/>
            </a:pPr>
            <a:r>
              <a:rPr lang="en-US" dirty="0" err="1" smtClean="0"/>
              <a:t>Pembayaran</a:t>
            </a:r>
            <a:r>
              <a:rPr lang="en-US" dirty="0" smtClean="0"/>
              <a:t> </a:t>
            </a:r>
            <a:r>
              <a:rPr lang="en-US" dirty="0" err="1" smtClean="0"/>
              <a:t>piutang</a:t>
            </a:r>
            <a:r>
              <a:rPr lang="en-US" dirty="0" smtClean="0"/>
              <a:t> </a:t>
            </a:r>
            <a:r>
              <a:rPr lang="en-US" dirty="0" err="1" smtClean="0"/>
              <a:t>oleh</a:t>
            </a:r>
            <a:r>
              <a:rPr lang="en-US" dirty="0" smtClean="0"/>
              <a:t> </a:t>
            </a:r>
            <a:r>
              <a:rPr lang="en-US" dirty="0" err="1" smtClean="0"/>
              <a:t>pelanggan</a:t>
            </a:r>
            <a:r>
              <a:rPr lang="en-US" dirty="0" smtClean="0"/>
              <a:t>.</a:t>
            </a:r>
          </a:p>
          <a:p>
            <a:pPr marL="596646" indent="-514350">
              <a:buAutoNum type="alphaLcPeriod"/>
            </a:pPr>
            <a:r>
              <a:rPr lang="en-US" dirty="0" err="1" smtClean="0"/>
              <a:t>Hasil</a:t>
            </a:r>
            <a:r>
              <a:rPr lang="en-US" dirty="0" smtClean="0"/>
              <a:t> </a:t>
            </a:r>
            <a:r>
              <a:rPr lang="en-US" dirty="0" err="1" smtClean="0"/>
              <a:t>penjualan</a:t>
            </a:r>
            <a:r>
              <a:rPr lang="en-US" dirty="0" smtClean="0"/>
              <a:t> </a:t>
            </a:r>
            <a:r>
              <a:rPr lang="en-US" dirty="0" err="1" smtClean="0"/>
              <a:t>aktiva</a:t>
            </a:r>
            <a:r>
              <a:rPr lang="en-US" dirty="0" smtClean="0"/>
              <a:t> </a:t>
            </a:r>
            <a:r>
              <a:rPr lang="en-US" dirty="0" err="1" smtClean="0"/>
              <a:t>tetap</a:t>
            </a:r>
            <a:r>
              <a:rPr lang="en-US" dirty="0" smtClean="0"/>
              <a:t>.</a:t>
            </a:r>
          </a:p>
          <a:p>
            <a:pPr marL="596646" indent="-514350">
              <a:buAutoNum type="alphaLcPeriod"/>
            </a:pPr>
            <a:r>
              <a:rPr lang="en-US" dirty="0" err="1" smtClean="0"/>
              <a:t>Penjualan</a:t>
            </a:r>
            <a:r>
              <a:rPr lang="en-US" dirty="0" smtClean="0"/>
              <a:t> </a:t>
            </a:r>
            <a:r>
              <a:rPr lang="en-US" dirty="0" err="1" smtClean="0"/>
              <a:t>saham</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kas</a:t>
            </a:r>
            <a:r>
              <a:rPr lang="en-US" dirty="0" smtClean="0"/>
              <a:t>.</a:t>
            </a:r>
          </a:p>
          <a:p>
            <a:pPr marL="596646" indent="-514350">
              <a:buAutoNum type="alphaLcPeriod"/>
            </a:pPr>
            <a:r>
              <a:rPr lang="en-US" dirty="0" err="1" smtClean="0"/>
              <a:t>Pengeluaran</a:t>
            </a:r>
            <a:r>
              <a:rPr lang="en-US" dirty="0" smtClean="0"/>
              <a:t> </a:t>
            </a:r>
            <a:r>
              <a:rPr lang="en-US" dirty="0" err="1" smtClean="0"/>
              <a:t>surat</a:t>
            </a:r>
            <a:r>
              <a:rPr lang="en-US" dirty="0" smtClean="0"/>
              <a:t> </a:t>
            </a:r>
            <a:r>
              <a:rPr lang="en-US" dirty="0" err="1" smtClean="0"/>
              <a:t>utang</a:t>
            </a:r>
            <a:r>
              <a:rPr lang="en-US" dirty="0" smtClean="0"/>
              <a:t> </a:t>
            </a:r>
            <a:r>
              <a:rPr lang="en-US" dirty="0" err="1" smtClean="0"/>
              <a:t>angka</a:t>
            </a:r>
            <a:r>
              <a:rPr lang="en-US" dirty="0" smtClean="0"/>
              <a:t> </a:t>
            </a:r>
            <a:r>
              <a:rPr lang="en-US" dirty="0" err="1" smtClean="0"/>
              <a:t>pendek</a:t>
            </a:r>
            <a:r>
              <a:rPr lang="en-US" dirty="0" smtClean="0"/>
              <a:t>.</a:t>
            </a:r>
          </a:p>
          <a:p>
            <a:pPr marL="596646" indent="-514350">
              <a:buAutoNum type="alphaLcPeriod"/>
            </a:pPr>
            <a:r>
              <a:rPr lang="en-US" dirty="0" err="1" smtClean="0"/>
              <a:t>Pengeluaran</a:t>
            </a:r>
            <a:r>
              <a:rPr lang="en-US" dirty="0" smtClean="0"/>
              <a:t> </a:t>
            </a:r>
            <a:r>
              <a:rPr lang="en-US" dirty="0" err="1" smtClean="0"/>
              <a:t>surat</a:t>
            </a:r>
            <a:r>
              <a:rPr lang="en-US" dirty="0" smtClean="0"/>
              <a:t> </a:t>
            </a:r>
            <a:r>
              <a:rPr lang="en-US" dirty="0" err="1" smtClean="0"/>
              <a:t>utang</a:t>
            </a:r>
            <a:r>
              <a:rPr lang="en-US" dirty="0" smtClean="0"/>
              <a:t> </a:t>
            </a:r>
            <a:r>
              <a:rPr lang="en-US" dirty="0" err="1" smtClean="0"/>
              <a:t>jangka</a:t>
            </a:r>
            <a:r>
              <a:rPr lang="en-US" dirty="0" smtClean="0"/>
              <a:t> </a:t>
            </a:r>
            <a:r>
              <a:rPr lang="en-US" dirty="0" err="1" smtClean="0"/>
              <a:t>panjang</a:t>
            </a:r>
            <a:r>
              <a:rPr lang="en-US" dirty="0" smtClean="0"/>
              <a:t>.</a:t>
            </a:r>
          </a:p>
          <a:p>
            <a:pPr marL="596646" indent="-514350">
              <a:buAutoNum type="alphaLcPeriod"/>
            </a:pPr>
            <a:r>
              <a:rPr lang="en-US" dirty="0" err="1" smtClean="0"/>
              <a:t>Penerimaan</a:t>
            </a:r>
            <a:r>
              <a:rPr lang="en-US" dirty="0" smtClean="0"/>
              <a:t> </a:t>
            </a:r>
            <a:r>
              <a:rPr lang="en-US" dirty="0" err="1" smtClean="0"/>
              <a:t>dari</a:t>
            </a:r>
            <a:r>
              <a:rPr lang="en-US" dirty="0" smtClean="0"/>
              <a:t> </a:t>
            </a:r>
            <a:r>
              <a:rPr lang="en-US" dirty="0" err="1" smtClean="0"/>
              <a:t>sewa</a:t>
            </a:r>
            <a:r>
              <a:rPr lang="en-US" dirty="0" smtClean="0"/>
              <a:t>, </a:t>
            </a:r>
            <a:r>
              <a:rPr lang="en-US" dirty="0" err="1" smtClean="0"/>
              <a:t>sumber</a:t>
            </a:r>
            <a:r>
              <a:rPr lang="en-US" dirty="0" smtClean="0"/>
              <a:t> </a:t>
            </a:r>
            <a:r>
              <a:rPr lang="en-US" dirty="0" err="1" smtClean="0"/>
              <a:t>diperoleh</a:t>
            </a:r>
            <a:r>
              <a:rPr lang="en-US" dirty="0" smtClean="0"/>
              <a:t> </a:t>
            </a:r>
            <a:r>
              <a:rPr lang="en-US" dirty="0" err="1" smtClean="0"/>
              <a:t>perusahaan</a:t>
            </a:r>
            <a:r>
              <a:rPr lang="en-US" dirty="0" smtClean="0"/>
              <a:t> </a:t>
            </a:r>
            <a:r>
              <a:rPr lang="en-US" dirty="0" err="1" smtClean="0"/>
              <a:t>dari</a:t>
            </a:r>
            <a:r>
              <a:rPr lang="en-US" dirty="0" smtClean="0"/>
              <a:t> </a:t>
            </a:r>
            <a:r>
              <a:rPr lang="en-US" dirty="0" err="1" smtClean="0"/>
              <a:t>hasil</a:t>
            </a:r>
            <a:r>
              <a:rPr lang="en-US" dirty="0" smtClean="0"/>
              <a:t> </a:t>
            </a:r>
            <a:r>
              <a:rPr lang="en-US" dirty="0" err="1" smtClean="0"/>
              <a:t>sewa</a:t>
            </a:r>
            <a:r>
              <a:rPr lang="en-US" dirty="0" smtClean="0"/>
              <a:t> </a:t>
            </a:r>
            <a:r>
              <a:rPr lang="en-US" dirty="0" err="1" smtClean="0"/>
              <a:t>terhadap</a:t>
            </a:r>
            <a:r>
              <a:rPr lang="en-US" dirty="0" smtClean="0"/>
              <a:t> </a:t>
            </a:r>
            <a:r>
              <a:rPr lang="en-US" dirty="0" err="1" smtClean="0"/>
              <a:t>aktiva</a:t>
            </a:r>
            <a:r>
              <a:rPr lang="en-US" dirty="0" smtClean="0"/>
              <a:t> </a:t>
            </a:r>
            <a:r>
              <a:rPr lang="en-US" dirty="0" err="1" smtClean="0"/>
              <a:t>dimiliki</a:t>
            </a:r>
            <a:r>
              <a:rPr lang="en-US" dirty="0" smtClean="0"/>
              <a:t> </a:t>
            </a:r>
            <a:r>
              <a:rPr lang="en-US" dirty="0" err="1" smtClean="0"/>
              <a:t>kepada</a:t>
            </a:r>
            <a:r>
              <a:rPr lang="en-US" dirty="0" smtClean="0"/>
              <a:t> </a:t>
            </a:r>
            <a:r>
              <a:rPr lang="en-US" dirty="0" err="1" smtClean="0"/>
              <a:t>pihak</a:t>
            </a:r>
            <a:r>
              <a:rPr lang="en-US" dirty="0" smtClean="0"/>
              <a:t> lain </a:t>
            </a:r>
            <a:r>
              <a:rPr lang="en-US" dirty="0" err="1" smtClean="0"/>
              <a:t>dalam</a:t>
            </a:r>
            <a:r>
              <a:rPr lang="en-US" dirty="0" smtClean="0"/>
              <a:t> </a:t>
            </a:r>
            <a:r>
              <a:rPr lang="en-US" dirty="0" err="1" smtClean="0"/>
              <a:t>waktu</a:t>
            </a:r>
            <a:r>
              <a:rPr lang="en-US" dirty="0" smtClean="0"/>
              <a:t> </a:t>
            </a:r>
            <a:r>
              <a:rPr lang="en-US" dirty="0" err="1" smtClean="0"/>
              <a:t>tertentu</a:t>
            </a:r>
            <a:r>
              <a:rPr lang="en-US" dirty="0" smtClean="0"/>
              <a:t>.</a:t>
            </a:r>
          </a:p>
          <a:p>
            <a:pPr marL="596646" indent="-514350">
              <a:buAutoNum type="alphaLcPeriod"/>
            </a:pPr>
            <a:r>
              <a:rPr lang="en-US" dirty="0" err="1" smtClean="0"/>
              <a:t>Penerimaan</a:t>
            </a:r>
            <a:r>
              <a:rPr lang="en-US" dirty="0" smtClean="0"/>
              <a:t> </a:t>
            </a:r>
            <a:r>
              <a:rPr lang="en-US" dirty="0" err="1" smtClean="0"/>
              <a:t>dari</a:t>
            </a:r>
            <a:r>
              <a:rPr lang="en-US" dirty="0" smtClean="0"/>
              <a:t> </a:t>
            </a:r>
            <a:r>
              <a:rPr lang="en-US" dirty="0" err="1" smtClean="0"/>
              <a:t>sumbangan</a:t>
            </a:r>
            <a:endParaRPr lang="en-US" dirty="0" smtClean="0"/>
          </a:p>
          <a:p>
            <a:pPr marL="596646" indent="-514350">
              <a:buAutoNum type="alphaLcPeriod"/>
            </a:pPr>
            <a:r>
              <a:rPr lang="en-US" dirty="0" err="1" smtClean="0"/>
              <a:t>Pengembalian</a:t>
            </a:r>
            <a:r>
              <a:rPr lang="en-US" dirty="0" smtClean="0"/>
              <a:t> </a:t>
            </a:r>
            <a:r>
              <a:rPr lang="en-US" dirty="0" err="1" smtClean="0"/>
              <a:t>kelebihan</a:t>
            </a:r>
            <a:r>
              <a:rPr lang="en-US" dirty="0" smtClean="0"/>
              <a:t> </a:t>
            </a:r>
            <a:r>
              <a:rPr lang="en-US" dirty="0" err="1" smtClean="0"/>
              <a:t>pajak</a:t>
            </a:r>
            <a:r>
              <a:rPr lang="en-US" dirty="0" smtClean="0"/>
              <a:t>.</a:t>
            </a:r>
          </a:p>
          <a:p>
            <a:pPr marL="596646" indent="-514350">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67</a:t>
            </a:fld>
            <a:endParaRPr 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9"/>
            <a:ext cx="7498080" cy="334963"/>
          </a:xfrm>
        </p:spPr>
        <p:txBody>
          <a:bodyPr>
            <a:normAutofit fontScale="90000"/>
          </a:bodyPr>
          <a:lstStyle/>
          <a:p>
            <a:r>
              <a:rPr lang="en-US" dirty="0" smtClean="0"/>
              <a:t>8. </a:t>
            </a:r>
            <a:r>
              <a:rPr lang="en-US" dirty="0" err="1" smtClean="0"/>
              <a:t>Surat</a:t>
            </a:r>
            <a:r>
              <a:rPr lang="en-US" dirty="0" smtClean="0"/>
              <a:t> </a:t>
            </a:r>
            <a:r>
              <a:rPr lang="en-US" dirty="0" err="1" smtClean="0"/>
              <a:t>Berharga</a:t>
            </a:r>
            <a:endParaRPr lang="en-US" dirty="0"/>
          </a:p>
        </p:txBody>
      </p:sp>
      <p:sp>
        <p:nvSpPr>
          <p:cNvPr id="3" name="Content Placeholder 2"/>
          <p:cNvSpPr>
            <a:spLocks noGrp="1"/>
          </p:cNvSpPr>
          <p:nvPr>
            <p:ph idx="1"/>
          </p:nvPr>
        </p:nvSpPr>
        <p:spPr>
          <a:xfrm>
            <a:off x="1435608" y="914400"/>
            <a:ext cx="7498080" cy="5334000"/>
          </a:xfrm>
        </p:spPr>
        <p:txBody>
          <a:bodyPr>
            <a:normAutofit fontScale="92500" lnSpcReduction="10000"/>
          </a:bodyPr>
          <a:lstStyle/>
          <a:p>
            <a:pPr>
              <a:buNone/>
            </a:pPr>
            <a:r>
              <a:rPr lang="en-US" dirty="0" smtClean="0"/>
              <a:t>	</a:t>
            </a:r>
            <a:r>
              <a:rPr lang="en-US" dirty="0" err="1" smtClean="0"/>
              <a:t>Surat</a:t>
            </a:r>
            <a:r>
              <a:rPr lang="en-US" dirty="0" smtClean="0"/>
              <a:t> </a:t>
            </a:r>
            <a:r>
              <a:rPr lang="en-US" dirty="0" err="1" smtClean="0"/>
              <a:t>berharga</a:t>
            </a:r>
            <a:r>
              <a:rPr lang="en-US" dirty="0" smtClean="0"/>
              <a:t> </a:t>
            </a:r>
            <a:r>
              <a:rPr lang="en-US" dirty="0" err="1" smtClean="0"/>
              <a:t>atau</a:t>
            </a:r>
            <a:r>
              <a:rPr lang="en-US" dirty="0" smtClean="0"/>
              <a:t> </a:t>
            </a:r>
            <a:r>
              <a:rPr lang="en-US" i="1" dirty="0" smtClean="0"/>
              <a:t>marketable securities</a:t>
            </a:r>
            <a:r>
              <a:rPr lang="en-US" dirty="0" smtClean="0"/>
              <a:t>, </a:t>
            </a:r>
            <a:r>
              <a:rPr lang="en-US" dirty="0" err="1" smtClean="0"/>
              <a:t>merupakan</a:t>
            </a:r>
            <a:r>
              <a:rPr lang="en-US" dirty="0" smtClean="0"/>
              <a:t> </a:t>
            </a:r>
            <a:r>
              <a:rPr lang="en-US" dirty="0" err="1" smtClean="0"/>
              <a:t>investasi</a:t>
            </a:r>
            <a:r>
              <a:rPr lang="en-US" dirty="0" smtClean="0"/>
              <a:t> </a:t>
            </a:r>
            <a:r>
              <a:rPr lang="en-US" dirty="0" err="1" smtClean="0"/>
              <a:t>perusahaan</a:t>
            </a:r>
            <a:r>
              <a:rPr lang="en-US" dirty="0" smtClean="0"/>
              <a:t> </a:t>
            </a:r>
            <a:r>
              <a:rPr lang="en-US" dirty="0" err="1" smtClean="0"/>
              <a:t>jangka</a:t>
            </a:r>
            <a:r>
              <a:rPr lang="en-US" dirty="0" smtClean="0"/>
              <a:t> </a:t>
            </a:r>
            <a:r>
              <a:rPr lang="en-US" dirty="0" err="1" smtClean="0"/>
              <a:t>pendek</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pembelian</a:t>
            </a:r>
            <a:r>
              <a:rPr lang="en-US" dirty="0" smtClean="0"/>
              <a:t> </a:t>
            </a:r>
            <a:r>
              <a:rPr lang="en-US" dirty="0" err="1" smtClean="0"/>
              <a:t>surat</a:t>
            </a:r>
            <a:r>
              <a:rPr lang="en-US" dirty="0" smtClean="0"/>
              <a:t> </a:t>
            </a:r>
            <a:r>
              <a:rPr lang="en-US" dirty="0" err="1" smtClean="0"/>
              <a:t>berharga</a:t>
            </a:r>
            <a:r>
              <a:rPr lang="en-US" dirty="0" smtClean="0"/>
              <a:t>. Dari </a:t>
            </a:r>
            <a:r>
              <a:rPr lang="en-US" dirty="0" err="1" smtClean="0"/>
              <a:t>investasi</a:t>
            </a:r>
            <a:r>
              <a:rPr lang="en-US" dirty="0" smtClean="0"/>
              <a:t> </a:t>
            </a:r>
            <a:r>
              <a:rPr lang="en-US" dirty="0" err="1" smtClean="0"/>
              <a:t>ini</a:t>
            </a:r>
            <a:r>
              <a:rPr lang="en-US" dirty="0" smtClean="0"/>
              <a:t> </a:t>
            </a:r>
            <a:r>
              <a:rPr lang="en-US" dirty="0" err="1" smtClean="0"/>
              <a:t>perusahaan</a:t>
            </a:r>
            <a:r>
              <a:rPr lang="en-US" dirty="0" smtClean="0"/>
              <a:t> </a:t>
            </a:r>
            <a:r>
              <a:rPr lang="en-US" dirty="0" err="1" smtClean="0"/>
              <a:t>akan</a:t>
            </a:r>
            <a:r>
              <a:rPr lang="en-US" dirty="0" smtClean="0"/>
              <a:t> </a:t>
            </a:r>
            <a:r>
              <a:rPr lang="en-US" dirty="0" err="1" smtClean="0"/>
              <a:t>memperoleh</a:t>
            </a:r>
            <a:r>
              <a:rPr lang="en-US" dirty="0" smtClean="0"/>
              <a:t> </a:t>
            </a:r>
            <a:r>
              <a:rPr lang="en-US" dirty="0" err="1" smtClean="0"/>
              <a:t>keuntungan</a:t>
            </a:r>
            <a:r>
              <a:rPr lang="en-US" dirty="0" smtClean="0"/>
              <a:t> </a:t>
            </a:r>
            <a:r>
              <a:rPr lang="en-US" dirty="0" err="1" smtClean="0"/>
              <a:t>berupa</a:t>
            </a:r>
            <a:r>
              <a:rPr lang="en-US" dirty="0" smtClean="0"/>
              <a:t> </a:t>
            </a:r>
            <a:r>
              <a:rPr lang="en-US" dirty="0" err="1" smtClean="0"/>
              <a:t>bunga</a:t>
            </a:r>
            <a:r>
              <a:rPr lang="en-US" dirty="0" smtClean="0"/>
              <a:t>, </a:t>
            </a:r>
            <a:r>
              <a:rPr lang="en-US" dirty="0" err="1" smtClean="0"/>
              <a:t>deviden</a:t>
            </a:r>
            <a:r>
              <a:rPr lang="en-US" dirty="0" smtClean="0"/>
              <a:t>, </a:t>
            </a:r>
            <a:r>
              <a:rPr lang="en-US" dirty="0" err="1" smtClean="0"/>
              <a:t>atau</a:t>
            </a:r>
            <a:r>
              <a:rPr lang="en-US" dirty="0" smtClean="0"/>
              <a:t> </a:t>
            </a:r>
            <a:r>
              <a:rPr lang="en-US" i="1" dirty="0" smtClean="0"/>
              <a:t>capital </a:t>
            </a:r>
            <a:r>
              <a:rPr lang="en-US" i="1" dirty="0" err="1" smtClean="0"/>
              <a:t>gaint</a:t>
            </a:r>
            <a:r>
              <a:rPr lang="en-US" i="1" dirty="0" smtClean="0"/>
              <a:t> </a:t>
            </a:r>
            <a:r>
              <a:rPr lang="en-US" dirty="0" err="1" smtClean="0"/>
              <a:t>dalam</a:t>
            </a:r>
            <a:r>
              <a:rPr lang="en-US" dirty="0" smtClean="0"/>
              <a:t> </a:t>
            </a:r>
            <a:r>
              <a:rPr lang="en-US" dirty="0" err="1" smtClean="0"/>
              <a:t>waktu</a:t>
            </a:r>
            <a:r>
              <a:rPr lang="en-US" dirty="0" smtClean="0"/>
              <a:t> </a:t>
            </a:r>
            <a:r>
              <a:rPr lang="en-US" dirty="0" err="1" smtClean="0"/>
              <a:t>tertentu</a:t>
            </a:r>
            <a:r>
              <a:rPr lang="en-US" dirty="0" smtClean="0"/>
              <a:t>. </a:t>
            </a:r>
            <a:r>
              <a:rPr lang="en-US" dirty="0" err="1" smtClean="0"/>
              <a:t>Kemudian</a:t>
            </a:r>
            <a:r>
              <a:rPr lang="en-US" dirty="0" smtClean="0"/>
              <a:t> </a:t>
            </a:r>
            <a:r>
              <a:rPr lang="en-US" dirty="0" err="1" smtClean="0"/>
              <a:t>surat</a:t>
            </a:r>
            <a:r>
              <a:rPr lang="en-US" dirty="0" smtClean="0"/>
              <a:t> </a:t>
            </a:r>
            <a:r>
              <a:rPr lang="en-US" dirty="0" err="1" smtClean="0"/>
              <a:t>berharga</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diperjualbelikan</a:t>
            </a:r>
            <a:r>
              <a:rPr lang="en-US" dirty="0" smtClean="0"/>
              <a:t> </a:t>
            </a:r>
            <a:r>
              <a:rPr lang="en-US" dirty="0" err="1" smtClean="0"/>
              <a:t>atau</a:t>
            </a:r>
            <a:r>
              <a:rPr lang="en-US" dirty="0" smtClean="0"/>
              <a:t> </a:t>
            </a:r>
            <a:r>
              <a:rPr lang="en-US" dirty="0" err="1" smtClean="0"/>
              <a:t>dicairkan</a:t>
            </a:r>
            <a:r>
              <a:rPr lang="en-US" dirty="0" smtClean="0"/>
              <a:t> </a:t>
            </a:r>
            <a:r>
              <a:rPr lang="en-US" dirty="0" err="1" smtClean="0"/>
              <a:t>pada</a:t>
            </a:r>
            <a:r>
              <a:rPr lang="en-US" dirty="0" smtClean="0"/>
              <a:t> </a:t>
            </a:r>
            <a:r>
              <a:rPr lang="en-US" dirty="0" err="1" smtClean="0"/>
              <a:t>saat</a:t>
            </a:r>
            <a:r>
              <a:rPr lang="en-US" dirty="0" smtClean="0"/>
              <a:t> </a:t>
            </a:r>
            <a:r>
              <a:rPr lang="en-US" dirty="0" err="1" smtClean="0"/>
              <a:t>perusahaan</a:t>
            </a:r>
            <a:r>
              <a:rPr lang="en-US" dirty="0" smtClean="0"/>
              <a:t> </a:t>
            </a:r>
            <a:r>
              <a:rPr lang="en-US" dirty="0" err="1" smtClean="0"/>
              <a:t>membutuhkan</a:t>
            </a:r>
            <a:r>
              <a:rPr lang="en-US" dirty="0" smtClean="0"/>
              <a:t> </a:t>
            </a:r>
            <a:r>
              <a:rPr lang="en-US" dirty="0" err="1" smtClean="0"/>
              <a:t>dana</a:t>
            </a:r>
            <a:r>
              <a:rPr lang="en-US" dirty="0" smtClean="0"/>
              <a:t> </a:t>
            </a:r>
            <a:r>
              <a:rPr lang="en-US" dirty="0" err="1" smtClean="0"/>
              <a:t>segera</a:t>
            </a:r>
            <a:r>
              <a:rPr lang="en-US" dirty="0" smtClean="0"/>
              <a:t>. </a:t>
            </a:r>
            <a:r>
              <a:rPr lang="en-US" dirty="0" err="1" smtClean="0"/>
              <a:t>Contoh</a:t>
            </a:r>
            <a:r>
              <a:rPr lang="en-US" dirty="0" smtClean="0"/>
              <a:t> </a:t>
            </a:r>
            <a:r>
              <a:rPr lang="en-US" dirty="0" err="1" smtClean="0"/>
              <a:t>surat</a:t>
            </a:r>
            <a:r>
              <a:rPr lang="en-US" dirty="0" smtClean="0"/>
              <a:t> </a:t>
            </a:r>
            <a:r>
              <a:rPr lang="en-US" dirty="0" err="1" smtClean="0"/>
              <a:t>berharga</a:t>
            </a:r>
            <a:r>
              <a:rPr lang="en-US" dirty="0" smtClean="0"/>
              <a:t> </a:t>
            </a:r>
            <a:r>
              <a:rPr lang="en-US" dirty="0" err="1" smtClean="0"/>
              <a:t>adalah</a:t>
            </a:r>
            <a:r>
              <a:rPr lang="en-US" dirty="0" smtClean="0"/>
              <a:t> </a:t>
            </a:r>
            <a:r>
              <a:rPr lang="en-US" dirty="0" err="1" smtClean="0"/>
              <a:t>sertifikat</a:t>
            </a:r>
            <a:r>
              <a:rPr lang="en-US" dirty="0" smtClean="0"/>
              <a:t> </a:t>
            </a:r>
            <a:r>
              <a:rPr lang="en-US" dirty="0" err="1" smtClean="0"/>
              <a:t>deposito</a:t>
            </a:r>
            <a:r>
              <a:rPr lang="en-US" dirty="0" smtClean="0"/>
              <a:t>, </a:t>
            </a:r>
            <a:r>
              <a:rPr lang="en-US" dirty="0" err="1" smtClean="0"/>
              <a:t>saham</a:t>
            </a:r>
            <a:r>
              <a:rPr lang="en-US" dirty="0" smtClean="0"/>
              <a:t>, </a:t>
            </a:r>
            <a:r>
              <a:rPr lang="en-US" dirty="0" err="1" smtClean="0"/>
              <a:t>surat</a:t>
            </a:r>
            <a:r>
              <a:rPr lang="en-US" dirty="0" smtClean="0"/>
              <a:t> </a:t>
            </a:r>
            <a:r>
              <a:rPr lang="en-US" dirty="0" err="1" smtClean="0"/>
              <a:t>berharga</a:t>
            </a:r>
            <a:r>
              <a:rPr lang="en-US" dirty="0" smtClean="0"/>
              <a:t> </a:t>
            </a:r>
            <a:r>
              <a:rPr lang="en-US" dirty="0" err="1" smtClean="0"/>
              <a:t>pasar</a:t>
            </a:r>
            <a:r>
              <a:rPr lang="en-US" dirty="0" smtClean="0"/>
              <a:t> </a:t>
            </a:r>
            <a:r>
              <a:rPr lang="en-US" dirty="0" err="1" smtClean="0"/>
              <a:t>uang</a:t>
            </a:r>
            <a:r>
              <a:rPr lang="en-US" dirty="0" smtClean="0"/>
              <a:t>, </a:t>
            </a:r>
            <a:r>
              <a:rPr lang="en-US" dirty="0" err="1" smtClean="0"/>
              <a:t>atau</a:t>
            </a:r>
            <a:r>
              <a:rPr lang="en-US" dirty="0" smtClean="0"/>
              <a:t> </a:t>
            </a:r>
            <a:r>
              <a:rPr lang="en-US" dirty="0" err="1" smtClean="0"/>
              <a:t>obligasi</a:t>
            </a:r>
            <a:r>
              <a:rPr lang="en-US" dirty="0" smtClean="0"/>
              <a:t>. </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68</a:t>
            </a:fld>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9"/>
            <a:ext cx="7498080" cy="563563"/>
          </a:xfrm>
        </p:spPr>
        <p:txBody>
          <a:bodyPr>
            <a:normAutofit fontScale="90000"/>
          </a:bodyPr>
          <a:lstStyle/>
          <a:p>
            <a:r>
              <a:rPr lang="en-US" dirty="0" smtClean="0"/>
              <a:t>9. </a:t>
            </a:r>
            <a:r>
              <a:rPr lang="en-US" dirty="0" err="1" smtClean="0"/>
              <a:t>Beberapa</a:t>
            </a:r>
            <a:r>
              <a:rPr lang="en-US" dirty="0" smtClean="0"/>
              <a:t> </a:t>
            </a:r>
            <a:r>
              <a:rPr lang="en-US" dirty="0" err="1" smtClean="0"/>
              <a:t>Jenis</a:t>
            </a:r>
            <a:r>
              <a:rPr lang="en-US" dirty="0" smtClean="0"/>
              <a:t> </a:t>
            </a:r>
            <a:r>
              <a:rPr lang="en-US" dirty="0" err="1" smtClean="0"/>
              <a:t>Surat</a:t>
            </a:r>
            <a:r>
              <a:rPr lang="en-US" dirty="0" smtClean="0"/>
              <a:t> </a:t>
            </a:r>
            <a:r>
              <a:rPr lang="en-US" dirty="0" err="1" smtClean="0"/>
              <a:t>Berharga</a:t>
            </a:r>
            <a:endParaRPr lang="en-US" dirty="0"/>
          </a:p>
        </p:txBody>
      </p:sp>
      <p:sp>
        <p:nvSpPr>
          <p:cNvPr id="3" name="Content Placeholder 2"/>
          <p:cNvSpPr>
            <a:spLocks noGrp="1"/>
          </p:cNvSpPr>
          <p:nvPr>
            <p:ph idx="1"/>
          </p:nvPr>
        </p:nvSpPr>
        <p:spPr>
          <a:xfrm>
            <a:off x="1435608" y="990600"/>
            <a:ext cx="7498080" cy="5257800"/>
          </a:xfrm>
        </p:spPr>
        <p:txBody>
          <a:bodyPr>
            <a:normAutofit fontScale="77500" lnSpcReduction="20000"/>
          </a:bodyPr>
          <a:lstStyle/>
          <a:p>
            <a:pPr>
              <a:buNone/>
            </a:pPr>
            <a:r>
              <a:rPr lang="en-US" dirty="0" smtClean="0"/>
              <a:t>		</a:t>
            </a:r>
            <a:r>
              <a:rPr lang="en-US" dirty="0" err="1" smtClean="0"/>
              <a:t>Dalam</a:t>
            </a:r>
            <a:r>
              <a:rPr lang="en-US" dirty="0" smtClean="0"/>
              <a:t> </a:t>
            </a:r>
            <a:r>
              <a:rPr lang="en-US" dirty="0" err="1" smtClean="0"/>
              <a:t>praktiknya</a:t>
            </a:r>
            <a:r>
              <a:rPr lang="en-US" dirty="0" smtClean="0"/>
              <a:t> </a:t>
            </a:r>
            <a:r>
              <a:rPr lang="en-US" dirty="0" err="1" smtClean="0"/>
              <a:t>terdapat</a:t>
            </a:r>
            <a:r>
              <a:rPr lang="en-US" dirty="0" smtClean="0"/>
              <a:t> </a:t>
            </a:r>
            <a:r>
              <a:rPr lang="en-US" dirty="0" err="1" smtClean="0"/>
              <a:t>berbagai</a:t>
            </a:r>
            <a:r>
              <a:rPr lang="en-US" dirty="0" smtClean="0"/>
              <a:t> </a:t>
            </a:r>
            <a:r>
              <a:rPr lang="en-US" dirty="0" err="1" smtClean="0"/>
              <a:t>jenis</a:t>
            </a:r>
            <a:r>
              <a:rPr lang="en-US" dirty="0" smtClean="0"/>
              <a:t> </a:t>
            </a:r>
            <a:r>
              <a:rPr lang="en-US" dirty="0" err="1" smtClean="0"/>
              <a:t>surat</a:t>
            </a:r>
            <a:r>
              <a:rPr lang="en-US" dirty="0" smtClean="0"/>
              <a:t> </a:t>
            </a:r>
            <a:r>
              <a:rPr lang="en-US" dirty="0" err="1" smtClean="0"/>
              <a:t>berharga</a:t>
            </a:r>
            <a:r>
              <a:rPr lang="en-US" dirty="0" smtClean="0"/>
              <a:t> yang </a:t>
            </a:r>
            <a:r>
              <a:rPr lang="en-US" dirty="0" err="1" smtClean="0"/>
              <a:t>dapat</a:t>
            </a:r>
            <a:r>
              <a:rPr lang="en-US" dirty="0" smtClean="0"/>
              <a:t> </a:t>
            </a:r>
            <a:r>
              <a:rPr lang="en-US" dirty="0" err="1" smtClean="0"/>
              <a:t>dibeli</a:t>
            </a:r>
            <a:r>
              <a:rPr lang="en-US" dirty="0" smtClean="0"/>
              <a:t> </a:t>
            </a:r>
            <a:r>
              <a:rPr lang="en-US" dirty="0" err="1" smtClean="0"/>
              <a:t>perusahaan</a:t>
            </a:r>
            <a:r>
              <a:rPr lang="en-US" dirty="0" smtClean="0"/>
              <a:t>. </a:t>
            </a:r>
            <a:r>
              <a:rPr lang="en-US" dirty="0" err="1" smtClean="0"/>
              <a:t>Masing-masing</a:t>
            </a:r>
            <a:r>
              <a:rPr lang="en-US" dirty="0" smtClean="0"/>
              <a:t> </a:t>
            </a:r>
            <a:r>
              <a:rPr lang="en-US" dirty="0" err="1" smtClean="0"/>
              <a:t>jenis</a:t>
            </a:r>
            <a:r>
              <a:rPr lang="en-US" dirty="0" smtClean="0"/>
              <a:t> </a:t>
            </a:r>
            <a:r>
              <a:rPr lang="en-US" dirty="0" err="1" smtClean="0"/>
              <a:t>memiliki</a:t>
            </a:r>
            <a:r>
              <a:rPr lang="en-US" dirty="0" smtClean="0"/>
              <a:t> </a:t>
            </a:r>
            <a:r>
              <a:rPr lang="en-US" dirty="0" err="1" smtClean="0"/>
              <a:t>keuntungan</a:t>
            </a:r>
            <a:r>
              <a:rPr lang="en-US" dirty="0" smtClean="0"/>
              <a:t> </a:t>
            </a:r>
            <a:r>
              <a:rPr lang="en-US" dirty="0" err="1" smtClean="0"/>
              <a:t>atau</a:t>
            </a:r>
            <a:r>
              <a:rPr lang="en-US" dirty="0" smtClean="0"/>
              <a:t> </a:t>
            </a:r>
            <a:r>
              <a:rPr lang="en-US" dirty="0" err="1" smtClean="0"/>
              <a:t>kelebihan</a:t>
            </a:r>
            <a:r>
              <a:rPr lang="en-US" dirty="0" smtClean="0"/>
              <a:t> </a:t>
            </a:r>
            <a:r>
              <a:rPr lang="en-US" dirty="0" err="1" smtClean="0"/>
              <a:t>tertentu</a:t>
            </a:r>
            <a:r>
              <a:rPr lang="en-US" dirty="0" smtClean="0"/>
              <a:t> </a:t>
            </a:r>
            <a:r>
              <a:rPr lang="en-US" dirty="0" err="1" smtClean="0"/>
              <a:t>dibandingkan</a:t>
            </a:r>
            <a:r>
              <a:rPr lang="en-US" dirty="0" smtClean="0"/>
              <a:t> </a:t>
            </a:r>
            <a:r>
              <a:rPr lang="en-US" dirty="0" err="1" smtClean="0"/>
              <a:t>dengan</a:t>
            </a:r>
            <a:r>
              <a:rPr lang="en-US" dirty="0" smtClean="0"/>
              <a:t> </a:t>
            </a:r>
            <a:r>
              <a:rPr lang="en-US" dirty="0" err="1" smtClean="0"/>
              <a:t>jenis</a:t>
            </a:r>
            <a:r>
              <a:rPr lang="en-US" dirty="0" smtClean="0"/>
              <a:t> </a:t>
            </a:r>
            <a:r>
              <a:rPr lang="en-US" dirty="0" err="1" smtClean="0"/>
              <a:t>lainnya</a:t>
            </a:r>
            <a:r>
              <a:rPr lang="en-US" dirty="0" smtClean="0"/>
              <a:t>. </a:t>
            </a:r>
            <a:r>
              <a:rPr lang="en-US" dirty="0" err="1" smtClean="0"/>
              <a:t>Berikut</a:t>
            </a:r>
            <a:r>
              <a:rPr lang="en-US" dirty="0" smtClean="0"/>
              <a:t> </a:t>
            </a:r>
            <a:r>
              <a:rPr lang="en-US" dirty="0" err="1" smtClean="0"/>
              <a:t>ini</a:t>
            </a:r>
            <a:r>
              <a:rPr lang="en-US" dirty="0" smtClean="0"/>
              <a:t> </a:t>
            </a:r>
            <a:r>
              <a:rPr lang="en-US" dirty="0" err="1" smtClean="0"/>
              <a:t>beberapa</a:t>
            </a:r>
            <a:r>
              <a:rPr lang="en-US" dirty="0" smtClean="0"/>
              <a:t> </a:t>
            </a:r>
            <a:r>
              <a:rPr lang="en-US" dirty="0" err="1" smtClean="0"/>
              <a:t>jenis</a:t>
            </a:r>
            <a:r>
              <a:rPr lang="en-US" dirty="0" smtClean="0"/>
              <a:t> </a:t>
            </a:r>
            <a:r>
              <a:rPr lang="en-US" dirty="0" err="1" smtClean="0"/>
              <a:t>surat</a:t>
            </a:r>
            <a:r>
              <a:rPr lang="en-US" dirty="0" smtClean="0"/>
              <a:t> </a:t>
            </a:r>
            <a:r>
              <a:rPr lang="en-US" dirty="0" err="1" smtClean="0"/>
              <a:t>berharga</a:t>
            </a:r>
            <a:r>
              <a:rPr lang="en-US" dirty="0" smtClean="0"/>
              <a:t> </a:t>
            </a:r>
            <a:r>
              <a:rPr lang="en-US" dirty="0" err="1" smtClean="0"/>
              <a:t>antara</a:t>
            </a:r>
            <a:r>
              <a:rPr lang="en-US" dirty="0" smtClean="0"/>
              <a:t> lain :</a:t>
            </a:r>
          </a:p>
          <a:p>
            <a:pPr marL="596646" indent="-514350">
              <a:buAutoNum type="arabicPeriod"/>
            </a:pPr>
            <a:r>
              <a:rPr lang="en-US" dirty="0" err="1" smtClean="0"/>
              <a:t>Akseptasi</a:t>
            </a:r>
            <a:r>
              <a:rPr lang="en-US" dirty="0" smtClean="0"/>
              <a:t> Bank.</a:t>
            </a:r>
          </a:p>
          <a:p>
            <a:pPr marL="596646" indent="-514350">
              <a:buAutoNum type="arabicPeriod"/>
            </a:pPr>
            <a:r>
              <a:rPr lang="en-US" dirty="0" err="1" smtClean="0"/>
              <a:t>Deposito</a:t>
            </a:r>
            <a:r>
              <a:rPr lang="en-US" dirty="0" smtClean="0"/>
              <a:t> </a:t>
            </a:r>
            <a:r>
              <a:rPr lang="en-US" dirty="0" err="1" smtClean="0"/>
              <a:t>Berjangka</a:t>
            </a:r>
            <a:r>
              <a:rPr lang="en-US" dirty="0" smtClean="0"/>
              <a:t>.</a:t>
            </a:r>
          </a:p>
          <a:p>
            <a:pPr marL="596646" indent="-514350">
              <a:buAutoNum type="arabicPeriod"/>
            </a:pPr>
            <a:r>
              <a:rPr lang="en-US" dirty="0" err="1" smtClean="0"/>
              <a:t>Sertifikat</a:t>
            </a:r>
            <a:r>
              <a:rPr lang="en-US" dirty="0" smtClean="0"/>
              <a:t> </a:t>
            </a:r>
            <a:r>
              <a:rPr lang="en-US" dirty="0" err="1" smtClean="0"/>
              <a:t>Deposito</a:t>
            </a:r>
            <a:r>
              <a:rPr lang="en-US" dirty="0" smtClean="0"/>
              <a:t>.</a:t>
            </a:r>
          </a:p>
          <a:p>
            <a:pPr marL="596646" indent="-514350">
              <a:buAutoNum type="arabicPeriod"/>
            </a:pPr>
            <a:r>
              <a:rPr lang="en-US" dirty="0" err="1" smtClean="0"/>
              <a:t>Sertifikat</a:t>
            </a:r>
            <a:r>
              <a:rPr lang="en-US" dirty="0" smtClean="0"/>
              <a:t> Bank Indonesia (SBI).</a:t>
            </a:r>
          </a:p>
          <a:p>
            <a:pPr marL="596646" indent="-514350">
              <a:buAutoNum type="arabicPeriod"/>
            </a:pPr>
            <a:r>
              <a:rPr lang="en-US" dirty="0" err="1" smtClean="0"/>
              <a:t>Surat</a:t>
            </a:r>
            <a:r>
              <a:rPr lang="en-US" dirty="0" smtClean="0"/>
              <a:t> </a:t>
            </a:r>
            <a:r>
              <a:rPr lang="en-US" dirty="0" err="1" smtClean="0"/>
              <a:t>Berharga</a:t>
            </a:r>
            <a:r>
              <a:rPr lang="en-US" dirty="0" smtClean="0"/>
              <a:t> </a:t>
            </a:r>
            <a:r>
              <a:rPr lang="en-US" dirty="0" err="1" smtClean="0"/>
              <a:t>Pasar</a:t>
            </a:r>
            <a:r>
              <a:rPr lang="en-US" dirty="0" smtClean="0"/>
              <a:t> </a:t>
            </a:r>
            <a:r>
              <a:rPr lang="en-US" dirty="0" err="1" smtClean="0"/>
              <a:t>Uang</a:t>
            </a:r>
            <a:r>
              <a:rPr lang="en-US" dirty="0" smtClean="0"/>
              <a:t> (SBPU).</a:t>
            </a:r>
          </a:p>
          <a:p>
            <a:pPr marL="596646" indent="-514350">
              <a:buAutoNum type="arabicPeriod"/>
            </a:pPr>
            <a:r>
              <a:rPr lang="en-US" dirty="0" err="1" smtClean="0"/>
              <a:t>Saham</a:t>
            </a:r>
            <a:endParaRPr lang="en-US" dirty="0" smtClean="0"/>
          </a:p>
          <a:p>
            <a:pPr marL="596646" indent="-514350">
              <a:buAutoNum type="arabicPeriod"/>
            </a:pPr>
            <a:r>
              <a:rPr lang="en-US" dirty="0" err="1" smtClean="0"/>
              <a:t>Obligasi</a:t>
            </a:r>
            <a:r>
              <a:rPr lang="en-US" dirty="0" smtClean="0"/>
              <a:t> </a:t>
            </a:r>
          </a:p>
          <a:p>
            <a:pPr marL="596646" indent="-514350">
              <a:buNone/>
            </a:pPr>
            <a:endParaRPr lang="en-US" dirty="0" smtClean="0"/>
          </a:p>
          <a:p>
            <a:pPr marL="596646" indent="-514350">
              <a:buNone/>
            </a:pPr>
            <a:r>
              <a:rPr lang="en-US" dirty="0" smtClean="0"/>
              <a:t>(</a:t>
            </a:r>
            <a:r>
              <a:rPr lang="en-US" dirty="0" err="1" smtClean="0"/>
              <a:t>Kasmir</a:t>
            </a:r>
            <a:r>
              <a:rPr lang="en-US" dirty="0" smtClean="0"/>
              <a:t> ; 2010 : 188 – 204)</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69</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85000" lnSpcReduction="10000"/>
          </a:bodyPr>
          <a:lstStyle/>
          <a:p>
            <a:pPr marL="870966" lvl="1" indent="-514350">
              <a:buFont typeface="+mj-lt"/>
              <a:buAutoNum type="alphaLcPeriod" startAt="2"/>
            </a:pPr>
            <a:r>
              <a:rPr lang="en-US" sz="3200" dirty="0" err="1" smtClean="0"/>
              <a:t>Keputusan</a:t>
            </a:r>
            <a:r>
              <a:rPr lang="en-US" sz="3200" dirty="0" smtClean="0"/>
              <a:t> </a:t>
            </a:r>
            <a:r>
              <a:rPr lang="en-US" sz="3200" dirty="0" err="1" smtClean="0"/>
              <a:t>keuangan</a:t>
            </a:r>
            <a:r>
              <a:rPr lang="en-US" sz="3200" dirty="0" smtClean="0"/>
              <a:t>/</a:t>
            </a:r>
            <a:r>
              <a:rPr lang="en-US" sz="3200" dirty="0" err="1" smtClean="0"/>
              <a:t>pendanaan</a:t>
            </a:r>
            <a:r>
              <a:rPr lang="en-US" sz="3200" dirty="0" smtClean="0"/>
              <a:t>. </a:t>
            </a:r>
            <a:r>
              <a:rPr lang="en-US" sz="3200" dirty="0" err="1" smtClean="0"/>
              <a:t>Setelah</a:t>
            </a:r>
            <a:r>
              <a:rPr lang="en-US" sz="3200" dirty="0" smtClean="0"/>
              <a:t> </a:t>
            </a:r>
            <a:r>
              <a:rPr lang="en-US" sz="3200" dirty="0" err="1" smtClean="0"/>
              <a:t>perusahaan</a:t>
            </a:r>
            <a:r>
              <a:rPr lang="en-US" sz="3200" dirty="0" smtClean="0"/>
              <a:t> </a:t>
            </a:r>
            <a:r>
              <a:rPr lang="en-US" sz="3200" dirty="0" err="1" smtClean="0"/>
              <a:t>memutuskan</a:t>
            </a:r>
            <a:r>
              <a:rPr lang="en-US" sz="3200" dirty="0" smtClean="0"/>
              <a:t> </a:t>
            </a:r>
            <a:r>
              <a:rPr lang="en-US" sz="3200" dirty="0" err="1" smtClean="0"/>
              <a:t>untuk</a:t>
            </a:r>
            <a:r>
              <a:rPr lang="en-US" sz="3200" dirty="0" smtClean="0"/>
              <a:t> </a:t>
            </a:r>
            <a:r>
              <a:rPr lang="en-US" sz="3200" dirty="0" err="1" smtClean="0"/>
              <a:t>melakukan</a:t>
            </a:r>
            <a:r>
              <a:rPr lang="en-US" sz="3200" dirty="0" smtClean="0"/>
              <a:t> </a:t>
            </a:r>
            <a:r>
              <a:rPr lang="en-US" sz="3200" dirty="0" err="1" smtClean="0"/>
              <a:t>investasi</a:t>
            </a:r>
            <a:r>
              <a:rPr lang="en-US" sz="3200" dirty="0" smtClean="0"/>
              <a:t>, </a:t>
            </a:r>
            <a:r>
              <a:rPr lang="en-US" sz="3200" dirty="0" err="1" smtClean="0"/>
              <a:t>hal</a:t>
            </a:r>
            <a:r>
              <a:rPr lang="en-US" sz="3200" dirty="0" smtClean="0"/>
              <a:t> </a:t>
            </a:r>
            <a:r>
              <a:rPr lang="en-US" sz="3200" dirty="0" err="1" smtClean="0"/>
              <a:t>berikutnya</a:t>
            </a:r>
            <a:r>
              <a:rPr lang="en-US" sz="3200" dirty="0" smtClean="0"/>
              <a:t> yang </a:t>
            </a:r>
            <a:r>
              <a:rPr lang="en-US" sz="3200" dirty="0" err="1" smtClean="0"/>
              <a:t>harus</a:t>
            </a:r>
            <a:r>
              <a:rPr lang="en-US" sz="3200" dirty="0" smtClean="0"/>
              <a:t> </a:t>
            </a:r>
            <a:r>
              <a:rPr lang="en-US" sz="3200" dirty="0" err="1" smtClean="0"/>
              <a:t>dipertimbangkan</a:t>
            </a:r>
            <a:r>
              <a:rPr lang="en-US" sz="3200" dirty="0" smtClean="0"/>
              <a:t> </a:t>
            </a:r>
            <a:r>
              <a:rPr lang="en-US" sz="3200" dirty="0" err="1" smtClean="0"/>
              <a:t>mengenai</a:t>
            </a:r>
            <a:r>
              <a:rPr lang="en-US" sz="3200" dirty="0" smtClean="0"/>
              <a:t> </a:t>
            </a:r>
            <a:r>
              <a:rPr lang="en-US" sz="3200" dirty="0" err="1" smtClean="0"/>
              <a:t>sumber</a:t>
            </a:r>
            <a:r>
              <a:rPr lang="en-US" sz="3200" dirty="0" smtClean="0"/>
              <a:t> </a:t>
            </a:r>
            <a:r>
              <a:rPr lang="en-US" sz="3200" dirty="0" err="1" smtClean="0"/>
              <a:t>dana</a:t>
            </a:r>
            <a:r>
              <a:rPr lang="en-US" sz="3200" dirty="0" smtClean="0"/>
              <a:t> yang </a:t>
            </a:r>
            <a:r>
              <a:rPr lang="en-US" sz="3200" dirty="0" err="1" smtClean="0"/>
              <a:t>akan</a:t>
            </a:r>
            <a:r>
              <a:rPr lang="en-US" sz="3200" dirty="0" smtClean="0"/>
              <a:t> </a:t>
            </a:r>
            <a:r>
              <a:rPr lang="en-US" sz="3200" dirty="0" err="1" smtClean="0"/>
              <a:t>digunakan</a:t>
            </a:r>
            <a:r>
              <a:rPr lang="en-US" sz="3200" dirty="0" smtClean="0"/>
              <a:t> </a:t>
            </a:r>
            <a:r>
              <a:rPr lang="en-US" sz="3200" dirty="0" err="1" smtClean="0"/>
              <a:t>untuk</a:t>
            </a:r>
            <a:r>
              <a:rPr lang="en-US" sz="3200" dirty="0" smtClean="0"/>
              <a:t> </a:t>
            </a:r>
            <a:r>
              <a:rPr lang="en-US" sz="3200" dirty="0" err="1" smtClean="0"/>
              <a:t>investasi</a:t>
            </a:r>
            <a:r>
              <a:rPr lang="en-US" sz="3200" dirty="0" smtClean="0"/>
              <a:t> </a:t>
            </a:r>
            <a:r>
              <a:rPr lang="en-US" sz="3200" dirty="0" err="1" smtClean="0"/>
              <a:t>tersebut</a:t>
            </a:r>
            <a:r>
              <a:rPr lang="en-US" sz="3200" dirty="0" smtClean="0"/>
              <a:t>. </a:t>
            </a:r>
            <a:r>
              <a:rPr lang="en-US" sz="3200" dirty="0" err="1" smtClean="0"/>
              <a:t>Umumnya</a:t>
            </a:r>
            <a:r>
              <a:rPr lang="en-US" sz="3200" dirty="0" smtClean="0"/>
              <a:t> </a:t>
            </a:r>
            <a:r>
              <a:rPr lang="en-US" sz="3200" dirty="0" err="1" smtClean="0"/>
              <a:t>terdapat</a:t>
            </a:r>
            <a:r>
              <a:rPr lang="en-US" sz="3200" dirty="0" smtClean="0"/>
              <a:t> </a:t>
            </a:r>
            <a:r>
              <a:rPr lang="en-US" sz="3200" dirty="0" err="1" smtClean="0"/>
              <a:t>dua</a:t>
            </a:r>
            <a:r>
              <a:rPr lang="en-US" sz="3200" dirty="0" smtClean="0"/>
              <a:t> </a:t>
            </a:r>
            <a:r>
              <a:rPr lang="en-US" sz="3200" dirty="0" err="1" smtClean="0"/>
              <a:t>sumber</a:t>
            </a:r>
            <a:r>
              <a:rPr lang="en-US" sz="3200" dirty="0" smtClean="0"/>
              <a:t> </a:t>
            </a:r>
            <a:r>
              <a:rPr lang="en-US" sz="3200" dirty="0" err="1" smtClean="0"/>
              <a:t>dana</a:t>
            </a:r>
            <a:r>
              <a:rPr lang="en-US" sz="3200" dirty="0" smtClean="0"/>
              <a:t>,  </a:t>
            </a:r>
            <a:r>
              <a:rPr lang="en-US" sz="3200" dirty="0" err="1" smtClean="0"/>
              <a:t>yaitu</a:t>
            </a:r>
            <a:r>
              <a:rPr lang="en-US" sz="3200" dirty="0" smtClean="0"/>
              <a:t> </a:t>
            </a:r>
            <a:r>
              <a:rPr lang="en-US" sz="3200" dirty="0" err="1" smtClean="0"/>
              <a:t>menerbitkan</a:t>
            </a:r>
            <a:r>
              <a:rPr lang="en-US" sz="3200" dirty="0" smtClean="0"/>
              <a:t> </a:t>
            </a:r>
            <a:r>
              <a:rPr lang="en-US" sz="3200" dirty="0" err="1" smtClean="0"/>
              <a:t>saham</a:t>
            </a:r>
            <a:r>
              <a:rPr lang="en-US" sz="3200" dirty="0" smtClean="0"/>
              <a:t> </a:t>
            </a:r>
            <a:r>
              <a:rPr lang="en-US" sz="3200" dirty="0" err="1" smtClean="0"/>
              <a:t>atau</a:t>
            </a:r>
            <a:r>
              <a:rPr lang="en-US" sz="3200" dirty="0" smtClean="0"/>
              <a:t> </a:t>
            </a:r>
            <a:r>
              <a:rPr lang="en-US" sz="3200" dirty="0" err="1" smtClean="0"/>
              <a:t>melakukan</a:t>
            </a:r>
            <a:r>
              <a:rPr lang="en-US" sz="3200" dirty="0" smtClean="0"/>
              <a:t> </a:t>
            </a:r>
            <a:r>
              <a:rPr lang="en-US" sz="3200" dirty="0" err="1" smtClean="0"/>
              <a:t>hutang</a:t>
            </a:r>
            <a:r>
              <a:rPr lang="en-US" sz="3200" dirty="0" smtClean="0"/>
              <a:t>.</a:t>
            </a:r>
          </a:p>
          <a:p>
            <a:pPr marL="870966" lvl="1" indent="-514350">
              <a:buFont typeface="+mj-lt"/>
              <a:buAutoNum type="alphaLcPeriod" startAt="2"/>
            </a:pPr>
            <a:r>
              <a:rPr lang="en-US" sz="3200" dirty="0" err="1" smtClean="0"/>
              <a:t>Keputusan</a:t>
            </a:r>
            <a:r>
              <a:rPr lang="en-US" sz="3200" dirty="0" smtClean="0"/>
              <a:t> modal </a:t>
            </a:r>
            <a:r>
              <a:rPr lang="en-US" sz="3200" dirty="0" err="1" smtClean="0"/>
              <a:t>kerja</a:t>
            </a:r>
            <a:r>
              <a:rPr lang="en-US" sz="3200" dirty="0" smtClean="0"/>
              <a:t> </a:t>
            </a:r>
            <a:r>
              <a:rPr lang="en-US" sz="3200" dirty="0" err="1" smtClean="0"/>
              <a:t>bersih</a:t>
            </a:r>
            <a:r>
              <a:rPr lang="en-US" sz="3200" dirty="0" smtClean="0"/>
              <a:t> (net working capital). </a:t>
            </a:r>
            <a:r>
              <a:rPr lang="en-US" sz="3200" dirty="0" err="1" smtClean="0"/>
              <a:t>Keputusan</a:t>
            </a:r>
            <a:r>
              <a:rPr lang="en-US" sz="3200" dirty="0" smtClean="0"/>
              <a:t> </a:t>
            </a:r>
            <a:r>
              <a:rPr lang="en-US" sz="3200" dirty="0" err="1" smtClean="0"/>
              <a:t>ini</a:t>
            </a:r>
            <a:r>
              <a:rPr lang="en-US" sz="3200" dirty="0" smtClean="0"/>
              <a:t> </a:t>
            </a:r>
            <a:r>
              <a:rPr lang="en-US" sz="3200" dirty="0" err="1" smtClean="0"/>
              <a:t>berkaitan</a:t>
            </a:r>
            <a:r>
              <a:rPr lang="en-US" sz="3200" dirty="0" smtClean="0"/>
              <a:t> </a:t>
            </a:r>
            <a:r>
              <a:rPr lang="en-US" sz="3200" dirty="0" err="1" smtClean="0"/>
              <a:t>dengan</a:t>
            </a:r>
            <a:r>
              <a:rPr lang="en-US" sz="3200" dirty="0" smtClean="0"/>
              <a:t> </a:t>
            </a:r>
            <a:r>
              <a:rPr lang="en-US" sz="3200" dirty="0" err="1" smtClean="0"/>
              <a:t>bagaimana</a:t>
            </a:r>
            <a:r>
              <a:rPr lang="en-US" sz="3200" dirty="0" smtClean="0"/>
              <a:t> </a:t>
            </a:r>
            <a:r>
              <a:rPr lang="en-US" sz="3200" dirty="0" err="1" smtClean="0"/>
              <a:t>perusahaan</a:t>
            </a:r>
            <a:r>
              <a:rPr lang="en-US" sz="3200" dirty="0" smtClean="0"/>
              <a:t> </a:t>
            </a:r>
            <a:r>
              <a:rPr lang="en-US" sz="3200" dirty="0" err="1" smtClean="0"/>
              <a:t>mengelolah</a:t>
            </a:r>
            <a:r>
              <a:rPr lang="en-US" sz="3200" dirty="0" smtClean="0"/>
              <a:t> </a:t>
            </a:r>
            <a:r>
              <a:rPr lang="en-US" sz="3200" dirty="0" err="1" smtClean="0"/>
              <a:t>dana</a:t>
            </a:r>
            <a:r>
              <a:rPr lang="en-US" sz="3200" dirty="0" smtClean="0"/>
              <a:t> </a:t>
            </a:r>
            <a:r>
              <a:rPr lang="en-US" sz="3200" dirty="0" err="1" smtClean="0"/>
              <a:t>untuk</a:t>
            </a:r>
            <a:r>
              <a:rPr lang="en-US" sz="3200" dirty="0" smtClean="0"/>
              <a:t> </a:t>
            </a:r>
            <a:r>
              <a:rPr lang="en-US" sz="3200" dirty="0" err="1" smtClean="0"/>
              <a:t>keperluan</a:t>
            </a:r>
            <a:r>
              <a:rPr lang="en-US" sz="3200" dirty="0" smtClean="0"/>
              <a:t> </a:t>
            </a:r>
            <a:r>
              <a:rPr lang="en-US" sz="3200" dirty="0" err="1" smtClean="0"/>
              <a:t>sehari-hari</a:t>
            </a:r>
            <a:r>
              <a:rPr lang="en-US" sz="3200" dirty="0" smtClean="0"/>
              <a:t> </a:t>
            </a:r>
            <a:r>
              <a:rPr lang="en-US" sz="3200" dirty="0" err="1" smtClean="0"/>
              <a:t>atau</a:t>
            </a:r>
            <a:r>
              <a:rPr lang="en-US" sz="3200" dirty="0" smtClean="0"/>
              <a:t> </a:t>
            </a:r>
            <a:r>
              <a:rPr lang="en-US" sz="3200" dirty="0" err="1" smtClean="0"/>
              <a:t>dikatakan</a:t>
            </a:r>
            <a:r>
              <a:rPr lang="en-US" sz="3200" dirty="0" smtClean="0"/>
              <a:t> </a:t>
            </a:r>
            <a:r>
              <a:rPr lang="en-US" sz="3200" dirty="0" err="1" smtClean="0"/>
              <a:t>berapa</a:t>
            </a:r>
            <a:r>
              <a:rPr lang="en-US" sz="3200" dirty="0" smtClean="0"/>
              <a:t> </a:t>
            </a:r>
            <a:r>
              <a:rPr lang="en-US" sz="3200" dirty="0" err="1" smtClean="0"/>
              <a:t>besar</a:t>
            </a:r>
            <a:r>
              <a:rPr lang="en-US" sz="3200" dirty="0" smtClean="0"/>
              <a:t> </a:t>
            </a:r>
            <a:r>
              <a:rPr lang="en-US" sz="3200" dirty="0" err="1" smtClean="0"/>
              <a:t>arus</a:t>
            </a:r>
            <a:r>
              <a:rPr lang="en-US" sz="3200" dirty="0" smtClean="0"/>
              <a:t> </a:t>
            </a:r>
            <a:r>
              <a:rPr lang="en-US" sz="3200" dirty="0" err="1" smtClean="0"/>
              <a:t>kas</a:t>
            </a:r>
            <a:r>
              <a:rPr lang="en-US" sz="3200" dirty="0" smtClean="0"/>
              <a:t> </a:t>
            </a:r>
            <a:r>
              <a:rPr lang="en-US" sz="3200" dirty="0" err="1" smtClean="0"/>
              <a:t>jangka</a:t>
            </a:r>
            <a:r>
              <a:rPr lang="en-US" sz="3200" dirty="0" smtClean="0"/>
              <a:t> </a:t>
            </a:r>
            <a:r>
              <a:rPr lang="en-US" sz="3200" dirty="0" err="1" smtClean="0"/>
              <a:t>pendek</a:t>
            </a:r>
            <a:r>
              <a:rPr lang="en-US" sz="3200" dirty="0" smtClean="0"/>
              <a:t> yang </a:t>
            </a:r>
            <a:r>
              <a:rPr lang="en-US" sz="3200" dirty="0" err="1" smtClean="0"/>
              <a:t>dibutuhkan</a:t>
            </a:r>
            <a:r>
              <a:rPr lang="en-US" sz="3200" dirty="0" smtClean="0"/>
              <a:t>. Van Horne (2005) </a:t>
            </a:r>
            <a:r>
              <a:rPr lang="en-US" sz="3200" dirty="0" err="1" smtClean="0"/>
              <a:t>menyatakan</a:t>
            </a:r>
            <a:r>
              <a:rPr lang="en-US" sz="3200" dirty="0" smtClean="0"/>
              <a:t> </a:t>
            </a:r>
            <a:r>
              <a:rPr lang="en-US" sz="3200" dirty="0" err="1" smtClean="0"/>
              <a:t>keputusan</a:t>
            </a:r>
            <a:r>
              <a:rPr lang="en-US" sz="3200" dirty="0" smtClean="0"/>
              <a:t> </a:t>
            </a:r>
            <a:r>
              <a:rPr lang="en-US" sz="3200" dirty="0" err="1" smtClean="0"/>
              <a:t>ketiga</a:t>
            </a:r>
            <a:r>
              <a:rPr lang="en-US" sz="3200" dirty="0" smtClean="0"/>
              <a:t>, </a:t>
            </a:r>
            <a:r>
              <a:rPr lang="en-US" sz="3200" dirty="0" err="1" smtClean="0"/>
              <a:t>yaitu</a:t>
            </a:r>
            <a:r>
              <a:rPr lang="en-US" sz="3200" dirty="0" smtClean="0"/>
              <a:t> </a:t>
            </a:r>
            <a:r>
              <a:rPr lang="en-US" sz="3200" dirty="0" err="1" smtClean="0"/>
              <a:t>kebijakan</a:t>
            </a:r>
            <a:r>
              <a:rPr lang="en-US" sz="3200" dirty="0" smtClean="0"/>
              <a:t> </a:t>
            </a:r>
            <a:r>
              <a:rPr lang="en-US" sz="3200" dirty="0" err="1" smtClean="0"/>
              <a:t>deviden</a:t>
            </a:r>
            <a:r>
              <a:rPr lang="en-US" sz="3200" dirty="0" smtClean="0"/>
              <a:t>.</a:t>
            </a:r>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7</a:t>
            </a:fld>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10. </a:t>
            </a:r>
            <a:r>
              <a:rPr lang="en-US" dirty="0" err="1" smtClean="0"/>
              <a:t>Istilah</a:t>
            </a:r>
            <a:r>
              <a:rPr lang="en-US" dirty="0" smtClean="0"/>
              <a:t> </a:t>
            </a:r>
            <a:r>
              <a:rPr lang="en-US" dirty="0" err="1" smtClean="0"/>
              <a:t>Pengertian</a:t>
            </a:r>
            <a:r>
              <a:rPr lang="en-US" dirty="0" smtClean="0"/>
              <a:t> </a:t>
            </a:r>
            <a:r>
              <a:rPr lang="en-US" dirty="0" err="1" smtClean="0"/>
              <a:t>Tentang</a:t>
            </a:r>
            <a:r>
              <a:rPr lang="en-US" dirty="0" smtClean="0"/>
              <a:t> </a:t>
            </a:r>
            <a:r>
              <a:rPr lang="en-US" dirty="0" err="1" smtClean="0"/>
              <a:t>Keuangan</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a. Dana : fund </a:t>
            </a:r>
            <a:r>
              <a:rPr lang="en-US" dirty="0" err="1" smtClean="0"/>
              <a:t>atau</a:t>
            </a:r>
            <a:r>
              <a:rPr lang="en-US" dirty="0" smtClean="0"/>
              <a:t> funding = </a:t>
            </a:r>
            <a:r>
              <a:rPr lang="en-US" dirty="0" err="1" smtClean="0"/>
              <a:t>pembiayaan</a:t>
            </a:r>
            <a:r>
              <a:rPr lang="en-US" dirty="0" smtClean="0"/>
              <a:t>. </a:t>
            </a:r>
            <a:r>
              <a:rPr lang="en-US" dirty="0" err="1" smtClean="0"/>
              <a:t>Penggunaan</a:t>
            </a:r>
            <a:r>
              <a:rPr lang="en-US" dirty="0" smtClean="0"/>
              <a:t> </a:t>
            </a:r>
            <a:r>
              <a:rPr lang="en-US" dirty="0" err="1" smtClean="0"/>
              <a:t>dana</a:t>
            </a:r>
            <a:r>
              <a:rPr lang="en-US" dirty="0" smtClean="0"/>
              <a:t> </a:t>
            </a:r>
            <a:r>
              <a:rPr lang="en-US" dirty="0" err="1" smtClean="0"/>
              <a:t>seperti</a:t>
            </a:r>
            <a:r>
              <a:rPr lang="en-US" dirty="0" smtClean="0"/>
              <a:t> allocation of funds (</a:t>
            </a:r>
            <a:r>
              <a:rPr lang="en-US" dirty="0" err="1" smtClean="0"/>
              <a:t>mengalokasikan</a:t>
            </a:r>
            <a:r>
              <a:rPr lang="en-US" dirty="0" smtClean="0"/>
              <a:t> </a:t>
            </a:r>
            <a:r>
              <a:rPr lang="en-US" dirty="0" err="1" smtClean="0"/>
              <a:t>dana</a:t>
            </a:r>
            <a:r>
              <a:rPr lang="en-US" dirty="0" smtClean="0"/>
              <a:t>), raising of funds (</a:t>
            </a:r>
            <a:r>
              <a:rPr lang="en-US" dirty="0" err="1" smtClean="0"/>
              <a:t>mendapatkan</a:t>
            </a:r>
            <a:r>
              <a:rPr lang="en-US" dirty="0" smtClean="0"/>
              <a:t> </a:t>
            </a:r>
            <a:r>
              <a:rPr lang="en-US" dirty="0" err="1" smtClean="0"/>
              <a:t>dana</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70</a:t>
            </a:fld>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lstStyle/>
          <a:p>
            <a:pPr>
              <a:buNone/>
            </a:pPr>
            <a:r>
              <a:rPr lang="en-US" dirty="0" smtClean="0"/>
              <a:t>b. </a:t>
            </a:r>
            <a:r>
              <a:rPr lang="en-US" dirty="0" err="1" smtClean="0"/>
              <a:t>Kas</a:t>
            </a:r>
            <a:r>
              <a:rPr lang="en-US" dirty="0" smtClean="0"/>
              <a:t> = cash</a:t>
            </a:r>
          </a:p>
          <a:p>
            <a:pPr>
              <a:buNone/>
            </a:pPr>
            <a:r>
              <a:rPr lang="en-US" dirty="0" smtClean="0"/>
              <a:t>	</a:t>
            </a:r>
            <a:r>
              <a:rPr lang="en-US" dirty="0" err="1" smtClean="0"/>
              <a:t>Merupakan</a:t>
            </a:r>
            <a:r>
              <a:rPr lang="en-US" dirty="0" smtClean="0"/>
              <a:t> </a:t>
            </a:r>
            <a:r>
              <a:rPr lang="en-US" dirty="0" err="1" smtClean="0"/>
              <a:t>alat</a:t>
            </a:r>
            <a:r>
              <a:rPr lang="en-US" dirty="0" smtClean="0"/>
              <a:t> </a:t>
            </a:r>
            <a:r>
              <a:rPr lang="en-US" dirty="0" err="1" smtClean="0"/>
              <a:t>bayar</a:t>
            </a:r>
            <a:r>
              <a:rPr lang="en-US" dirty="0" smtClean="0"/>
              <a:t> yang </a:t>
            </a:r>
            <a:r>
              <a:rPr lang="en-US" dirty="0" err="1" smtClean="0"/>
              <a:t>segera</a:t>
            </a:r>
            <a:r>
              <a:rPr lang="en-US" dirty="0" smtClean="0"/>
              <a:t> </a:t>
            </a:r>
            <a:r>
              <a:rPr lang="en-US" dirty="0" err="1" smtClean="0"/>
              <a:t>dapat</a:t>
            </a:r>
            <a:r>
              <a:rPr lang="en-US" dirty="0" smtClean="0"/>
              <a:t> </a:t>
            </a:r>
            <a:r>
              <a:rPr lang="en-US" dirty="0" err="1" smtClean="0"/>
              <a:t>digunakan</a:t>
            </a:r>
            <a:r>
              <a:rPr lang="en-US" dirty="0" smtClean="0"/>
              <a:t> (</a:t>
            </a:r>
            <a:r>
              <a:rPr lang="en-US" dirty="0" err="1" smtClean="0"/>
              <a:t>dicairkan</a:t>
            </a:r>
            <a:r>
              <a:rPr lang="en-US" dirty="0" smtClean="0"/>
              <a:t>), </a:t>
            </a:r>
            <a:r>
              <a:rPr lang="en-US" dirty="0" err="1" smtClean="0"/>
              <a:t>posisinya</a:t>
            </a:r>
            <a:r>
              <a:rPr lang="en-US" dirty="0" smtClean="0"/>
              <a:t> </a:t>
            </a:r>
            <a:r>
              <a:rPr lang="en-US" dirty="0" err="1" smtClean="0"/>
              <a:t>dalam</a:t>
            </a:r>
            <a:r>
              <a:rPr lang="en-US" dirty="0" smtClean="0"/>
              <a:t> </a:t>
            </a:r>
            <a:r>
              <a:rPr lang="en-US" dirty="0" err="1" smtClean="0"/>
              <a:t>laporan</a:t>
            </a:r>
            <a:r>
              <a:rPr lang="en-US" dirty="0" smtClean="0"/>
              <a:t> </a:t>
            </a:r>
            <a:r>
              <a:rPr lang="en-US" dirty="0" err="1" smtClean="0"/>
              <a:t>keuangan</a:t>
            </a:r>
            <a:r>
              <a:rPr lang="en-US" dirty="0" smtClean="0"/>
              <a:t> </a:t>
            </a:r>
            <a:r>
              <a:rPr lang="en-US" dirty="0" err="1" smtClean="0"/>
              <a:t>neraca</a:t>
            </a:r>
            <a:r>
              <a:rPr lang="en-US" dirty="0" smtClean="0"/>
              <a:t> </a:t>
            </a:r>
            <a:r>
              <a:rPr lang="en-US" dirty="0" err="1" smtClean="0"/>
              <a:t>di</a:t>
            </a:r>
            <a:r>
              <a:rPr lang="en-US" dirty="0" smtClean="0"/>
              <a:t> </a:t>
            </a:r>
            <a:r>
              <a:rPr lang="en-US" dirty="0" err="1" smtClean="0"/>
              <a:t>aktiva</a:t>
            </a:r>
            <a:r>
              <a:rPr lang="en-US" dirty="0" smtClean="0"/>
              <a:t> </a:t>
            </a:r>
            <a:r>
              <a:rPr lang="en-US" dirty="0" err="1" smtClean="0"/>
              <a:t>lancar</a:t>
            </a:r>
            <a:r>
              <a:rPr lang="en-US" dirty="0" smtClean="0"/>
              <a:t> (</a:t>
            </a:r>
            <a:r>
              <a:rPr lang="en-US" dirty="0" err="1" smtClean="0"/>
              <a:t>sisi</a:t>
            </a:r>
            <a:r>
              <a:rPr lang="en-US" dirty="0" smtClean="0"/>
              <a:t> debit). </a:t>
            </a:r>
            <a:r>
              <a:rPr lang="en-US" dirty="0" err="1" smtClean="0"/>
              <a:t>Kas</a:t>
            </a:r>
            <a:r>
              <a:rPr lang="en-US" dirty="0" smtClean="0"/>
              <a:t> </a:t>
            </a:r>
            <a:r>
              <a:rPr lang="en-US" dirty="0" err="1" smtClean="0"/>
              <a:t>disebut</a:t>
            </a:r>
            <a:r>
              <a:rPr lang="en-US" dirty="0" smtClean="0"/>
              <a:t> </a:t>
            </a:r>
            <a:r>
              <a:rPr lang="en-US" dirty="0" err="1" smtClean="0"/>
              <a:t>juga</a:t>
            </a:r>
            <a:r>
              <a:rPr lang="en-US" dirty="0" smtClean="0"/>
              <a:t> </a:t>
            </a:r>
            <a:r>
              <a:rPr lang="en-US" dirty="0" err="1" smtClean="0"/>
              <a:t>dokumen</a:t>
            </a:r>
            <a:r>
              <a:rPr lang="en-US" dirty="0" smtClean="0"/>
              <a:t> yang </a:t>
            </a:r>
            <a:r>
              <a:rPr lang="en-US" dirty="0" err="1" smtClean="0"/>
              <a:t>setiap</a:t>
            </a:r>
            <a:r>
              <a:rPr lang="en-US" dirty="0" smtClean="0"/>
              <a:t> </a:t>
            </a:r>
            <a:r>
              <a:rPr lang="en-US" dirty="0" err="1" smtClean="0"/>
              <a:t>waktu</a:t>
            </a:r>
            <a:r>
              <a:rPr lang="en-US" dirty="0" smtClean="0"/>
              <a:t> </a:t>
            </a:r>
            <a:r>
              <a:rPr lang="en-US" dirty="0" err="1" smtClean="0"/>
              <a:t>dapat</a:t>
            </a:r>
            <a:r>
              <a:rPr lang="en-US" dirty="0" smtClean="0"/>
              <a:t> </a:t>
            </a:r>
            <a:r>
              <a:rPr lang="en-US" dirty="0" err="1" smtClean="0"/>
              <a:t>diuangkan</a:t>
            </a:r>
            <a:r>
              <a:rPr lang="en-US" dirty="0" smtClean="0"/>
              <a:t>, </a:t>
            </a:r>
            <a:r>
              <a:rPr lang="en-US" dirty="0" err="1" smtClean="0"/>
              <a:t>contohnya</a:t>
            </a:r>
            <a:r>
              <a:rPr lang="en-US" dirty="0" smtClean="0"/>
              <a:t> </a:t>
            </a:r>
            <a:r>
              <a:rPr lang="en-US" dirty="0" err="1" smtClean="0"/>
              <a:t>uang</a:t>
            </a:r>
            <a:r>
              <a:rPr lang="en-US" dirty="0" smtClean="0"/>
              <a:t> </a:t>
            </a:r>
            <a:r>
              <a:rPr lang="en-US" dirty="0" err="1" smtClean="0"/>
              <a:t>kertas</a:t>
            </a:r>
            <a:r>
              <a:rPr lang="en-US" dirty="0" smtClean="0"/>
              <a:t> </a:t>
            </a:r>
            <a:r>
              <a:rPr lang="en-US" dirty="0" err="1" smtClean="0"/>
              <a:t>dan</a:t>
            </a:r>
            <a:r>
              <a:rPr lang="en-US" dirty="0" smtClean="0"/>
              <a:t> </a:t>
            </a:r>
            <a:r>
              <a:rPr lang="en-US" dirty="0" err="1" smtClean="0"/>
              <a:t>uang</a:t>
            </a:r>
            <a:r>
              <a:rPr lang="en-US" dirty="0" smtClean="0"/>
              <a:t> </a:t>
            </a:r>
            <a:r>
              <a:rPr lang="en-US" dirty="0" err="1" smtClean="0"/>
              <a:t>logam</a:t>
            </a:r>
            <a:r>
              <a:rPr lang="en-US" dirty="0" smtClean="0"/>
              <a:t>, cash in hand (</a:t>
            </a:r>
            <a:r>
              <a:rPr lang="en-US" dirty="0" err="1" smtClean="0"/>
              <a:t>uang</a:t>
            </a:r>
            <a:r>
              <a:rPr lang="en-US" dirty="0" smtClean="0"/>
              <a:t> </a:t>
            </a:r>
            <a:r>
              <a:rPr lang="en-US" dirty="0" err="1" smtClean="0"/>
              <a:t>kontan</a:t>
            </a:r>
            <a:r>
              <a:rPr lang="en-US" dirty="0" smtClean="0"/>
              <a:t> yang </a:t>
            </a:r>
            <a:r>
              <a:rPr lang="en-US" dirty="0" err="1" smtClean="0"/>
              <a:t>tersedia</a:t>
            </a:r>
            <a:r>
              <a:rPr lang="en-US" dirty="0" smtClean="0"/>
              <a:t>), </a:t>
            </a:r>
            <a:r>
              <a:rPr lang="en-US" dirty="0" err="1" smtClean="0"/>
              <a:t>dan</a:t>
            </a:r>
            <a:r>
              <a:rPr lang="en-US" dirty="0" smtClean="0"/>
              <a:t> cash advance (</a:t>
            </a:r>
            <a:r>
              <a:rPr lang="en-US" dirty="0" err="1" smtClean="0"/>
              <a:t>uang</a:t>
            </a:r>
            <a:r>
              <a:rPr lang="en-US" dirty="0" smtClean="0"/>
              <a:t> </a:t>
            </a:r>
            <a:r>
              <a:rPr lang="en-US" dirty="0" err="1" smtClean="0"/>
              <a:t>panjar</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71</a:t>
            </a:fld>
            <a:endParaRPr lang="en-US"/>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c. </a:t>
            </a:r>
            <a:r>
              <a:rPr lang="en-US" dirty="0" err="1" smtClean="0"/>
              <a:t>Keuangan</a:t>
            </a:r>
            <a:r>
              <a:rPr lang="en-US" dirty="0" smtClean="0"/>
              <a:t> = financial, </a:t>
            </a:r>
            <a:r>
              <a:rPr lang="en-US" dirty="0" err="1" smtClean="0"/>
              <a:t>sering</a:t>
            </a:r>
            <a:r>
              <a:rPr lang="en-US" dirty="0" smtClean="0"/>
              <a:t> </a:t>
            </a:r>
            <a:r>
              <a:rPr lang="en-US" dirty="0" err="1" smtClean="0"/>
              <a:t>atau</a:t>
            </a:r>
            <a:r>
              <a:rPr lang="en-US" dirty="0" smtClean="0"/>
              <a:t> </a:t>
            </a:r>
            <a:r>
              <a:rPr lang="en-US" dirty="0" err="1" smtClean="0"/>
              <a:t>dikenal</a:t>
            </a:r>
            <a:r>
              <a:rPr lang="en-US" dirty="0" smtClean="0"/>
              <a:t> </a:t>
            </a:r>
            <a:r>
              <a:rPr lang="en-US" dirty="0" err="1" smtClean="0"/>
              <a:t>dengan</a:t>
            </a:r>
            <a:r>
              <a:rPr lang="en-US" dirty="0" smtClean="0"/>
              <a:t> financial statement (</a:t>
            </a:r>
            <a:r>
              <a:rPr lang="en-US" dirty="0" err="1" smtClean="0"/>
              <a:t>laporan</a:t>
            </a:r>
            <a:r>
              <a:rPr lang="en-US" dirty="0" smtClean="0"/>
              <a:t> </a:t>
            </a:r>
            <a:r>
              <a:rPr lang="en-US" dirty="0" err="1" smtClean="0"/>
              <a:t>keuangan</a:t>
            </a:r>
            <a:r>
              <a:rPr lang="en-US" dirty="0" smtClean="0"/>
              <a:t>), </a:t>
            </a:r>
            <a:r>
              <a:rPr lang="en-US" dirty="0" err="1" smtClean="0"/>
              <a:t>ada</a:t>
            </a:r>
            <a:r>
              <a:rPr lang="en-US" dirty="0" smtClean="0"/>
              <a:t> 5 (lima) </a:t>
            </a:r>
            <a:r>
              <a:rPr lang="en-US" dirty="0" err="1" smtClean="0"/>
              <a:t>laporan</a:t>
            </a:r>
            <a:r>
              <a:rPr lang="en-US" dirty="0" smtClean="0"/>
              <a:t> </a:t>
            </a:r>
            <a:r>
              <a:rPr lang="en-US" dirty="0" err="1" smtClean="0"/>
              <a:t>keuangan</a:t>
            </a:r>
            <a:r>
              <a:rPr lang="en-US" dirty="0" smtClean="0"/>
              <a:t> </a:t>
            </a:r>
            <a:r>
              <a:rPr lang="en-US" dirty="0" err="1" smtClean="0"/>
              <a:t>yaitu</a:t>
            </a:r>
            <a:r>
              <a:rPr lang="en-US" dirty="0" smtClean="0"/>
              <a:t>, </a:t>
            </a:r>
            <a:r>
              <a:rPr lang="en-US" dirty="0" err="1" smtClean="0"/>
              <a:t>neraca</a:t>
            </a:r>
            <a:r>
              <a:rPr lang="en-US" dirty="0" smtClean="0"/>
              <a:t>, </a:t>
            </a:r>
            <a:r>
              <a:rPr lang="en-US" dirty="0" err="1" smtClean="0"/>
              <a:t>laba</a:t>
            </a:r>
            <a:r>
              <a:rPr lang="en-US" dirty="0" smtClean="0"/>
              <a:t> </a:t>
            </a:r>
            <a:r>
              <a:rPr lang="en-US" dirty="0" err="1" smtClean="0"/>
              <a:t>rugi</a:t>
            </a:r>
            <a:r>
              <a:rPr lang="en-US" dirty="0" smtClean="0"/>
              <a:t>, </a:t>
            </a:r>
            <a:r>
              <a:rPr lang="en-US" dirty="0" err="1" smtClean="0"/>
              <a:t>laporan</a:t>
            </a:r>
            <a:r>
              <a:rPr lang="en-US" dirty="0" smtClean="0"/>
              <a:t> </a:t>
            </a:r>
            <a:r>
              <a:rPr lang="en-US" dirty="0" err="1" smtClean="0"/>
              <a:t>arus</a:t>
            </a:r>
            <a:r>
              <a:rPr lang="en-US" dirty="0" smtClean="0"/>
              <a:t> </a:t>
            </a:r>
            <a:r>
              <a:rPr lang="en-US" dirty="0" err="1" smtClean="0"/>
              <a:t>kas</a:t>
            </a:r>
            <a:r>
              <a:rPr lang="en-US" dirty="0" smtClean="0"/>
              <a:t>, </a:t>
            </a:r>
            <a:r>
              <a:rPr lang="en-US" dirty="0" err="1" smtClean="0"/>
              <a:t>laporan</a:t>
            </a:r>
            <a:r>
              <a:rPr lang="en-US" dirty="0" smtClean="0"/>
              <a:t> </a:t>
            </a:r>
            <a:r>
              <a:rPr lang="en-US" dirty="0" err="1" smtClean="0"/>
              <a:t>perubahan</a:t>
            </a:r>
            <a:r>
              <a:rPr lang="en-US" dirty="0" smtClean="0"/>
              <a:t> modal </a:t>
            </a:r>
            <a:r>
              <a:rPr lang="en-US" dirty="0" err="1" smtClean="0"/>
              <a:t>sendiri</a:t>
            </a:r>
            <a:r>
              <a:rPr lang="en-US" dirty="0" smtClean="0"/>
              <a:t> (equity) </a:t>
            </a:r>
            <a:r>
              <a:rPr lang="en-US" dirty="0" err="1" smtClean="0"/>
              <a:t>dan</a:t>
            </a:r>
            <a:r>
              <a:rPr lang="en-US" dirty="0" smtClean="0"/>
              <a:t> </a:t>
            </a:r>
            <a:r>
              <a:rPr lang="en-US" dirty="0" err="1" smtClean="0"/>
              <a:t>catatan</a:t>
            </a:r>
            <a:r>
              <a:rPr lang="en-US" dirty="0" smtClean="0"/>
              <a:t> </a:t>
            </a:r>
            <a:r>
              <a:rPr lang="en-US" dirty="0" err="1" smtClean="0"/>
              <a:t>atas</a:t>
            </a:r>
            <a:r>
              <a:rPr lang="en-US" dirty="0" smtClean="0"/>
              <a:t> </a:t>
            </a:r>
            <a:r>
              <a:rPr lang="en-US" dirty="0" err="1" smtClean="0"/>
              <a:t>laporan</a:t>
            </a:r>
            <a:r>
              <a:rPr lang="en-US" dirty="0" smtClean="0"/>
              <a:t> </a:t>
            </a:r>
            <a:r>
              <a:rPr lang="en-US" dirty="0" err="1" smtClean="0"/>
              <a:t>keuangan</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72</a:t>
            </a:fld>
            <a:endParaRPr 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d. Modal (capital), </a:t>
            </a:r>
            <a:r>
              <a:rPr lang="en-US" dirty="0" err="1" smtClean="0"/>
              <a:t>merupakan</a:t>
            </a:r>
            <a:r>
              <a:rPr lang="en-US" dirty="0" smtClean="0"/>
              <a:t> </a:t>
            </a:r>
            <a:r>
              <a:rPr lang="en-US" dirty="0" err="1" smtClean="0"/>
              <a:t>sumber</a:t>
            </a:r>
            <a:r>
              <a:rPr lang="en-US" dirty="0" smtClean="0"/>
              <a:t> </a:t>
            </a:r>
            <a:r>
              <a:rPr lang="en-US" dirty="0" err="1" smtClean="0"/>
              <a:t>awal</a:t>
            </a:r>
            <a:r>
              <a:rPr lang="en-US" dirty="0" smtClean="0"/>
              <a:t> </a:t>
            </a:r>
            <a:r>
              <a:rPr lang="en-US" dirty="0" err="1" smtClean="0"/>
              <a:t>mendirikan</a:t>
            </a:r>
            <a:r>
              <a:rPr lang="en-US" dirty="0" smtClean="0"/>
              <a:t> </a:t>
            </a:r>
            <a:r>
              <a:rPr lang="en-US" dirty="0" err="1" smtClean="0"/>
              <a:t>perusahaan</a:t>
            </a:r>
            <a:r>
              <a:rPr lang="en-US" dirty="0" smtClean="0"/>
              <a:t> yang </a:t>
            </a:r>
            <a:r>
              <a:rPr lang="en-US" dirty="0" err="1" smtClean="0"/>
              <a:t>dikenal</a:t>
            </a:r>
            <a:r>
              <a:rPr lang="en-US" dirty="0" smtClean="0"/>
              <a:t> </a:t>
            </a:r>
            <a:r>
              <a:rPr lang="en-US" dirty="0" err="1" smtClean="0"/>
              <a:t>dengan</a:t>
            </a:r>
            <a:r>
              <a:rPr lang="en-US" dirty="0" smtClean="0"/>
              <a:t> modal </a:t>
            </a:r>
            <a:r>
              <a:rPr lang="en-US" dirty="0" err="1" smtClean="0"/>
              <a:t>sendiri</a:t>
            </a:r>
            <a:r>
              <a:rPr lang="en-US" dirty="0" smtClean="0"/>
              <a:t> (</a:t>
            </a:r>
            <a:r>
              <a:rPr lang="en-US" dirty="0" err="1" smtClean="0"/>
              <a:t>equdity</a:t>
            </a:r>
            <a:r>
              <a:rPr lang="en-US" dirty="0" smtClean="0"/>
              <a:t>) </a:t>
            </a:r>
            <a:r>
              <a:rPr lang="en-US" dirty="0" err="1" smtClean="0"/>
              <a:t>selain</a:t>
            </a:r>
            <a:r>
              <a:rPr lang="en-US" dirty="0" smtClean="0"/>
              <a:t> modal </a:t>
            </a:r>
            <a:r>
              <a:rPr lang="en-US" dirty="0" err="1" smtClean="0"/>
              <a:t>sendiri</a:t>
            </a:r>
            <a:r>
              <a:rPr lang="en-US" dirty="0" smtClean="0"/>
              <a:t> </a:t>
            </a:r>
            <a:r>
              <a:rPr lang="en-US" dirty="0" err="1" smtClean="0"/>
              <a:t>yaitu</a:t>
            </a:r>
            <a:r>
              <a:rPr lang="en-US" dirty="0" smtClean="0"/>
              <a:t> modal </a:t>
            </a:r>
            <a:r>
              <a:rPr lang="en-US" dirty="0" err="1" smtClean="0"/>
              <a:t>kerja</a:t>
            </a:r>
            <a:r>
              <a:rPr lang="en-US" dirty="0" smtClean="0"/>
              <a:t> (working capital) </a:t>
            </a:r>
            <a:r>
              <a:rPr lang="en-US" dirty="0" err="1" smtClean="0"/>
              <a:t>berada</a:t>
            </a:r>
            <a:r>
              <a:rPr lang="en-US" dirty="0" smtClean="0"/>
              <a:t> </a:t>
            </a:r>
            <a:r>
              <a:rPr lang="en-US" dirty="0" err="1" smtClean="0"/>
              <a:t>diaktiva</a:t>
            </a:r>
            <a:r>
              <a:rPr lang="en-US" dirty="0" smtClean="0"/>
              <a:t> </a:t>
            </a:r>
            <a:r>
              <a:rPr lang="en-US" dirty="0" err="1" smtClean="0"/>
              <a:t>lancar</a:t>
            </a:r>
            <a:r>
              <a:rPr lang="en-US" dirty="0" smtClean="0"/>
              <a:t>, </a:t>
            </a:r>
            <a:r>
              <a:rPr lang="en-US" dirty="0" err="1" smtClean="0"/>
              <a:t>pasar</a:t>
            </a:r>
            <a:r>
              <a:rPr lang="en-US" dirty="0" smtClean="0"/>
              <a:t> modal (capital market), </a:t>
            </a:r>
            <a:r>
              <a:rPr lang="en-US" dirty="0" err="1" smtClean="0"/>
              <a:t>keuntungan</a:t>
            </a:r>
            <a:r>
              <a:rPr lang="en-US" dirty="0" smtClean="0"/>
              <a:t> yang </a:t>
            </a:r>
            <a:r>
              <a:rPr lang="en-US" dirty="0" err="1" smtClean="0"/>
              <a:t>di</a:t>
            </a:r>
            <a:r>
              <a:rPr lang="en-US" dirty="0" smtClean="0"/>
              <a:t> </a:t>
            </a:r>
            <a:r>
              <a:rPr lang="en-US" dirty="0" err="1" smtClean="0"/>
              <a:t>dapat</a:t>
            </a:r>
            <a:r>
              <a:rPr lang="en-US" dirty="0" smtClean="0"/>
              <a:t> </a:t>
            </a:r>
            <a:r>
              <a:rPr lang="en-US" dirty="0" err="1" smtClean="0"/>
              <a:t>dari</a:t>
            </a:r>
            <a:r>
              <a:rPr lang="en-US" dirty="0" smtClean="0"/>
              <a:t> </a:t>
            </a:r>
            <a:r>
              <a:rPr lang="en-US" dirty="0" err="1" smtClean="0"/>
              <a:t>penggunaan</a:t>
            </a:r>
            <a:r>
              <a:rPr lang="en-US" dirty="0" smtClean="0"/>
              <a:t> modal (capital gain)</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73</a:t>
            </a:fld>
            <a:endParaRPr lang="en-US"/>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e. </a:t>
            </a:r>
            <a:r>
              <a:rPr lang="en-US" dirty="0" err="1" smtClean="0"/>
              <a:t>Pembiayaan</a:t>
            </a:r>
            <a:r>
              <a:rPr lang="en-US" dirty="0" smtClean="0"/>
              <a:t> (finance), </a:t>
            </a:r>
            <a:r>
              <a:rPr lang="en-US" dirty="0" err="1" smtClean="0"/>
              <a:t>merupakan</a:t>
            </a:r>
            <a:r>
              <a:rPr lang="en-US" dirty="0" smtClean="0"/>
              <a:t> </a:t>
            </a:r>
            <a:r>
              <a:rPr lang="en-US" dirty="0" err="1" smtClean="0"/>
              <a:t>sumber</a:t>
            </a:r>
            <a:r>
              <a:rPr lang="en-US" dirty="0" smtClean="0"/>
              <a:t> </a:t>
            </a:r>
            <a:r>
              <a:rPr lang="en-US" dirty="0" err="1" smtClean="0"/>
              <a:t>dana</a:t>
            </a:r>
            <a:r>
              <a:rPr lang="en-US" dirty="0" smtClean="0"/>
              <a:t> (</a:t>
            </a:r>
            <a:r>
              <a:rPr lang="en-US" dirty="0" err="1" smtClean="0"/>
              <a:t>uang</a:t>
            </a:r>
            <a:r>
              <a:rPr lang="en-US" dirty="0" smtClean="0"/>
              <a:t>) </a:t>
            </a:r>
            <a:r>
              <a:rPr lang="en-US" dirty="0" err="1" smtClean="0"/>
              <a:t>untuk</a:t>
            </a:r>
            <a:r>
              <a:rPr lang="en-US" dirty="0" smtClean="0"/>
              <a:t> </a:t>
            </a:r>
            <a:r>
              <a:rPr lang="en-US" dirty="0" err="1" smtClean="0"/>
              <a:t>kegiatan</a:t>
            </a:r>
            <a:r>
              <a:rPr lang="en-US" dirty="0" smtClean="0"/>
              <a:t> </a:t>
            </a:r>
            <a:r>
              <a:rPr lang="en-US" dirty="0" err="1" smtClean="0"/>
              <a:t>usaha</a:t>
            </a:r>
            <a:r>
              <a:rPr lang="en-US" dirty="0" smtClean="0"/>
              <a:t> (</a:t>
            </a:r>
            <a:r>
              <a:rPr lang="en-US" dirty="0" err="1" smtClean="0"/>
              <a:t>produktif</a:t>
            </a:r>
            <a:r>
              <a:rPr lang="en-US" dirty="0" smtClean="0"/>
              <a:t>) </a:t>
            </a:r>
            <a:r>
              <a:rPr lang="en-US" dirty="0" err="1" smtClean="0"/>
              <a:t>maupun</a:t>
            </a:r>
            <a:r>
              <a:rPr lang="en-US" dirty="0" smtClean="0"/>
              <a:t> </a:t>
            </a:r>
            <a:r>
              <a:rPr lang="en-US" dirty="0" err="1" smtClean="0"/>
              <a:t>konsumtif</a:t>
            </a:r>
            <a:r>
              <a:rPr lang="en-US" dirty="0" smtClean="0"/>
              <a:t>, </a:t>
            </a:r>
            <a:r>
              <a:rPr lang="en-US" dirty="0" err="1" smtClean="0"/>
              <a:t>contoh</a:t>
            </a:r>
            <a:r>
              <a:rPr lang="en-US" dirty="0" smtClean="0"/>
              <a:t> finance yang </a:t>
            </a:r>
            <a:r>
              <a:rPr lang="en-US" dirty="0" err="1" smtClean="0"/>
              <a:t>dikenal</a:t>
            </a:r>
            <a:r>
              <a:rPr lang="en-US" dirty="0" smtClean="0"/>
              <a:t> </a:t>
            </a:r>
            <a:r>
              <a:rPr lang="en-US" dirty="0" err="1" smtClean="0"/>
              <a:t>dengan</a:t>
            </a:r>
            <a:r>
              <a:rPr lang="en-US" dirty="0" smtClean="0"/>
              <a:t> </a:t>
            </a:r>
            <a:r>
              <a:rPr lang="en-US" dirty="0" err="1" smtClean="0"/>
              <a:t>sewa</a:t>
            </a:r>
            <a:r>
              <a:rPr lang="en-US" dirty="0" smtClean="0"/>
              <a:t> </a:t>
            </a:r>
            <a:r>
              <a:rPr lang="en-US" dirty="0" err="1" smtClean="0"/>
              <a:t>guna</a:t>
            </a:r>
            <a:r>
              <a:rPr lang="en-US" dirty="0" smtClean="0"/>
              <a:t> (leasing).</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74</a:t>
            </a:fld>
            <a:endParaRPr lang="en-US"/>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f. </a:t>
            </a:r>
            <a:r>
              <a:rPr lang="en-US" dirty="0" err="1" smtClean="0"/>
              <a:t>Pembelanjaan</a:t>
            </a:r>
            <a:r>
              <a:rPr lang="en-US" dirty="0" smtClean="0"/>
              <a:t> = financing, </a:t>
            </a:r>
            <a:r>
              <a:rPr lang="en-US" dirty="0" err="1" smtClean="0"/>
              <a:t>dipakai</a:t>
            </a:r>
            <a:r>
              <a:rPr lang="en-US" dirty="0" smtClean="0"/>
              <a:t> </a:t>
            </a:r>
            <a:r>
              <a:rPr lang="en-US" dirty="0" err="1" smtClean="0"/>
              <a:t>untuk</a:t>
            </a:r>
            <a:r>
              <a:rPr lang="en-US" dirty="0" smtClean="0"/>
              <a:t> </a:t>
            </a:r>
            <a:r>
              <a:rPr lang="en-US" dirty="0" err="1" smtClean="0"/>
              <a:t>mengetahui</a:t>
            </a:r>
            <a:r>
              <a:rPr lang="en-US" dirty="0" smtClean="0"/>
              <a:t> / </a:t>
            </a:r>
            <a:r>
              <a:rPr lang="en-US" dirty="0" err="1" smtClean="0"/>
              <a:t>batas</a:t>
            </a:r>
            <a:r>
              <a:rPr lang="en-US" dirty="0" smtClean="0"/>
              <a:t> </a:t>
            </a:r>
            <a:r>
              <a:rPr lang="en-US" dirty="0" err="1" smtClean="0"/>
              <a:t>jumlah</a:t>
            </a:r>
            <a:r>
              <a:rPr lang="en-US" dirty="0" smtClean="0"/>
              <a:t> </a:t>
            </a:r>
            <a:r>
              <a:rPr lang="en-US" dirty="0" err="1" smtClean="0"/>
              <a:t>pembelanjaan</a:t>
            </a:r>
            <a:r>
              <a:rPr lang="en-US" dirty="0" smtClean="0"/>
              <a:t> </a:t>
            </a:r>
            <a:r>
              <a:rPr lang="en-US" dirty="0" err="1" smtClean="0"/>
              <a:t>atau</a:t>
            </a:r>
            <a:r>
              <a:rPr lang="en-US" dirty="0" smtClean="0"/>
              <a:t> </a:t>
            </a:r>
            <a:r>
              <a:rPr lang="en-US" dirty="0" err="1" smtClean="0"/>
              <a:t>pembiayaan</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75</a:t>
            </a:fld>
            <a:endParaRPr lang="en-US"/>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g. </a:t>
            </a:r>
            <a:r>
              <a:rPr lang="en-US" dirty="0" err="1" smtClean="0"/>
              <a:t>Uang</a:t>
            </a:r>
            <a:r>
              <a:rPr lang="en-US" dirty="0" smtClean="0"/>
              <a:t> = money, </a:t>
            </a:r>
            <a:r>
              <a:rPr lang="en-US" dirty="0" err="1" smtClean="0"/>
              <a:t>merupakan</a:t>
            </a:r>
            <a:r>
              <a:rPr lang="en-US" dirty="0" smtClean="0"/>
              <a:t> </a:t>
            </a:r>
            <a:r>
              <a:rPr lang="en-US" dirty="0" err="1" smtClean="0"/>
              <a:t>alat</a:t>
            </a:r>
            <a:r>
              <a:rPr lang="en-US" dirty="0" smtClean="0"/>
              <a:t> </a:t>
            </a:r>
            <a:r>
              <a:rPr lang="en-US" dirty="0" err="1" smtClean="0"/>
              <a:t>tukara</a:t>
            </a:r>
            <a:r>
              <a:rPr lang="en-US" dirty="0" smtClean="0"/>
              <a:t>, </a:t>
            </a:r>
            <a:r>
              <a:rPr lang="en-US" dirty="0" err="1" smtClean="0"/>
              <a:t>salah</a:t>
            </a:r>
            <a:r>
              <a:rPr lang="en-US" dirty="0" smtClean="0"/>
              <a:t> </a:t>
            </a:r>
            <a:r>
              <a:rPr lang="en-US" dirty="0" err="1" smtClean="0"/>
              <a:t>satu</a:t>
            </a:r>
            <a:r>
              <a:rPr lang="en-US" dirty="0" smtClean="0"/>
              <a:t> </a:t>
            </a:r>
            <a:r>
              <a:rPr lang="en-US" dirty="0" err="1" smtClean="0"/>
              <a:t>sumber</a:t>
            </a:r>
            <a:r>
              <a:rPr lang="en-US" dirty="0" smtClean="0"/>
              <a:t> </a:t>
            </a:r>
            <a:r>
              <a:rPr lang="en-US" dirty="0" err="1" smtClean="0"/>
              <a:t>dana</a:t>
            </a:r>
            <a:r>
              <a:rPr lang="en-US" dirty="0" smtClean="0"/>
              <a:t> </a:t>
            </a:r>
            <a:r>
              <a:rPr lang="en-US" dirty="0" err="1" smtClean="0"/>
              <a:t>jangka</a:t>
            </a:r>
            <a:r>
              <a:rPr lang="en-US" dirty="0" smtClean="0"/>
              <a:t> </a:t>
            </a:r>
            <a:r>
              <a:rPr lang="en-US" dirty="0" err="1" smtClean="0"/>
              <a:t>pendek</a:t>
            </a:r>
            <a:r>
              <a:rPr lang="en-US" dirty="0" smtClean="0"/>
              <a:t> </a:t>
            </a:r>
            <a:r>
              <a:rPr lang="en-US" dirty="0" err="1" smtClean="0"/>
              <a:t>yaitu</a:t>
            </a:r>
            <a:r>
              <a:rPr lang="en-US" dirty="0" smtClean="0"/>
              <a:t> </a:t>
            </a:r>
            <a:r>
              <a:rPr lang="en-US" dirty="0" err="1" smtClean="0"/>
              <a:t>uang</a:t>
            </a:r>
            <a:r>
              <a:rPr lang="en-US" dirty="0" smtClean="0"/>
              <a:t> (money market).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76</a:t>
            </a:fld>
            <a:endParaRPr lang="en-US"/>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295400"/>
            <a:ext cx="7498080" cy="4800600"/>
          </a:xfrm>
        </p:spPr>
        <p:txBody>
          <a:bodyPr/>
          <a:lstStyle/>
          <a:p>
            <a:pPr>
              <a:buNone/>
            </a:pPr>
            <a:r>
              <a:rPr lang="en-US" dirty="0" smtClean="0"/>
              <a:t>h. </a:t>
            </a:r>
            <a:r>
              <a:rPr lang="en-US" dirty="0" err="1" smtClean="0"/>
              <a:t>Utang</a:t>
            </a:r>
            <a:r>
              <a:rPr lang="en-US" dirty="0" smtClean="0"/>
              <a:t> = loan, </a:t>
            </a:r>
            <a:r>
              <a:rPr lang="en-US" dirty="0" err="1" smtClean="0"/>
              <a:t>sejumlah</a:t>
            </a:r>
            <a:r>
              <a:rPr lang="en-US" dirty="0" smtClean="0"/>
              <a:t> </a:t>
            </a:r>
            <a:r>
              <a:rPr lang="en-US" dirty="0" err="1" smtClean="0"/>
              <a:t>uang</a:t>
            </a:r>
            <a:r>
              <a:rPr lang="en-US" dirty="0" smtClean="0"/>
              <a:t> yang </a:t>
            </a:r>
            <a:r>
              <a:rPr lang="en-US" dirty="0" err="1" smtClean="0"/>
              <a:t>dipinjamkan</a:t>
            </a:r>
            <a:r>
              <a:rPr lang="en-US" dirty="0" smtClean="0"/>
              <a:t> (</a:t>
            </a:r>
            <a:r>
              <a:rPr lang="en-US" dirty="0" err="1" smtClean="0"/>
              <a:t>pinjaman</a:t>
            </a:r>
            <a:r>
              <a:rPr lang="en-US" dirty="0" smtClean="0"/>
              <a:t>). </a:t>
            </a:r>
            <a:r>
              <a:rPr lang="en-US" dirty="0" err="1" smtClean="0"/>
              <a:t>Contoh</a:t>
            </a:r>
            <a:r>
              <a:rPr lang="en-US" dirty="0" smtClean="0"/>
              <a:t> loan </a:t>
            </a:r>
            <a:r>
              <a:rPr lang="en-US" dirty="0" err="1" smtClean="0"/>
              <a:t>yaitu</a:t>
            </a:r>
            <a:r>
              <a:rPr lang="en-US" dirty="0" smtClean="0"/>
              <a:t> : Bank </a:t>
            </a:r>
            <a:r>
              <a:rPr lang="en-US" dirty="0" err="1" smtClean="0"/>
              <a:t>pinjaman</a:t>
            </a:r>
            <a:r>
              <a:rPr lang="en-US" dirty="0" smtClean="0"/>
              <a:t> (loan bank), </a:t>
            </a:r>
            <a:r>
              <a:rPr lang="en-US" dirty="0" err="1" smtClean="0"/>
              <a:t>pinjaman</a:t>
            </a:r>
            <a:r>
              <a:rPr lang="en-US" dirty="0" smtClean="0"/>
              <a:t> </a:t>
            </a:r>
            <a:r>
              <a:rPr lang="en-US" dirty="0" err="1" smtClean="0"/>
              <a:t>dari</a:t>
            </a:r>
            <a:r>
              <a:rPr lang="en-US" dirty="0" smtClean="0"/>
              <a:t> non bank (on loan from non bank). </a:t>
            </a:r>
            <a:r>
              <a:rPr lang="en-US" dirty="0" err="1" smtClean="0"/>
              <a:t>Untuk</a:t>
            </a:r>
            <a:r>
              <a:rPr lang="en-US" dirty="0" smtClean="0"/>
              <a:t> </a:t>
            </a:r>
            <a:r>
              <a:rPr lang="en-US" dirty="0" err="1" smtClean="0"/>
              <a:t>mengukur</a:t>
            </a:r>
            <a:r>
              <a:rPr lang="en-US" dirty="0" smtClean="0"/>
              <a:t> bank yang </a:t>
            </a:r>
            <a:r>
              <a:rPr lang="en-US" dirty="0" err="1" smtClean="0"/>
              <a:t>sehat</a:t>
            </a:r>
            <a:r>
              <a:rPr lang="en-US" dirty="0" smtClean="0"/>
              <a:t> </a:t>
            </a:r>
            <a:r>
              <a:rPr lang="en-US" dirty="0" err="1" smtClean="0"/>
              <a:t>dari</a:t>
            </a:r>
            <a:r>
              <a:rPr lang="en-US" dirty="0" smtClean="0"/>
              <a:t> </a:t>
            </a:r>
            <a:r>
              <a:rPr lang="en-US" dirty="0" err="1" smtClean="0"/>
              <a:t>pinjaman</a:t>
            </a:r>
            <a:r>
              <a:rPr lang="en-US" dirty="0" smtClean="0"/>
              <a:t> yang </a:t>
            </a:r>
            <a:r>
              <a:rPr lang="en-US" dirty="0" err="1" smtClean="0"/>
              <a:t>diberikannya</a:t>
            </a:r>
            <a:r>
              <a:rPr lang="en-US" dirty="0" smtClean="0"/>
              <a:t> </a:t>
            </a:r>
            <a:r>
              <a:rPr lang="en-US" dirty="0" err="1" smtClean="0"/>
              <a:t>bermasalah</a:t>
            </a:r>
            <a:r>
              <a:rPr lang="en-US" dirty="0" smtClean="0"/>
              <a:t> </a:t>
            </a:r>
            <a:r>
              <a:rPr lang="en-US" dirty="0" err="1" smtClean="0"/>
              <a:t>disebut</a:t>
            </a:r>
            <a:r>
              <a:rPr lang="en-US" dirty="0" smtClean="0"/>
              <a:t> </a:t>
            </a:r>
            <a:r>
              <a:rPr lang="en-US" dirty="0" err="1" smtClean="0"/>
              <a:t>dengan</a:t>
            </a:r>
            <a:r>
              <a:rPr lang="en-US" dirty="0" smtClean="0"/>
              <a:t> Non Performance Loan / NPL.</a:t>
            </a:r>
          </a:p>
          <a:p>
            <a:pPr>
              <a:buNone/>
            </a:pPr>
            <a:r>
              <a:rPr lang="en-US" dirty="0" smtClean="0"/>
              <a:t>	(</a:t>
            </a:r>
            <a:r>
              <a:rPr lang="en-US" dirty="0" err="1" smtClean="0"/>
              <a:t>Sumber</a:t>
            </a:r>
            <a:r>
              <a:rPr lang="en-US" dirty="0" smtClean="0"/>
              <a:t> : </a:t>
            </a:r>
            <a:r>
              <a:rPr lang="en-US" dirty="0" err="1" smtClean="0"/>
              <a:t>dari</a:t>
            </a:r>
            <a:r>
              <a:rPr lang="en-US" dirty="0" smtClean="0"/>
              <a:t> </a:t>
            </a:r>
            <a:r>
              <a:rPr lang="en-US" dirty="0" err="1" smtClean="0"/>
              <a:t>berbagai</a:t>
            </a:r>
            <a:r>
              <a:rPr lang="en-US" dirty="0" smtClean="0"/>
              <a:t> </a:t>
            </a:r>
            <a:r>
              <a:rPr lang="en-US" dirty="0" err="1" smtClean="0"/>
              <a:t>rujukan</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77</a:t>
            </a:fld>
            <a:endParaRPr lang="en-US"/>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219200" y="228600"/>
            <a:ext cx="7714488" cy="5791200"/>
          </a:xfrm>
          <a:prstGeom prst="rect">
            <a:avLst/>
          </a:prstGeom>
          <a:ln>
            <a:noFill/>
          </a:ln>
        </p:spPr>
        <p:txBody>
          <a:bodyPr>
            <a:normAutofit fontScale="70000" lnSpcReduction="20000"/>
          </a:bodyPr>
          <a:lstStyle/>
          <a:p>
            <a:pPr marL="365760" marR="0" lvl="0" indent="-283464"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id-ID" sz="5100" dirty="0" smtClean="0">
                <a:solidFill>
                  <a:schemeClr val="accent2">
                    <a:lumMod val="50000"/>
                  </a:schemeClr>
                </a:solidFill>
              </a:rPr>
              <a:t>G.</a:t>
            </a:r>
            <a:r>
              <a:rPr lang="en-US" sz="5100" dirty="0" smtClean="0">
                <a:solidFill>
                  <a:schemeClr val="accent2">
                    <a:lumMod val="50000"/>
                  </a:schemeClr>
                </a:solidFill>
              </a:rPr>
              <a:t> </a:t>
            </a:r>
            <a:r>
              <a:rPr lang="en-US" sz="5100" dirty="0" err="1" smtClean="0">
                <a:solidFill>
                  <a:schemeClr val="accent2">
                    <a:lumMod val="50000"/>
                  </a:schemeClr>
                </a:solidFill>
              </a:rPr>
              <a:t>Manajemen</a:t>
            </a:r>
            <a:r>
              <a:rPr lang="en-US" sz="5100" dirty="0" smtClean="0">
                <a:solidFill>
                  <a:schemeClr val="accent2">
                    <a:lumMod val="50000"/>
                  </a:schemeClr>
                </a:solidFill>
              </a:rPr>
              <a:t> </a:t>
            </a:r>
            <a:r>
              <a:rPr lang="en-US" sz="5100" dirty="0" err="1" smtClean="0">
                <a:solidFill>
                  <a:schemeClr val="accent2">
                    <a:lumMod val="50000"/>
                  </a:schemeClr>
                </a:solidFill>
              </a:rPr>
              <a:t>Pihutang</a:t>
            </a:r>
            <a:r>
              <a:rPr lang="en-US" sz="5100" dirty="0" smtClean="0">
                <a:solidFill>
                  <a:schemeClr val="accent2">
                    <a:lumMod val="50000"/>
                  </a:schemeClr>
                </a:solidFill>
              </a:rPr>
              <a:t> </a:t>
            </a:r>
            <a:r>
              <a:rPr lang="en-US" sz="5100" dirty="0" err="1" smtClean="0">
                <a:solidFill>
                  <a:schemeClr val="accent2">
                    <a:lumMod val="50000"/>
                  </a:schemeClr>
                </a:solidFill>
              </a:rPr>
              <a:t>dan</a:t>
            </a:r>
            <a:r>
              <a:rPr lang="en-US" sz="5100" dirty="0" smtClean="0">
                <a:solidFill>
                  <a:schemeClr val="accent2">
                    <a:lumMod val="50000"/>
                  </a:schemeClr>
                </a:solidFill>
              </a:rPr>
              <a:t> </a:t>
            </a:r>
            <a:r>
              <a:rPr lang="en-US" sz="5100" dirty="0" err="1" smtClean="0">
                <a:solidFill>
                  <a:schemeClr val="accent2">
                    <a:lumMod val="50000"/>
                  </a:schemeClr>
                </a:solidFill>
              </a:rPr>
              <a:t>Pinjaman</a:t>
            </a:r>
            <a:endParaRPr lang="en-US" sz="5100" dirty="0" smtClean="0">
              <a:solidFill>
                <a:schemeClr val="accent2">
                  <a:lumMod val="50000"/>
                </a:schemeClr>
              </a:solidFill>
            </a:endParaRPr>
          </a:p>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lang="en-US" sz="3200" dirty="0" smtClean="0"/>
          </a:p>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4000" dirty="0" smtClean="0"/>
              <a:t>1. </a:t>
            </a:r>
            <a:r>
              <a:rPr lang="en-US" sz="4000" dirty="0" err="1" smtClean="0"/>
              <a:t>Pihutang</a:t>
            </a:r>
            <a:r>
              <a:rPr lang="en-US" sz="4000" dirty="0" smtClean="0"/>
              <a:t> </a:t>
            </a:r>
            <a:r>
              <a:rPr lang="en-US" sz="4000" dirty="0" err="1" smtClean="0"/>
              <a:t>Dagang</a:t>
            </a:r>
            <a:r>
              <a:rPr lang="en-US" sz="4000" dirty="0" smtClean="0"/>
              <a:t> (Account Receivable)</a:t>
            </a:r>
          </a:p>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Pihutanng</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noProof="0" dirty="0" err="1" smtClean="0">
                <a:ln>
                  <a:noFill/>
                </a:ln>
                <a:solidFill>
                  <a:schemeClr val="tx1"/>
                </a:solidFill>
                <a:effectLst/>
                <a:uLnTx/>
                <a:uFillTx/>
                <a:latin typeface="+mn-lt"/>
                <a:ea typeface="+mn-ea"/>
                <a:cs typeface="+mn-cs"/>
              </a:rPr>
              <a:t>adalah</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noProof="0" dirty="0" err="1" smtClean="0">
                <a:ln>
                  <a:noFill/>
                </a:ln>
                <a:solidFill>
                  <a:schemeClr val="tx1"/>
                </a:solidFill>
                <a:effectLst/>
                <a:uLnTx/>
                <a:uFillTx/>
                <a:latin typeface="+mn-lt"/>
                <a:ea typeface="+mn-ea"/>
                <a:cs typeface="+mn-cs"/>
              </a:rPr>
              <a:t>akibat</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noProof="0" dirty="0" err="1" smtClean="0">
                <a:ln>
                  <a:noFill/>
                </a:ln>
                <a:solidFill>
                  <a:schemeClr val="tx1"/>
                </a:solidFill>
                <a:effectLst/>
                <a:uLnTx/>
                <a:uFillTx/>
                <a:latin typeface="+mn-lt"/>
                <a:ea typeface="+mn-ea"/>
                <a:cs typeface="+mn-cs"/>
              </a:rPr>
              <a:t>dari</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noProof="0" dirty="0" err="1" smtClean="0">
                <a:ln>
                  <a:noFill/>
                </a:ln>
                <a:solidFill>
                  <a:schemeClr val="tx1"/>
                </a:solidFill>
                <a:effectLst/>
                <a:uLnTx/>
                <a:uFillTx/>
                <a:latin typeface="+mn-lt"/>
                <a:ea typeface="+mn-ea"/>
                <a:cs typeface="+mn-cs"/>
              </a:rPr>
              <a:t>penjualan</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noProof="0" dirty="0" err="1" smtClean="0">
                <a:ln>
                  <a:noFill/>
                </a:ln>
                <a:solidFill>
                  <a:schemeClr val="tx1"/>
                </a:solidFill>
                <a:effectLst/>
                <a:uLnTx/>
                <a:uFillTx/>
                <a:latin typeface="+mn-lt"/>
                <a:ea typeface="+mn-ea"/>
                <a:cs typeface="+mn-cs"/>
              </a:rPr>
              <a:t>secara</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noProof="0" dirty="0" err="1" smtClean="0">
                <a:ln>
                  <a:noFill/>
                </a:ln>
                <a:solidFill>
                  <a:schemeClr val="tx1"/>
                </a:solidFill>
                <a:effectLst/>
                <a:uLnTx/>
                <a:uFillTx/>
                <a:latin typeface="+mn-lt"/>
                <a:ea typeface="+mn-ea"/>
                <a:cs typeface="+mn-cs"/>
              </a:rPr>
              <a:t>kredit</a:t>
            </a:r>
            <a:r>
              <a:rPr kumimoji="0" lang="en-US" sz="3200" b="0" i="0" u="none" strike="noStrike" kern="1200" cap="none" spc="0" normalizeH="0" noProof="0" dirty="0" smtClean="0">
                <a:ln>
                  <a:noFill/>
                </a:ln>
                <a:solidFill>
                  <a:schemeClr val="tx1"/>
                </a:solidFill>
                <a:effectLst/>
                <a:uLnTx/>
                <a:uFillTx/>
                <a:latin typeface="+mn-lt"/>
                <a:ea typeface="+mn-ea"/>
                <a:cs typeface="+mn-cs"/>
              </a:rPr>
              <a:t>.</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Piutang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dagang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(account receivable) </a:t>
            </a:r>
            <a:r>
              <a:rPr kumimoji="0" lang="en-US" sz="3200" b="0" i="0" u="none" strike="noStrike" kern="1200" cap="none" spc="0" normalizeH="0" baseline="0" noProof="0" dirty="0" smtClean="0">
                <a:ln>
                  <a:noFill/>
                </a:ln>
                <a:solidFill>
                  <a:schemeClr val="tx1"/>
                </a:solidFill>
                <a:effectLst/>
                <a:uLnTx/>
                <a:uFillTx/>
                <a:latin typeface="Cambria Math"/>
                <a:ea typeface="Cambria Math"/>
                <a:cs typeface="+mn-cs"/>
              </a:rPr>
              <a:t>⟹ </a:t>
            </a:r>
            <a:r>
              <a:rPr kumimoji="0" lang="en-US" sz="3200" b="0" i="0" u="none" strike="noStrike" kern="1200" cap="none" spc="0" normalizeH="0" baseline="0" noProof="0" dirty="0" smtClean="0">
                <a:ln>
                  <a:noFill/>
                </a:ln>
                <a:solidFill>
                  <a:schemeClr val="tx1"/>
                </a:solidFill>
                <a:effectLst/>
                <a:uLnTx/>
                <a:uFillTx/>
                <a:latin typeface="+mj-lt"/>
                <a:ea typeface="Cambria Math"/>
                <a:cs typeface="+mn-cs"/>
              </a:rPr>
              <a:t>A/R</a:t>
            </a:r>
          </a:p>
          <a:p>
            <a:pPr marL="365760" marR="0" lvl="0" indent="-283464"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err="1" smtClean="0">
                <a:ln>
                  <a:noFill/>
                </a:ln>
                <a:solidFill>
                  <a:schemeClr val="tx1"/>
                </a:solidFill>
                <a:effectLst/>
                <a:uLnTx/>
                <a:uFillTx/>
                <a:latin typeface="Cambria Math"/>
                <a:ea typeface="Cambria Math"/>
                <a:cs typeface="+mn-cs"/>
              </a:rPr>
              <a:t>Lawannya</a:t>
            </a:r>
            <a:endParaRPr kumimoji="0" lang="en-US" sz="3200" b="0" i="0" u="none" strike="noStrike" kern="1200" cap="none" spc="0" normalizeH="0" baseline="0" noProof="0" dirty="0" smtClean="0">
              <a:ln>
                <a:noFill/>
              </a:ln>
              <a:solidFill>
                <a:schemeClr val="tx1"/>
              </a:solidFill>
              <a:effectLst/>
              <a:uLnTx/>
              <a:uFillTx/>
              <a:latin typeface="Cambria Math"/>
              <a:ea typeface="Cambria Math"/>
              <a:cs typeface="+mn-cs"/>
            </a:endParaRPr>
          </a:p>
          <a:p>
            <a:pPr marL="365760" marR="0" lvl="0" indent="-283464"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err="1" smtClean="0">
                <a:ln>
                  <a:noFill/>
                </a:ln>
                <a:solidFill>
                  <a:schemeClr val="tx1"/>
                </a:solidFill>
                <a:effectLst/>
                <a:uLnTx/>
                <a:uFillTx/>
                <a:latin typeface="+mj-lt"/>
                <a:ea typeface="Cambria Math"/>
                <a:cs typeface="+mn-cs"/>
              </a:rPr>
              <a:t>Utang</a:t>
            </a:r>
            <a:r>
              <a:rPr kumimoji="0" lang="en-US" sz="3200" b="0" i="0" u="none" strike="noStrike" kern="1200" cap="none" spc="0" normalizeH="0" baseline="0" noProof="0" dirty="0" smtClean="0">
                <a:ln>
                  <a:noFill/>
                </a:ln>
                <a:solidFill>
                  <a:schemeClr val="tx1"/>
                </a:solidFill>
                <a:effectLst/>
                <a:uLnTx/>
                <a:uFillTx/>
                <a:latin typeface="+mj-lt"/>
                <a:ea typeface="Cambria Math"/>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Cambria Math"/>
                <a:cs typeface="+mn-cs"/>
              </a:rPr>
              <a:t>dagang</a:t>
            </a:r>
            <a:r>
              <a:rPr kumimoji="0" lang="en-US" sz="3200" b="0" i="0" u="none" strike="noStrike" kern="1200" cap="none" spc="0" normalizeH="0" baseline="0" noProof="0" dirty="0" smtClean="0">
                <a:ln>
                  <a:noFill/>
                </a:ln>
                <a:solidFill>
                  <a:schemeClr val="tx1"/>
                </a:solidFill>
                <a:effectLst/>
                <a:uLnTx/>
                <a:uFillTx/>
                <a:latin typeface="+mj-lt"/>
                <a:ea typeface="Cambria Math"/>
                <a:cs typeface="+mn-cs"/>
              </a:rPr>
              <a:t> (account payable) ⟹ A/P</a:t>
            </a:r>
          </a:p>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3200" dirty="0" smtClean="0">
                <a:latin typeface="+mj-lt"/>
                <a:ea typeface="Cambria Math"/>
              </a:rPr>
              <a:t>	</a:t>
            </a:r>
            <a:r>
              <a:rPr lang="en-US" sz="3200" dirty="0" err="1" smtClean="0">
                <a:latin typeface="+mj-lt"/>
                <a:ea typeface="Cambria Math"/>
              </a:rPr>
              <a:t>Penjualan</a:t>
            </a:r>
            <a:r>
              <a:rPr lang="en-US" sz="3200" dirty="0" smtClean="0">
                <a:latin typeface="+mj-lt"/>
                <a:ea typeface="Cambria Math"/>
              </a:rPr>
              <a:t> </a:t>
            </a:r>
            <a:r>
              <a:rPr lang="en-US" sz="3200" dirty="0" err="1" smtClean="0">
                <a:latin typeface="+mj-lt"/>
                <a:ea typeface="Cambria Math"/>
              </a:rPr>
              <a:t>secara</a:t>
            </a:r>
            <a:r>
              <a:rPr lang="en-US" sz="3200" dirty="0" smtClean="0">
                <a:latin typeface="+mj-lt"/>
                <a:ea typeface="Cambria Math"/>
              </a:rPr>
              <a:t> </a:t>
            </a:r>
            <a:r>
              <a:rPr lang="en-US" sz="3200" dirty="0" err="1" smtClean="0">
                <a:latin typeface="+mj-lt"/>
                <a:ea typeface="Cambria Math"/>
              </a:rPr>
              <a:t>kredit</a:t>
            </a:r>
            <a:r>
              <a:rPr lang="en-US" sz="3200" dirty="0" smtClean="0">
                <a:latin typeface="+mj-lt"/>
                <a:ea typeface="Cambria Math"/>
              </a:rPr>
              <a:t> </a:t>
            </a:r>
            <a:r>
              <a:rPr lang="en-US" sz="3200" dirty="0" err="1" smtClean="0">
                <a:latin typeface="+mj-lt"/>
                <a:ea typeface="Cambria Math"/>
              </a:rPr>
              <a:t>berarti</a:t>
            </a:r>
            <a:r>
              <a:rPr lang="en-US" sz="3200" dirty="0" smtClean="0">
                <a:latin typeface="+mj-lt"/>
                <a:ea typeface="Cambria Math"/>
              </a:rPr>
              <a:t> </a:t>
            </a:r>
            <a:r>
              <a:rPr lang="en-US" sz="3200" dirty="0" err="1" smtClean="0">
                <a:latin typeface="+mj-lt"/>
                <a:ea typeface="Cambria Math"/>
              </a:rPr>
              <a:t>pambayaran</a:t>
            </a:r>
            <a:r>
              <a:rPr lang="en-US" sz="3200" dirty="0" smtClean="0">
                <a:latin typeface="+mj-lt"/>
                <a:ea typeface="Cambria Math"/>
              </a:rPr>
              <a:t> </a:t>
            </a:r>
            <a:r>
              <a:rPr lang="en-US" sz="3200" dirty="0" err="1" smtClean="0">
                <a:latin typeface="+mj-lt"/>
                <a:ea typeface="Cambria Math"/>
              </a:rPr>
              <a:t>dilakukan</a:t>
            </a:r>
            <a:r>
              <a:rPr lang="en-US" sz="3200" dirty="0" smtClean="0">
                <a:latin typeface="+mj-lt"/>
                <a:ea typeface="Cambria Math"/>
              </a:rPr>
              <a:t> </a:t>
            </a:r>
            <a:r>
              <a:rPr lang="en-US" sz="3200" dirty="0" err="1" smtClean="0">
                <a:latin typeface="+mj-lt"/>
                <a:ea typeface="Cambria Math"/>
              </a:rPr>
              <a:t>beberapa</a:t>
            </a:r>
            <a:r>
              <a:rPr lang="en-US" sz="3200" dirty="0" smtClean="0">
                <a:latin typeface="+mj-lt"/>
                <a:ea typeface="Cambria Math"/>
              </a:rPr>
              <a:t> lama (</a:t>
            </a:r>
            <a:r>
              <a:rPr lang="en-US" sz="3200" dirty="0" err="1" smtClean="0">
                <a:latin typeface="+mj-lt"/>
                <a:ea typeface="Cambria Math"/>
              </a:rPr>
              <a:t>tergantung</a:t>
            </a:r>
            <a:r>
              <a:rPr lang="en-US" sz="3200" dirty="0" smtClean="0">
                <a:latin typeface="+mj-lt"/>
                <a:ea typeface="Cambria Math"/>
              </a:rPr>
              <a:t> </a:t>
            </a:r>
            <a:r>
              <a:rPr lang="en-US" sz="3200" dirty="0" err="1" smtClean="0">
                <a:latin typeface="+mj-lt"/>
                <a:ea typeface="Cambria Math"/>
              </a:rPr>
              <a:t>kesepakatan</a:t>
            </a:r>
            <a:r>
              <a:rPr lang="en-US" sz="3200" dirty="0" smtClean="0">
                <a:latin typeface="+mj-lt"/>
                <a:ea typeface="Cambria Math"/>
              </a:rPr>
              <a:t>) </a:t>
            </a:r>
            <a:r>
              <a:rPr lang="en-US" sz="3200" dirty="0" err="1" smtClean="0">
                <a:latin typeface="+mj-lt"/>
                <a:ea typeface="Cambria Math"/>
              </a:rPr>
              <a:t>setelah</a:t>
            </a:r>
            <a:r>
              <a:rPr lang="en-US" sz="3200" dirty="0" smtClean="0">
                <a:latin typeface="+mj-lt"/>
                <a:ea typeface="Cambria Math"/>
              </a:rPr>
              <a:t> </a:t>
            </a:r>
            <a:r>
              <a:rPr lang="en-US" sz="3200" dirty="0" err="1" smtClean="0">
                <a:latin typeface="+mj-lt"/>
                <a:ea typeface="Cambria Math"/>
              </a:rPr>
              <a:t>barang</a:t>
            </a:r>
            <a:r>
              <a:rPr lang="en-US" sz="3200" dirty="0" smtClean="0">
                <a:latin typeface="+mj-lt"/>
                <a:ea typeface="Cambria Math"/>
              </a:rPr>
              <a:t> </a:t>
            </a:r>
            <a:r>
              <a:rPr lang="en-US" sz="3200" dirty="0" err="1" smtClean="0">
                <a:latin typeface="+mj-lt"/>
                <a:ea typeface="Cambria Math"/>
              </a:rPr>
              <a:t>diterima</a:t>
            </a:r>
            <a:r>
              <a:rPr lang="en-US" sz="3200" dirty="0" smtClean="0">
                <a:latin typeface="+mj-lt"/>
                <a:ea typeface="Cambria Math"/>
              </a:rPr>
              <a:t> </a:t>
            </a:r>
            <a:r>
              <a:rPr lang="en-US" sz="3200" dirty="0" err="1" smtClean="0">
                <a:latin typeface="+mj-lt"/>
                <a:ea typeface="Cambria Math"/>
              </a:rPr>
              <a:t>oleh</a:t>
            </a:r>
            <a:r>
              <a:rPr lang="en-US" sz="3200" dirty="0" smtClean="0">
                <a:latin typeface="+mj-lt"/>
                <a:ea typeface="Cambria Math"/>
              </a:rPr>
              <a:t> </a:t>
            </a:r>
            <a:r>
              <a:rPr lang="en-US" sz="3200" dirty="0" err="1" smtClean="0">
                <a:latin typeface="+mj-lt"/>
                <a:ea typeface="Cambria Math"/>
              </a:rPr>
              <a:t>pelanggan</a:t>
            </a:r>
            <a:r>
              <a:rPr lang="en-US" sz="3200" dirty="0" smtClean="0">
                <a:latin typeface="+mj-lt"/>
                <a:ea typeface="Cambria Math"/>
              </a:rPr>
              <a:t>. </a:t>
            </a:r>
            <a:r>
              <a:rPr lang="en-US" sz="3200" dirty="0" err="1" smtClean="0">
                <a:latin typeface="+mj-lt"/>
                <a:ea typeface="Cambria Math"/>
              </a:rPr>
              <a:t>Dilakukan</a:t>
            </a:r>
            <a:r>
              <a:rPr lang="en-US" sz="3200" dirty="0" smtClean="0">
                <a:latin typeface="+mj-lt"/>
                <a:ea typeface="Cambria Math"/>
              </a:rPr>
              <a:t> </a:t>
            </a:r>
            <a:r>
              <a:rPr lang="en-US" sz="3200" dirty="0" err="1" smtClean="0">
                <a:latin typeface="+mj-lt"/>
                <a:ea typeface="Cambria Math"/>
              </a:rPr>
              <a:t>penjualan</a:t>
            </a:r>
            <a:r>
              <a:rPr lang="en-US" sz="3200" dirty="0" smtClean="0">
                <a:latin typeface="+mj-lt"/>
                <a:ea typeface="Cambria Math"/>
              </a:rPr>
              <a:t> </a:t>
            </a:r>
            <a:r>
              <a:rPr lang="en-US" sz="3200" dirty="0" err="1" smtClean="0">
                <a:latin typeface="+mj-lt"/>
                <a:ea typeface="Cambria Math"/>
              </a:rPr>
              <a:t>secara</a:t>
            </a:r>
            <a:r>
              <a:rPr lang="en-US" sz="3200" dirty="0" smtClean="0">
                <a:latin typeface="+mj-lt"/>
                <a:ea typeface="Cambria Math"/>
              </a:rPr>
              <a:t> </a:t>
            </a:r>
            <a:r>
              <a:rPr lang="en-US" sz="3200" dirty="0" err="1" smtClean="0">
                <a:latin typeface="+mj-lt"/>
                <a:ea typeface="Cambria Math"/>
              </a:rPr>
              <a:t>kredit</a:t>
            </a:r>
            <a:r>
              <a:rPr lang="en-US" sz="3200" dirty="0" smtClean="0">
                <a:latin typeface="+mj-lt"/>
                <a:ea typeface="Cambria Math"/>
              </a:rPr>
              <a:t> </a:t>
            </a:r>
            <a:r>
              <a:rPr lang="en-US" sz="3200" dirty="0" err="1" smtClean="0">
                <a:latin typeface="+mj-lt"/>
                <a:ea typeface="Cambria Math"/>
              </a:rPr>
              <a:t>dapat</a:t>
            </a:r>
            <a:r>
              <a:rPr lang="en-US" sz="3200" dirty="0" smtClean="0">
                <a:latin typeface="+mj-lt"/>
                <a:ea typeface="Cambria Math"/>
              </a:rPr>
              <a:t> </a:t>
            </a:r>
            <a:r>
              <a:rPr lang="en-US" sz="3200" dirty="0" err="1" smtClean="0">
                <a:latin typeface="+mj-lt"/>
                <a:ea typeface="Cambria Math"/>
              </a:rPr>
              <a:t>membantu</a:t>
            </a:r>
            <a:r>
              <a:rPr lang="en-US" sz="3200" dirty="0" smtClean="0">
                <a:latin typeface="+mj-lt"/>
                <a:ea typeface="Cambria Math"/>
              </a:rPr>
              <a:t> </a:t>
            </a:r>
            <a:r>
              <a:rPr lang="en-US" sz="3200" dirty="0" err="1" smtClean="0">
                <a:latin typeface="+mj-lt"/>
                <a:ea typeface="Cambria Math"/>
              </a:rPr>
              <a:t>pelanggan</a:t>
            </a:r>
            <a:r>
              <a:rPr lang="en-US" sz="3200" dirty="0" smtClean="0">
                <a:latin typeface="+mj-lt"/>
                <a:ea typeface="Cambria Math"/>
              </a:rPr>
              <a:t> yang </a:t>
            </a:r>
            <a:r>
              <a:rPr lang="en-US" sz="3200" dirty="0" err="1" smtClean="0">
                <a:latin typeface="+mj-lt"/>
                <a:ea typeface="Cambria Math"/>
              </a:rPr>
              <a:t>tidak</a:t>
            </a:r>
            <a:r>
              <a:rPr lang="en-US" sz="3200" dirty="0" smtClean="0">
                <a:latin typeface="+mj-lt"/>
                <a:ea typeface="Cambria Math"/>
              </a:rPr>
              <a:t> </a:t>
            </a:r>
            <a:r>
              <a:rPr lang="en-US" sz="3200" dirty="0" err="1" smtClean="0">
                <a:latin typeface="+mj-lt"/>
                <a:ea typeface="Cambria Math"/>
              </a:rPr>
              <a:t>mampu</a:t>
            </a:r>
            <a:r>
              <a:rPr lang="en-US" sz="3200" dirty="0" smtClean="0">
                <a:latin typeface="+mj-lt"/>
                <a:ea typeface="Cambria Math"/>
              </a:rPr>
              <a:t> </a:t>
            </a:r>
            <a:r>
              <a:rPr lang="en-US" sz="3200" dirty="0" err="1" smtClean="0">
                <a:latin typeface="+mj-lt"/>
                <a:ea typeface="Cambria Math"/>
              </a:rPr>
              <a:t>membeli</a:t>
            </a:r>
            <a:r>
              <a:rPr lang="en-US" sz="3200" dirty="0" smtClean="0">
                <a:latin typeface="+mj-lt"/>
                <a:ea typeface="Cambria Math"/>
              </a:rPr>
              <a:t> </a:t>
            </a:r>
            <a:r>
              <a:rPr lang="en-US" sz="3200" dirty="0" err="1" smtClean="0">
                <a:latin typeface="+mj-lt"/>
                <a:ea typeface="Cambria Math"/>
              </a:rPr>
              <a:t>secara</a:t>
            </a:r>
            <a:r>
              <a:rPr lang="en-US" sz="3200" dirty="0" smtClean="0">
                <a:latin typeface="+mj-lt"/>
                <a:ea typeface="Cambria Math"/>
              </a:rPr>
              <a:t> </a:t>
            </a:r>
            <a:r>
              <a:rPr lang="en-US" sz="3200" dirty="0" err="1" smtClean="0">
                <a:latin typeface="+mj-lt"/>
                <a:ea typeface="Cambria Math"/>
              </a:rPr>
              <a:t>tunai</a:t>
            </a:r>
            <a:r>
              <a:rPr lang="en-US" sz="3200" dirty="0" smtClean="0">
                <a:latin typeface="+mj-lt"/>
                <a:ea typeface="Cambria Math"/>
              </a:rPr>
              <a:t>. </a:t>
            </a:r>
            <a:r>
              <a:rPr lang="en-US" sz="3200" dirty="0" err="1" smtClean="0">
                <a:latin typeface="+mj-lt"/>
                <a:ea typeface="Cambria Math"/>
              </a:rPr>
              <a:t>Resiko</a:t>
            </a:r>
            <a:r>
              <a:rPr lang="en-US" sz="3200" dirty="0" smtClean="0">
                <a:latin typeface="+mj-lt"/>
                <a:ea typeface="Cambria Math"/>
              </a:rPr>
              <a:t> yang </a:t>
            </a:r>
            <a:r>
              <a:rPr lang="en-US" sz="3200" dirty="0" err="1" smtClean="0">
                <a:latin typeface="+mj-lt"/>
                <a:ea typeface="Cambria Math"/>
              </a:rPr>
              <a:t>timbul</a:t>
            </a:r>
            <a:r>
              <a:rPr lang="en-US" sz="3200" dirty="0" smtClean="0">
                <a:latin typeface="+mj-lt"/>
                <a:ea typeface="Cambria Math"/>
              </a:rPr>
              <a:t> </a:t>
            </a:r>
            <a:r>
              <a:rPr lang="en-US" sz="3200" dirty="0" err="1" smtClean="0">
                <a:latin typeface="+mj-lt"/>
                <a:ea typeface="Cambria Math"/>
              </a:rPr>
              <a:t>akibat</a:t>
            </a:r>
            <a:r>
              <a:rPr lang="en-US" sz="3200" dirty="0" smtClean="0">
                <a:latin typeface="+mj-lt"/>
                <a:ea typeface="Cambria Math"/>
              </a:rPr>
              <a:t> </a:t>
            </a:r>
            <a:r>
              <a:rPr lang="en-US" sz="3200" dirty="0" err="1" smtClean="0">
                <a:latin typeface="+mj-lt"/>
                <a:ea typeface="Cambria Math"/>
              </a:rPr>
              <a:t>pembelian</a:t>
            </a:r>
            <a:r>
              <a:rPr lang="en-US" sz="3200" dirty="0" smtClean="0">
                <a:latin typeface="+mj-lt"/>
                <a:ea typeface="Cambria Math"/>
              </a:rPr>
              <a:t> </a:t>
            </a:r>
            <a:r>
              <a:rPr lang="en-US" sz="3200" dirty="0" err="1" smtClean="0">
                <a:latin typeface="+mj-lt"/>
                <a:ea typeface="Cambria Math"/>
              </a:rPr>
              <a:t>kredit</a:t>
            </a:r>
            <a:r>
              <a:rPr lang="en-US" sz="3200" dirty="0" smtClean="0">
                <a:latin typeface="+mj-lt"/>
                <a:ea typeface="Cambria Math"/>
              </a:rPr>
              <a:t> </a:t>
            </a:r>
            <a:r>
              <a:rPr lang="en-US" sz="3200" dirty="0" err="1" smtClean="0">
                <a:latin typeface="+mj-lt"/>
                <a:ea typeface="Cambria Math"/>
              </a:rPr>
              <a:t>ialah</a:t>
            </a:r>
            <a:r>
              <a:rPr lang="en-US" sz="3200" dirty="0" smtClean="0">
                <a:latin typeface="+mj-lt"/>
                <a:ea typeface="Cambria Math"/>
              </a:rPr>
              <a:t> </a:t>
            </a:r>
            <a:r>
              <a:rPr lang="en-US" sz="3200" dirty="0" err="1" smtClean="0">
                <a:latin typeface="+mj-lt"/>
                <a:ea typeface="Cambria Math"/>
              </a:rPr>
              <a:t>pelanggan</a:t>
            </a:r>
            <a:r>
              <a:rPr lang="en-US" sz="3200" dirty="0" smtClean="0">
                <a:latin typeface="+mj-lt"/>
                <a:ea typeface="Cambria Math"/>
              </a:rPr>
              <a:t> </a:t>
            </a:r>
            <a:r>
              <a:rPr lang="en-US" sz="3200" dirty="0" err="1" smtClean="0">
                <a:latin typeface="+mj-lt"/>
                <a:ea typeface="Cambria Math"/>
              </a:rPr>
              <a:t>terlambat</a:t>
            </a:r>
            <a:r>
              <a:rPr lang="en-US" sz="3200" dirty="0" smtClean="0">
                <a:latin typeface="+mj-lt"/>
                <a:ea typeface="Cambria Math"/>
              </a:rPr>
              <a:t> </a:t>
            </a:r>
            <a:r>
              <a:rPr lang="en-US" sz="3200" dirty="0" err="1" smtClean="0">
                <a:latin typeface="+mj-lt"/>
                <a:ea typeface="Cambria Math"/>
              </a:rPr>
              <a:t>membayar</a:t>
            </a:r>
            <a:r>
              <a:rPr lang="en-US" sz="3200" dirty="0" smtClean="0">
                <a:latin typeface="+mj-lt"/>
                <a:ea typeface="Cambria Math"/>
              </a:rPr>
              <a:t> (</a:t>
            </a:r>
            <a:r>
              <a:rPr lang="en-US" sz="3200" dirty="0" err="1" smtClean="0">
                <a:latin typeface="+mj-lt"/>
                <a:ea typeface="Cambria Math"/>
              </a:rPr>
              <a:t>tidak</a:t>
            </a:r>
            <a:r>
              <a:rPr lang="en-US" sz="3200" dirty="0" smtClean="0">
                <a:latin typeface="+mj-lt"/>
                <a:ea typeface="Cambria Math"/>
              </a:rPr>
              <a:t> </a:t>
            </a:r>
            <a:r>
              <a:rPr lang="en-US" sz="3200" dirty="0" err="1" smtClean="0">
                <a:latin typeface="+mj-lt"/>
                <a:ea typeface="Cambria Math"/>
              </a:rPr>
              <a:t>sesuai</a:t>
            </a:r>
            <a:r>
              <a:rPr lang="en-US" sz="3200" dirty="0" smtClean="0">
                <a:latin typeface="+mj-lt"/>
                <a:ea typeface="Cambria Math"/>
              </a:rPr>
              <a:t> </a:t>
            </a:r>
            <a:r>
              <a:rPr lang="en-US" sz="3200" dirty="0" err="1" smtClean="0">
                <a:latin typeface="+mj-lt"/>
                <a:ea typeface="Cambria Math"/>
              </a:rPr>
              <a:t>perjanjian</a:t>
            </a:r>
            <a:r>
              <a:rPr lang="en-US" sz="3200" dirty="0" smtClean="0">
                <a:latin typeface="+mj-lt"/>
                <a:ea typeface="Cambria Math"/>
              </a:rPr>
              <a:t>) </a:t>
            </a:r>
            <a:r>
              <a:rPr lang="en-US" sz="3200" dirty="0" err="1" smtClean="0">
                <a:latin typeface="+mj-lt"/>
                <a:ea typeface="Cambria Math"/>
              </a:rPr>
              <a:t>ataupun</a:t>
            </a:r>
            <a:r>
              <a:rPr lang="en-US" sz="3200" dirty="0" smtClean="0">
                <a:latin typeface="+mj-lt"/>
                <a:ea typeface="Cambria Math"/>
              </a:rPr>
              <a:t> </a:t>
            </a:r>
            <a:r>
              <a:rPr lang="en-US" sz="3200" dirty="0" err="1" smtClean="0">
                <a:latin typeface="+mj-lt"/>
                <a:ea typeface="Cambria Math"/>
              </a:rPr>
              <a:t>tidak</a:t>
            </a:r>
            <a:r>
              <a:rPr lang="en-US" sz="3200" dirty="0" smtClean="0">
                <a:latin typeface="+mj-lt"/>
                <a:ea typeface="Cambria Math"/>
              </a:rPr>
              <a:t> </a:t>
            </a:r>
            <a:r>
              <a:rPr lang="en-US" sz="3200" dirty="0" err="1" smtClean="0">
                <a:latin typeface="+mj-lt"/>
                <a:ea typeface="Cambria Math"/>
              </a:rPr>
              <a:t>membayar</a:t>
            </a:r>
            <a:r>
              <a:rPr lang="en-US" sz="3200" dirty="0" smtClean="0">
                <a:latin typeface="+mj-lt"/>
                <a:ea typeface="Cambria Math"/>
              </a:rPr>
              <a:t>. </a:t>
            </a:r>
          </a:p>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3200" dirty="0" smtClean="0">
                <a:latin typeface="+mj-lt"/>
                <a:ea typeface="Cambria Math"/>
              </a:rPr>
              <a:t>	(</a:t>
            </a:r>
            <a:r>
              <a:rPr lang="en-US" sz="3200" dirty="0" err="1" smtClean="0">
                <a:latin typeface="+mj-lt"/>
                <a:ea typeface="Cambria Math"/>
              </a:rPr>
              <a:t>Dermawan</a:t>
            </a:r>
            <a:r>
              <a:rPr lang="en-US" sz="3200" dirty="0" smtClean="0">
                <a:latin typeface="+mj-lt"/>
                <a:ea typeface="Cambria Math"/>
              </a:rPr>
              <a:t> </a:t>
            </a:r>
            <a:r>
              <a:rPr lang="en-US" sz="3200" dirty="0" err="1" smtClean="0">
                <a:latin typeface="+mj-lt"/>
                <a:ea typeface="Cambria Math"/>
              </a:rPr>
              <a:t>Sjahrial</a:t>
            </a:r>
            <a:r>
              <a:rPr lang="en-US" sz="3200" dirty="0" smtClean="0">
                <a:latin typeface="+mj-lt"/>
                <a:ea typeface="Cambria Math"/>
              </a:rPr>
              <a:t> ; 2007 : 153)</a:t>
            </a:r>
          </a:p>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en-US" sz="3200" b="0" i="0" u="none" strike="noStrike" kern="1200" cap="none" spc="0" normalizeH="0" baseline="0" noProof="0" dirty="0" smtClean="0">
              <a:ln>
                <a:noFill/>
              </a:ln>
              <a:solidFill>
                <a:schemeClr val="tx1"/>
              </a:solidFill>
              <a:effectLst/>
              <a:uLnTx/>
              <a:uFillTx/>
              <a:latin typeface="+mj-lt"/>
              <a:ea typeface="Cambria Math"/>
              <a:cs typeface="+mn-cs"/>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Piutang</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yang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tidak</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dapat</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di</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tagih</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(Bad debt) agar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dapat</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ditagih</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perlu</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manajemen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piutang</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pinjaman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a:t>
            </a:r>
            <a:endParaRPr kumimoji="0" lang="en-US" sz="3200" b="0" i="0" u="none" strike="noStrike" kern="1200" cap="none" spc="0" normalizeH="0" baseline="0" noProof="0" dirty="0">
              <a:ln>
                <a:noFill/>
              </a:ln>
              <a:solidFill>
                <a:schemeClr val="tx1"/>
              </a:solidFill>
              <a:effectLst/>
              <a:uLnTx/>
              <a:uFillTx/>
              <a:latin typeface="+mj-lt"/>
              <a:ea typeface="+mn-ea"/>
              <a:cs typeface="+mn-cs"/>
            </a:endParaRPr>
          </a:p>
        </p:txBody>
      </p:sp>
      <p:sp>
        <p:nvSpPr>
          <p:cNvPr id="3" name="Slide Number Placeholder 2"/>
          <p:cNvSpPr>
            <a:spLocks noGrp="1"/>
          </p:cNvSpPr>
          <p:nvPr>
            <p:ph type="sldNum" sz="quarter" idx="12"/>
          </p:nvPr>
        </p:nvSpPr>
        <p:spPr/>
        <p:txBody>
          <a:bodyPr/>
          <a:lstStyle/>
          <a:p>
            <a:fld id="{3F20941A-713C-429C-BAFF-469BDD0C5BC4}" type="slidenum">
              <a:rPr lang="en-US" smtClean="0"/>
              <a:pPr/>
              <a:t>78</a:t>
            </a:fld>
            <a:endParaRPr lang="en-US"/>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1219200" y="228600"/>
            <a:ext cx="7714488" cy="2590800"/>
          </a:xfrm>
          <a:prstGeom prst="rect">
            <a:avLst/>
          </a:prstGeom>
          <a:ln>
            <a:solidFill>
              <a:schemeClr val="accent2">
                <a:lumMod val="75000"/>
              </a:schemeClr>
            </a:solidFill>
          </a:ln>
        </p:spPr>
        <p:txBody>
          <a:bodyPr>
            <a:normAutofit fontScale="55000" lnSpcReduction="20000"/>
          </a:bodyPr>
          <a:lstStyle/>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3200" dirty="0" smtClean="0"/>
              <a:t>2</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Pengertian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piutang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dagang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ada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dua</a:t>
            </a:r>
            <a:r>
              <a:rPr kumimoji="0" lang="en-US" sz="3200" b="0" i="0" u="none" strike="noStrike" kern="1200" cap="none" spc="0" normalizeH="0" noProof="0" dirty="0" smtClean="0">
                <a:ln>
                  <a:noFill/>
                </a:ln>
                <a:solidFill>
                  <a:schemeClr val="tx1"/>
                </a:solidFill>
                <a:effectLst/>
                <a:uLnTx/>
                <a:uFillTx/>
                <a:latin typeface="+mn-lt"/>
                <a:ea typeface="+mn-ea"/>
                <a:cs typeface="+mn-cs"/>
              </a:rPr>
              <a:t> </a:t>
            </a:r>
            <a:r>
              <a:rPr kumimoji="0" lang="en-US" sz="3200" b="0" i="0" u="none" strike="noStrike" kern="1200" cap="none" spc="0" normalizeH="0" noProof="0" dirty="0" err="1" smtClean="0">
                <a:ln>
                  <a:noFill/>
                </a:ln>
                <a:solidFill>
                  <a:schemeClr val="tx1"/>
                </a:solidFill>
                <a:effectLst/>
                <a:uLnTx/>
                <a:uFillTx/>
                <a:latin typeface="+mn-lt"/>
                <a:ea typeface="+mn-ea"/>
                <a:cs typeface="+mn-cs"/>
              </a:rPr>
              <a:t>yaitu</a:t>
            </a:r>
            <a:r>
              <a:rPr kumimoji="0" lang="en-US" sz="3200" b="0" i="0" u="none" strike="noStrike" kern="1200" cap="none" spc="0" normalizeH="0" noProof="0" dirty="0" smtClean="0">
                <a:ln>
                  <a:noFill/>
                </a:ln>
                <a:solidFill>
                  <a:schemeClr val="tx1"/>
                </a:solidFill>
                <a:effectLst/>
                <a:uLnTx/>
                <a:uFillTx/>
                <a:latin typeface="+mn-lt"/>
                <a:ea typeface="+mn-ea"/>
                <a:cs typeface="+mn-cs"/>
              </a:rPr>
              <a:t> : </a:t>
            </a:r>
          </a:p>
          <a:p>
            <a:pPr marL="596646" marR="0" lvl="0" indent="-514350" defTabSz="914400" rtl="0" eaLnBrk="1" fontAlgn="auto" latinLnBrk="0" hangingPunct="1">
              <a:lnSpc>
                <a:spcPct val="100000"/>
              </a:lnSpc>
              <a:spcBef>
                <a:spcPts val="600"/>
              </a:spcBef>
              <a:spcAft>
                <a:spcPts val="0"/>
              </a:spcAft>
              <a:buClr>
                <a:schemeClr val="accent1"/>
              </a:buClr>
              <a:buSzPct val="80000"/>
              <a:buFont typeface="+mj-lt"/>
              <a:buAutoNum type="alphaLcPeriod"/>
              <a:tabLst/>
              <a:defRPr/>
            </a:pPr>
            <a:r>
              <a:rPr lang="en-US" sz="3200" dirty="0" err="1" smtClean="0"/>
              <a:t>Piutang</a:t>
            </a:r>
            <a:r>
              <a:rPr lang="en-US" sz="3200" dirty="0" smtClean="0"/>
              <a:t> </a:t>
            </a:r>
            <a:r>
              <a:rPr lang="en-US" sz="3200" dirty="0" err="1" smtClean="0"/>
              <a:t>dalam</a:t>
            </a:r>
            <a:r>
              <a:rPr lang="en-US" sz="3200" dirty="0" smtClean="0"/>
              <a:t> </a:t>
            </a:r>
            <a:r>
              <a:rPr lang="en-US" sz="3200" dirty="0" err="1" smtClean="0"/>
              <a:t>bentuk</a:t>
            </a:r>
            <a:r>
              <a:rPr lang="en-US" sz="3200" dirty="0" smtClean="0"/>
              <a:t> </a:t>
            </a:r>
            <a:r>
              <a:rPr lang="en-US" sz="3200" dirty="0" err="1" smtClean="0"/>
              <a:t>penjualan</a:t>
            </a:r>
            <a:r>
              <a:rPr lang="en-US" sz="3200" dirty="0" smtClean="0"/>
              <a:t> </a:t>
            </a:r>
            <a:r>
              <a:rPr lang="en-US" sz="3200" dirty="0" err="1" smtClean="0"/>
              <a:t>barang</a:t>
            </a:r>
            <a:r>
              <a:rPr lang="en-US" sz="3200" dirty="0" smtClean="0"/>
              <a:t> </a:t>
            </a:r>
            <a:r>
              <a:rPr lang="en-US" sz="3200" dirty="0" err="1" smtClean="0"/>
              <a:t>dan</a:t>
            </a:r>
            <a:r>
              <a:rPr lang="en-US" sz="3200" dirty="0" smtClean="0"/>
              <a:t> </a:t>
            </a:r>
            <a:r>
              <a:rPr lang="en-US" sz="3200" dirty="0" err="1" smtClean="0"/>
              <a:t>jasa</a:t>
            </a:r>
            <a:r>
              <a:rPr lang="en-US" sz="3200" dirty="0" smtClean="0"/>
              <a:t> </a:t>
            </a:r>
            <a:r>
              <a:rPr lang="en-US" sz="3200" dirty="0" err="1" smtClean="0"/>
              <a:t>kepada</a:t>
            </a:r>
            <a:r>
              <a:rPr lang="en-US" sz="3200" dirty="0" smtClean="0"/>
              <a:t> </a:t>
            </a:r>
            <a:r>
              <a:rPr lang="en-US" sz="3200" dirty="0" err="1" smtClean="0"/>
              <a:t>pelanggan</a:t>
            </a:r>
            <a:r>
              <a:rPr lang="en-US" sz="3200" dirty="0" smtClean="0"/>
              <a:t> </a:t>
            </a:r>
            <a:r>
              <a:rPr lang="en-US" sz="3200" dirty="0" err="1" smtClean="0"/>
              <a:t>oleh</a:t>
            </a:r>
            <a:r>
              <a:rPr lang="en-US" sz="3200" dirty="0" smtClean="0"/>
              <a:t> </a:t>
            </a:r>
            <a:r>
              <a:rPr lang="en-US" sz="3200" dirty="0" err="1" smtClean="0"/>
              <a:t>perusahaan</a:t>
            </a:r>
            <a:r>
              <a:rPr lang="en-US" sz="3200" dirty="0" smtClean="0"/>
              <a:t> </a:t>
            </a:r>
            <a:r>
              <a:rPr lang="en-US" sz="3200" dirty="0" err="1" smtClean="0"/>
              <a:t>di</a:t>
            </a:r>
            <a:r>
              <a:rPr lang="en-US" sz="3200" dirty="0" smtClean="0"/>
              <a:t> </a:t>
            </a:r>
            <a:r>
              <a:rPr lang="en-US" sz="3200" dirty="0" err="1" smtClean="0"/>
              <a:t>bayar</a:t>
            </a:r>
            <a:r>
              <a:rPr lang="en-US" sz="3200" dirty="0" smtClean="0"/>
              <a:t> </a:t>
            </a:r>
            <a:r>
              <a:rPr lang="en-US" sz="3200" dirty="0" err="1" smtClean="0"/>
              <a:t>pelanggan</a:t>
            </a:r>
            <a:r>
              <a:rPr lang="en-US" sz="3200" dirty="0" smtClean="0"/>
              <a:t> </a:t>
            </a:r>
            <a:r>
              <a:rPr lang="en-US" sz="3200" dirty="0" err="1" smtClean="0"/>
              <a:t>beberapa</a:t>
            </a:r>
            <a:r>
              <a:rPr lang="en-US" sz="3200" dirty="0" smtClean="0"/>
              <a:t> </a:t>
            </a:r>
            <a:r>
              <a:rPr lang="en-US" sz="3200" dirty="0" err="1" smtClean="0"/>
              <a:t>waktu</a:t>
            </a:r>
            <a:r>
              <a:rPr lang="en-US" sz="3200" dirty="0" smtClean="0"/>
              <a:t> </a:t>
            </a:r>
            <a:r>
              <a:rPr lang="en-US" sz="3200" dirty="0" err="1" smtClean="0"/>
              <a:t>didepan</a:t>
            </a:r>
            <a:r>
              <a:rPr lang="en-US" sz="3200" dirty="0" smtClean="0"/>
              <a:t>.</a:t>
            </a:r>
          </a:p>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lphaLcPeriod"/>
              <a:tabLst/>
              <a:defRPr/>
            </a:pP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Pinjaman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kredit</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yang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di</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berikan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di</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salurkan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dalam</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bentuk</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uang</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oleh</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lembaga</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keuangan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seperti</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 </a:t>
            </a:r>
          </a:p>
          <a:p>
            <a:pPr marL="596646" marR="0" lvl="0" indent="-514350" defTabSz="914400" rtl="0" eaLnBrk="1" fontAlgn="auto" latinLnBrk="0" hangingPunct="1">
              <a:lnSpc>
                <a:spcPct val="100000"/>
              </a:lnSpc>
              <a:spcBef>
                <a:spcPts val="600"/>
              </a:spcBef>
              <a:spcAft>
                <a:spcPts val="0"/>
              </a:spcAft>
              <a:buClr>
                <a:schemeClr val="accent1"/>
              </a:buClr>
              <a:buSzPct val="80000"/>
              <a:tabLst/>
              <a:defRPr/>
            </a:pPr>
            <a:r>
              <a:rPr lang="en-US" sz="3200" dirty="0" smtClean="0">
                <a:latin typeface="+mj-lt"/>
              </a:rPr>
              <a:t>	1. Bank</a:t>
            </a:r>
          </a:p>
          <a:p>
            <a:pPr marL="596646" marR="0" lvl="0" indent="-514350" defTabSz="914400" rtl="0" eaLnBrk="1" fontAlgn="auto" latinLnBrk="0" hangingPunct="1">
              <a:lnSpc>
                <a:spcPct val="100000"/>
              </a:lnSpc>
              <a:spcBef>
                <a:spcPts val="600"/>
              </a:spcBef>
              <a:spcAft>
                <a:spcPts val="0"/>
              </a:spcAft>
              <a:buClr>
                <a:schemeClr val="accent1"/>
              </a:buClr>
              <a:buSzPct val="80000"/>
              <a:tabLst/>
              <a:defRPr/>
            </a:pPr>
            <a:r>
              <a:rPr kumimoji="0" lang="en-US" sz="3200" b="0" i="0" u="none" strike="noStrike" kern="1200" cap="none" spc="0" normalizeH="0" baseline="0" noProof="0" dirty="0" smtClean="0">
                <a:ln>
                  <a:noFill/>
                </a:ln>
                <a:solidFill>
                  <a:schemeClr val="tx1"/>
                </a:solidFill>
                <a:effectLst/>
                <a:uLnTx/>
                <a:uFillTx/>
                <a:latin typeface="+mj-lt"/>
                <a:ea typeface="+mn-ea"/>
                <a:cs typeface="+mn-cs"/>
              </a:rPr>
              <a:t>	2.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Pegadaian</a:t>
            </a:r>
            <a:endParaRPr kumimoji="0" lang="en-US" sz="3200" b="0" i="0" u="none" strike="noStrike" kern="1200" cap="none" spc="0" normalizeH="0" baseline="0" noProof="0" dirty="0" smtClean="0">
              <a:ln>
                <a:noFill/>
              </a:ln>
              <a:solidFill>
                <a:schemeClr val="tx1"/>
              </a:solidFill>
              <a:effectLst/>
              <a:uLnTx/>
              <a:uFillTx/>
              <a:latin typeface="+mj-lt"/>
              <a:ea typeface="+mn-ea"/>
              <a:cs typeface="+mn-cs"/>
            </a:endParaRPr>
          </a:p>
          <a:p>
            <a:pPr marL="596646" marR="0" lvl="0" indent="-514350" defTabSz="914400" rtl="0" eaLnBrk="1" fontAlgn="auto" latinLnBrk="0" hangingPunct="1">
              <a:lnSpc>
                <a:spcPct val="100000"/>
              </a:lnSpc>
              <a:spcBef>
                <a:spcPts val="600"/>
              </a:spcBef>
              <a:spcAft>
                <a:spcPts val="0"/>
              </a:spcAft>
              <a:buClr>
                <a:schemeClr val="accent1"/>
              </a:buClr>
              <a:buSzPct val="80000"/>
              <a:tabLst/>
              <a:defRPr/>
            </a:pPr>
            <a:r>
              <a:rPr lang="en-US" sz="3200" dirty="0" smtClean="0">
                <a:latin typeface="+mj-lt"/>
              </a:rPr>
              <a:t>	3. Modal Ventura</a:t>
            </a:r>
          </a:p>
          <a:p>
            <a:pPr marL="596646" marR="0" lvl="0" indent="-514350" defTabSz="914400" rtl="0" eaLnBrk="1" fontAlgn="auto" latinLnBrk="0" hangingPunct="1">
              <a:lnSpc>
                <a:spcPct val="100000"/>
              </a:lnSpc>
              <a:spcBef>
                <a:spcPts val="600"/>
              </a:spcBef>
              <a:spcAft>
                <a:spcPts val="0"/>
              </a:spcAft>
              <a:buClr>
                <a:schemeClr val="accent1"/>
              </a:buClr>
              <a:buSzPct val="80000"/>
              <a:tabLst/>
              <a:defRPr/>
            </a:pPr>
            <a:r>
              <a:rPr kumimoji="0" lang="en-US" sz="3200" b="0" i="0" u="none" strike="noStrike" kern="1200" cap="none" spc="0" normalizeH="0" baseline="0" noProof="0" dirty="0" smtClean="0">
                <a:ln>
                  <a:noFill/>
                </a:ln>
                <a:solidFill>
                  <a:schemeClr val="tx1"/>
                </a:solidFill>
                <a:effectLst/>
                <a:uLnTx/>
                <a:uFillTx/>
                <a:latin typeface="+mj-lt"/>
                <a:ea typeface="+mn-ea"/>
                <a:cs typeface="+mn-cs"/>
              </a:rPr>
              <a:t>	4.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Sewa</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guna</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(leasing)</a:t>
            </a:r>
            <a:r>
              <a:rPr kumimoji="0" lang="id-ID" sz="3200" b="0" i="0" u="none" strike="noStrike" kern="1200" cap="none" spc="0" normalizeH="0" baseline="0" noProof="0" dirty="0" smtClean="0">
                <a:ln>
                  <a:noFill/>
                </a:ln>
                <a:solidFill>
                  <a:schemeClr val="tx1"/>
                </a:solidFill>
                <a:effectLst/>
                <a:uLnTx/>
                <a:uFillTx/>
                <a:latin typeface="+mj-lt"/>
                <a:ea typeface="+mn-ea"/>
                <a:cs typeface="+mn-cs"/>
              </a:rPr>
              <a:t>, dll</a:t>
            </a:r>
            <a:endParaRPr kumimoji="0" lang="en-US" sz="3200" b="0" i="0" u="none" strike="noStrike" kern="1200" cap="none" spc="0" normalizeH="0" baseline="0" noProof="0" dirty="0">
              <a:ln>
                <a:noFill/>
              </a:ln>
              <a:solidFill>
                <a:schemeClr val="tx1"/>
              </a:solidFill>
              <a:effectLst/>
              <a:uLnTx/>
              <a:uFillTx/>
              <a:latin typeface="+mj-lt"/>
              <a:ea typeface="+mn-ea"/>
              <a:cs typeface="+mn-cs"/>
            </a:endParaRPr>
          </a:p>
        </p:txBody>
      </p:sp>
      <p:sp>
        <p:nvSpPr>
          <p:cNvPr id="6" name="Content Placeholder 2"/>
          <p:cNvSpPr txBox="1">
            <a:spLocks/>
          </p:cNvSpPr>
          <p:nvPr/>
        </p:nvSpPr>
        <p:spPr>
          <a:xfrm>
            <a:off x="1219200" y="3048000"/>
            <a:ext cx="7714488" cy="3276600"/>
          </a:xfrm>
          <a:prstGeom prst="rect">
            <a:avLst/>
          </a:prstGeom>
          <a:ln>
            <a:solidFill>
              <a:schemeClr val="accent2">
                <a:lumMod val="75000"/>
              </a:schemeClr>
            </a:solidFill>
          </a:ln>
        </p:spPr>
        <p:txBody>
          <a:bodyPr>
            <a:normAutofit fontScale="70000" lnSpcReduction="20000"/>
          </a:bodyPr>
          <a:lstStyle/>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3200" dirty="0" smtClean="0">
                <a:latin typeface="+mj-lt"/>
              </a:rPr>
              <a:t>3. </a:t>
            </a:r>
            <a:r>
              <a:rPr lang="en-US" sz="3200" dirty="0" err="1" smtClean="0">
                <a:latin typeface="+mj-lt"/>
              </a:rPr>
              <a:t>Pentingnya</a:t>
            </a:r>
            <a:r>
              <a:rPr lang="en-US" sz="3200" dirty="0" smtClean="0">
                <a:latin typeface="+mj-lt"/>
              </a:rPr>
              <a:t> </a:t>
            </a:r>
            <a:r>
              <a:rPr lang="en-US" sz="3200" dirty="0" err="1" smtClean="0">
                <a:latin typeface="+mj-lt"/>
              </a:rPr>
              <a:t>perusahaan</a:t>
            </a:r>
            <a:r>
              <a:rPr lang="en-US" sz="3200" dirty="0" smtClean="0">
                <a:latin typeface="+mj-lt"/>
              </a:rPr>
              <a:t> </a:t>
            </a:r>
            <a:r>
              <a:rPr lang="en-US" sz="3200" dirty="0" err="1" smtClean="0">
                <a:latin typeface="+mj-lt"/>
              </a:rPr>
              <a:t>melakukan</a:t>
            </a:r>
            <a:r>
              <a:rPr lang="en-US" sz="3200" dirty="0" smtClean="0">
                <a:latin typeface="+mj-lt"/>
              </a:rPr>
              <a:t> p</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enjualan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secara</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kredit</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angsuran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karena</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p>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en-US" sz="3200" b="0" i="0" u="none" strike="noStrike" kern="1200" cap="none" spc="0" normalizeH="0" baseline="0" noProof="0" dirty="0" smtClean="0">
              <a:ln>
                <a:noFill/>
              </a:ln>
              <a:solidFill>
                <a:schemeClr val="tx1"/>
              </a:solidFill>
              <a:effectLst/>
              <a:uLnTx/>
              <a:uFillTx/>
              <a:latin typeface="+mj-lt"/>
              <a:ea typeface="+mn-ea"/>
              <a:cs typeface="+mn-cs"/>
            </a:endParaRPr>
          </a:p>
          <a:p>
            <a:pPr marL="596646" marR="0" lvl="0" indent="-514350" defTabSz="914400" rtl="0" eaLnBrk="1" fontAlgn="auto" latinLnBrk="0" hangingPunct="1">
              <a:lnSpc>
                <a:spcPct val="100000"/>
              </a:lnSpc>
              <a:spcBef>
                <a:spcPts val="600"/>
              </a:spcBef>
              <a:spcAft>
                <a:spcPts val="0"/>
              </a:spcAft>
              <a:buClr>
                <a:schemeClr val="accent1"/>
              </a:buClr>
              <a:buSzPct val="80000"/>
              <a:buFont typeface="+mj-lt"/>
              <a:buAutoNum type="alphaLcPeriod"/>
              <a:tabLst/>
              <a:defRPr/>
            </a:pPr>
            <a:r>
              <a:rPr lang="en-US" sz="3200" dirty="0" err="1" smtClean="0">
                <a:latin typeface="+mj-lt"/>
              </a:rPr>
              <a:t>Untuk</a:t>
            </a:r>
            <a:r>
              <a:rPr lang="en-US" sz="3200" dirty="0" smtClean="0">
                <a:latin typeface="+mj-lt"/>
              </a:rPr>
              <a:t> </a:t>
            </a:r>
            <a:r>
              <a:rPr lang="en-US" sz="3200" dirty="0" err="1" smtClean="0">
                <a:latin typeface="+mj-lt"/>
              </a:rPr>
              <a:t>meningkatkan</a:t>
            </a:r>
            <a:r>
              <a:rPr lang="en-US" sz="3200" dirty="0" smtClean="0">
                <a:latin typeface="+mj-lt"/>
              </a:rPr>
              <a:t> </a:t>
            </a:r>
            <a:r>
              <a:rPr lang="en-US" sz="3200" dirty="0" err="1" smtClean="0">
                <a:latin typeface="+mj-lt"/>
              </a:rPr>
              <a:t>penjualan</a:t>
            </a:r>
            <a:r>
              <a:rPr lang="en-US" sz="3200" dirty="0" smtClean="0">
                <a:latin typeface="+mj-lt"/>
              </a:rPr>
              <a:t>.</a:t>
            </a:r>
          </a:p>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lphaLcPeriod"/>
              <a:tabLst/>
              <a:defRPr/>
            </a:pP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Untuk</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meningkatkan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jumlah</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pelanggan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a:t>
            </a:r>
          </a:p>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lphaLcPeriod"/>
              <a:tabLst/>
              <a:defRPr/>
            </a:pPr>
            <a:r>
              <a:rPr lang="en-US" sz="3200" dirty="0" err="1" smtClean="0">
                <a:latin typeface="+mj-lt"/>
              </a:rPr>
              <a:t>Untuk</a:t>
            </a:r>
            <a:r>
              <a:rPr lang="en-US" sz="3200" dirty="0" smtClean="0">
                <a:latin typeface="+mj-lt"/>
              </a:rPr>
              <a:t> </a:t>
            </a:r>
            <a:r>
              <a:rPr lang="en-US" sz="3200" dirty="0" err="1" smtClean="0">
                <a:latin typeface="+mj-lt"/>
              </a:rPr>
              <a:t>memperoleh</a:t>
            </a:r>
            <a:r>
              <a:rPr lang="en-US" sz="3200" dirty="0" smtClean="0">
                <a:latin typeface="+mj-lt"/>
              </a:rPr>
              <a:t> </a:t>
            </a:r>
            <a:r>
              <a:rPr lang="en-US" sz="3200" dirty="0" err="1" smtClean="0">
                <a:latin typeface="+mj-lt"/>
              </a:rPr>
              <a:t>pelanggan</a:t>
            </a:r>
            <a:r>
              <a:rPr lang="en-US" sz="3200" dirty="0" smtClean="0">
                <a:latin typeface="+mj-lt"/>
              </a:rPr>
              <a:t> </a:t>
            </a:r>
            <a:r>
              <a:rPr lang="en-US" sz="3200" dirty="0" err="1" smtClean="0">
                <a:latin typeface="+mj-lt"/>
              </a:rPr>
              <a:t>baru</a:t>
            </a:r>
            <a:r>
              <a:rPr lang="en-US" sz="3200" dirty="0" smtClean="0">
                <a:latin typeface="+mj-lt"/>
              </a:rPr>
              <a:t>.</a:t>
            </a:r>
          </a:p>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lphaLcPeriod"/>
              <a:tabLst/>
              <a:defRPr/>
            </a:pP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Untuk</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mempertahankan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loyalitas</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pelanggan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a:t>
            </a:r>
          </a:p>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lphaLcPeriod"/>
              <a:tabLst/>
              <a:defRPr/>
            </a:pPr>
            <a:r>
              <a:rPr lang="en-US" sz="3200" dirty="0" err="1" smtClean="0">
                <a:latin typeface="+mj-lt"/>
              </a:rPr>
              <a:t>Untuk</a:t>
            </a:r>
            <a:r>
              <a:rPr lang="en-US" sz="3200" dirty="0" smtClean="0">
                <a:latin typeface="+mj-lt"/>
              </a:rPr>
              <a:t> </a:t>
            </a:r>
            <a:r>
              <a:rPr lang="en-US" sz="3200" dirty="0" err="1" smtClean="0">
                <a:latin typeface="+mj-lt"/>
              </a:rPr>
              <a:t>meningkatkan</a:t>
            </a:r>
            <a:r>
              <a:rPr lang="en-US" sz="3200" dirty="0" smtClean="0">
                <a:latin typeface="+mj-lt"/>
              </a:rPr>
              <a:t> market </a:t>
            </a:r>
            <a:r>
              <a:rPr lang="en-US" sz="3200" dirty="0" err="1" smtClean="0">
                <a:latin typeface="+mj-lt"/>
              </a:rPr>
              <a:t>sha</a:t>
            </a:r>
            <a:r>
              <a:rPr lang="id-ID" sz="3200" dirty="0" smtClean="0">
                <a:latin typeface="+mj-lt"/>
              </a:rPr>
              <a:t>r</a:t>
            </a:r>
            <a:r>
              <a:rPr lang="en-US" sz="3200" dirty="0" smtClean="0">
                <a:latin typeface="+mj-lt"/>
              </a:rPr>
              <a:t>e</a:t>
            </a:r>
          </a:p>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lphaLcPeriod"/>
              <a:tabLst/>
              <a:defRPr/>
            </a:pP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Untuk</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meningkatkan</a:t>
            </a:r>
            <a:r>
              <a:rPr kumimoji="0" lang="en-US" sz="3200" b="0" i="0" u="none" strike="noStrike" kern="1200" cap="none" spc="0" normalizeH="0" noProof="0" dirty="0" smtClean="0">
                <a:ln>
                  <a:noFill/>
                </a:ln>
                <a:solidFill>
                  <a:schemeClr val="tx1"/>
                </a:solidFill>
                <a:effectLst/>
                <a:uLnTx/>
                <a:uFillTx/>
                <a:latin typeface="+mj-lt"/>
                <a:ea typeface="+mn-ea"/>
                <a:cs typeface="+mn-cs"/>
              </a:rPr>
              <a:t> </a:t>
            </a:r>
            <a:r>
              <a:rPr kumimoji="0" lang="en-US" sz="3200" b="0" i="0" u="none" strike="noStrike" kern="1200" cap="none" spc="0" normalizeH="0" noProof="0" dirty="0" err="1" smtClean="0">
                <a:ln>
                  <a:noFill/>
                </a:ln>
                <a:solidFill>
                  <a:schemeClr val="tx1"/>
                </a:solidFill>
                <a:effectLst/>
                <a:uLnTx/>
                <a:uFillTx/>
                <a:latin typeface="+mj-lt"/>
                <a:ea typeface="+mn-ea"/>
                <a:cs typeface="+mn-cs"/>
              </a:rPr>
              <a:t>laba</a:t>
            </a:r>
            <a:r>
              <a:rPr kumimoji="0" lang="en-US" sz="3200" b="0" i="0" u="none" strike="noStrike" kern="1200" cap="none" spc="0" normalizeH="0" noProof="0" dirty="0" smtClean="0">
                <a:ln>
                  <a:noFill/>
                </a:ln>
                <a:solidFill>
                  <a:schemeClr val="tx1"/>
                </a:solidFill>
                <a:effectLst/>
                <a:uLnTx/>
                <a:uFillTx/>
                <a:latin typeface="+mj-lt"/>
                <a:ea typeface="+mn-ea"/>
                <a:cs typeface="+mn-cs"/>
              </a:rPr>
              <a:t> </a:t>
            </a:r>
            <a:r>
              <a:rPr kumimoji="0" lang="en-US" sz="3200" b="0" i="0" u="none" strike="noStrike" kern="1200" cap="none" spc="0" normalizeH="0" noProof="0" dirty="0" err="1" smtClean="0">
                <a:ln>
                  <a:noFill/>
                </a:ln>
                <a:solidFill>
                  <a:schemeClr val="tx1"/>
                </a:solidFill>
                <a:effectLst/>
                <a:uLnTx/>
                <a:uFillTx/>
                <a:latin typeface="+mj-lt"/>
                <a:ea typeface="+mn-ea"/>
                <a:cs typeface="+mn-cs"/>
              </a:rPr>
              <a:t>perusahaan</a:t>
            </a:r>
            <a:r>
              <a:rPr kumimoji="0" lang="en-US" sz="3200" b="0" i="0" u="none" strike="noStrike" kern="1200" cap="none" spc="0" normalizeH="0" noProof="0" dirty="0" smtClean="0">
                <a:ln>
                  <a:noFill/>
                </a:ln>
                <a:solidFill>
                  <a:schemeClr val="tx1"/>
                </a:solidFill>
                <a:effectLst/>
                <a:uLnTx/>
                <a:uFillTx/>
                <a:latin typeface="+mj-lt"/>
                <a:ea typeface="+mn-ea"/>
                <a:cs typeface="+mn-cs"/>
              </a:rPr>
              <a:t>.</a:t>
            </a:r>
            <a:endParaRPr kumimoji="0" lang="en-US" sz="3200" b="0" i="0" u="none" strike="noStrike" kern="1200" cap="none" spc="0" normalizeH="0" baseline="0" noProof="0" dirty="0">
              <a:ln>
                <a:noFill/>
              </a:ln>
              <a:solidFill>
                <a:schemeClr val="tx1"/>
              </a:solidFill>
              <a:effectLst/>
              <a:uLnTx/>
              <a:uFillTx/>
              <a:latin typeface="+mj-lt"/>
              <a:ea typeface="+mn-ea"/>
              <a:cs typeface="+mn-cs"/>
            </a:endParaRPr>
          </a:p>
        </p:txBody>
      </p:sp>
      <p:sp>
        <p:nvSpPr>
          <p:cNvPr id="4" name="Slide Number Placeholder 3"/>
          <p:cNvSpPr>
            <a:spLocks noGrp="1"/>
          </p:cNvSpPr>
          <p:nvPr>
            <p:ph type="sldNum" sz="quarter" idx="12"/>
          </p:nvPr>
        </p:nvSpPr>
        <p:spPr/>
        <p:txBody>
          <a:bodyPr/>
          <a:lstStyle/>
          <a:p>
            <a:fld id="{3F20941A-713C-429C-BAFF-469BDD0C5BC4}" type="slidenum">
              <a:rPr lang="en-US" smtClean="0"/>
              <a:pPr/>
              <a:t>79</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1"/>
          </p:nvPr>
        </p:nvSpPr>
        <p:spPr>
          <a:xfrm>
            <a:off x="1371600" y="228600"/>
            <a:ext cx="7499350" cy="7171194"/>
          </a:xfrm>
          <a:prstGeom prst="rect">
            <a:avLst/>
          </a:prstGeom>
          <a:noFill/>
        </p:spPr>
        <p:txBody>
          <a:bodyPr wrap="square" rtlCol="0">
            <a:spAutoFit/>
          </a:bodyPr>
          <a:lstStyle/>
          <a:p>
            <a:pPr marL="596646" indent="-514350">
              <a:buNone/>
            </a:pPr>
            <a:r>
              <a:rPr lang="en-US" sz="2800" dirty="0" smtClean="0"/>
              <a:t>    	3.</a:t>
            </a:r>
            <a:r>
              <a:rPr lang="en-US" sz="2800" dirty="0" smtClean="0">
                <a:solidFill>
                  <a:srgbClr val="0070C0"/>
                </a:solidFill>
              </a:rPr>
              <a:t>	</a:t>
            </a:r>
            <a:r>
              <a:rPr lang="en-US" sz="2800" dirty="0" err="1" smtClean="0"/>
              <a:t>Tujuan</a:t>
            </a:r>
            <a:r>
              <a:rPr lang="en-US" sz="2800" dirty="0" smtClean="0"/>
              <a:t> </a:t>
            </a:r>
            <a:r>
              <a:rPr lang="en-US" sz="2800" dirty="0" err="1" smtClean="0"/>
              <a:t>Manajemen</a:t>
            </a:r>
            <a:r>
              <a:rPr lang="en-US" sz="2800" dirty="0" smtClean="0"/>
              <a:t> </a:t>
            </a:r>
            <a:r>
              <a:rPr lang="en-US" sz="2800" dirty="0" err="1" smtClean="0"/>
              <a:t>Keuangan</a:t>
            </a:r>
            <a:endParaRPr lang="en-US" sz="2800" dirty="0" smtClean="0"/>
          </a:p>
          <a:p>
            <a:pPr marL="596646" indent="-514350">
              <a:buNone/>
            </a:pPr>
            <a:r>
              <a:rPr lang="en-US" sz="2800" dirty="0" smtClean="0"/>
              <a:t>	</a:t>
            </a:r>
            <a:r>
              <a:rPr lang="en-US" sz="2800" dirty="0" err="1" smtClean="0"/>
              <a:t>Mencapai</a:t>
            </a:r>
            <a:r>
              <a:rPr lang="en-US" sz="2800" dirty="0" smtClean="0"/>
              <a:t> </a:t>
            </a:r>
            <a:r>
              <a:rPr lang="en-US" sz="2800" dirty="0" err="1" smtClean="0"/>
              <a:t>atau</a:t>
            </a:r>
            <a:r>
              <a:rPr lang="en-US" sz="2800" dirty="0" smtClean="0"/>
              <a:t> </a:t>
            </a:r>
            <a:r>
              <a:rPr lang="en-US" sz="2800" dirty="0" err="1" smtClean="0"/>
              <a:t>memperoleh</a:t>
            </a:r>
            <a:r>
              <a:rPr lang="en-US" sz="2800" dirty="0" smtClean="0"/>
              <a:t> </a:t>
            </a:r>
            <a:r>
              <a:rPr lang="en-US" sz="2800" dirty="0" err="1" smtClean="0"/>
              <a:t>laba</a:t>
            </a:r>
            <a:r>
              <a:rPr lang="en-US" sz="2800" dirty="0" smtClean="0"/>
              <a:t> </a:t>
            </a:r>
            <a:r>
              <a:rPr lang="en-US" sz="2800" dirty="0" err="1" smtClean="0"/>
              <a:t>maksimal</a:t>
            </a:r>
            <a:r>
              <a:rPr lang="en-US" sz="2800" dirty="0" smtClean="0"/>
              <a:t> ( </a:t>
            </a:r>
            <a:r>
              <a:rPr lang="en-US" sz="2800" dirty="0" err="1" smtClean="0"/>
              <a:t>memaksimalkan</a:t>
            </a:r>
            <a:r>
              <a:rPr lang="en-US" sz="2800" dirty="0" smtClean="0"/>
              <a:t> ) </a:t>
            </a:r>
            <a:r>
              <a:rPr lang="en-US" sz="2800" dirty="0" err="1" smtClean="0"/>
              <a:t>kemakmuran</a:t>
            </a:r>
            <a:r>
              <a:rPr lang="en-US" sz="2800" dirty="0" smtClean="0"/>
              <a:t> </a:t>
            </a:r>
            <a:r>
              <a:rPr lang="en-US" sz="2800" dirty="0" err="1" smtClean="0"/>
              <a:t>bagi</a:t>
            </a:r>
            <a:r>
              <a:rPr lang="en-US" sz="2800" dirty="0" smtClean="0"/>
              <a:t> </a:t>
            </a:r>
            <a:r>
              <a:rPr lang="en-US" sz="2800" dirty="0" err="1" smtClean="0"/>
              <a:t>pemilik</a:t>
            </a:r>
            <a:r>
              <a:rPr lang="en-US" sz="2800" dirty="0" smtClean="0"/>
              <a:t> </a:t>
            </a:r>
            <a:r>
              <a:rPr lang="en-US" sz="2800" dirty="0" err="1" smtClean="0"/>
              <a:t>saham</a:t>
            </a:r>
            <a:r>
              <a:rPr lang="en-US" sz="2800" dirty="0" smtClean="0"/>
              <a:t> </a:t>
            </a:r>
            <a:r>
              <a:rPr lang="en-US" sz="2800" dirty="0" err="1" smtClean="0"/>
              <a:t>atau</a:t>
            </a:r>
            <a:r>
              <a:rPr lang="en-US" sz="2800" dirty="0" smtClean="0"/>
              <a:t> </a:t>
            </a:r>
            <a:r>
              <a:rPr lang="en-US" sz="2800" dirty="0" err="1" smtClean="0"/>
              <a:t>pemegang</a:t>
            </a:r>
            <a:r>
              <a:rPr lang="en-US" sz="2800" dirty="0" smtClean="0"/>
              <a:t> </a:t>
            </a:r>
            <a:r>
              <a:rPr lang="en-US" sz="2800" dirty="0" err="1" smtClean="0"/>
              <a:t>saham</a:t>
            </a:r>
            <a:r>
              <a:rPr lang="en-US" sz="2800" dirty="0" smtClean="0"/>
              <a:t>. </a:t>
            </a:r>
            <a:r>
              <a:rPr lang="en-US" sz="2800" dirty="0" err="1" smtClean="0"/>
              <a:t>Juga</a:t>
            </a:r>
            <a:r>
              <a:rPr lang="en-US" sz="2800" dirty="0" smtClean="0"/>
              <a:t> </a:t>
            </a:r>
            <a:r>
              <a:rPr lang="en-US" sz="2800" dirty="0" err="1" smtClean="0"/>
              <a:t>meberikan</a:t>
            </a:r>
            <a:r>
              <a:rPr lang="en-US" sz="2800" dirty="0" smtClean="0"/>
              <a:t> </a:t>
            </a:r>
            <a:r>
              <a:rPr lang="en-US" sz="2800" dirty="0" err="1" smtClean="0"/>
              <a:t>manfaat</a:t>
            </a:r>
            <a:r>
              <a:rPr lang="en-US" sz="2800" dirty="0" smtClean="0"/>
              <a:t> </a:t>
            </a:r>
            <a:r>
              <a:rPr lang="en-US" sz="2800" dirty="0" err="1" smtClean="0"/>
              <a:t>bagi</a:t>
            </a:r>
            <a:r>
              <a:rPr lang="en-US" sz="2800" dirty="0" smtClean="0"/>
              <a:t> </a:t>
            </a:r>
            <a:r>
              <a:rPr lang="en-US" sz="2800" dirty="0" err="1" smtClean="0"/>
              <a:t>masyarakat</a:t>
            </a:r>
            <a:r>
              <a:rPr lang="en-US" sz="2800" dirty="0" smtClean="0"/>
              <a:t> </a:t>
            </a:r>
            <a:r>
              <a:rPr lang="en-US" sz="2800" dirty="0" err="1" smtClean="0"/>
              <a:t>luas</a:t>
            </a:r>
            <a:r>
              <a:rPr lang="en-US" sz="2800" dirty="0" smtClean="0"/>
              <a:t> (A. </a:t>
            </a:r>
            <a:r>
              <a:rPr lang="en-US" sz="2800" dirty="0" err="1" smtClean="0"/>
              <a:t>Harjito</a:t>
            </a:r>
            <a:r>
              <a:rPr lang="en-US" sz="2800" dirty="0" smtClean="0"/>
              <a:t> </a:t>
            </a:r>
            <a:r>
              <a:rPr lang="en-US" sz="2800" dirty="0" err="1" smtClean="0"/>
              <a:t>dan</a:t>
            </a:r>
            <a:r>
              <a:rPr lang="en-US" sz="2800" dirty="0" smtClean="0"/>
              <a:t> </a:t>
            </a:r>
            <a:r>
              <a:rPr lang="en-US" sz="2800" dirty="0" err="1" smtClean="0"/>
              <a:t>Martono</a:t>
            </a:r>
            <a:r>
              <a:rPr lang="en-US" sz="2800" dirty="0" smtClean="0"/>
              <a:t> ; 2013 : 3 </a:t>
            </a:r>
            <a:r>
              <a:rPr lang="en-US" sz="2800" dirty="0" err="1" smtClean="0"/>
              <a:t>dan</a:t>
            </a:r>
            <a:r>
              <a:rPr lang="en-US" sz="2800" dirty="0" smtClean="0"/>
              <a:t> 14).</a:t>
            </a:r>
          </a:p>
          <a:p>
            <a:pPr marL="617220" lvl="1" indent="-342900">
              <a:buClr>
                <a:srgbClr val="0070C0"/>
              </a:buClr>
              <a:buNone/>
            </a:pPr>
            <a:endParaRPr lang="en-US" dirty="0" smtClean="0"/>
          </a:p>
          <a:p>
            <a:pPr marL="617220" lvl="1" indent="-342900">
              <a:buClr>
                <a:srgbClr val="0070C0"/>
              </a:buClr>
              <a:buNone/>
            </a:pPr>
            <a:r>
              <a:rPr lang="en-US" dirty="0" smtClean="0"/>
              <a:t>	4.	</a:t>
            </a:r>
            <a:r>
              <a:rPr lang="en-US" dirty="0" err="1" smtClean="0"/>
              <a:t>Pengertian</a:t>
            </a:r>
            <a:r>
              <a:rPr lang="en-US" dirty="0" smtClean="0"/>
              <a:t> lain </a:t>
            </a:r>
            <a:r>
              <a:rPr lang="en-US" dirty="0" err="1" smtClean="0"/>
              <a:t>fungsi</a:t>
            </a:r>
            <a:r>
              <a:rPr lang="en-US" dirty="0" smtClean="0"/>
              <a:t> </a:t>
            </a:r>
            <a:r>
              <a:rPr lang="en-US" dirty="0" err="1" smtClean="0"/>
              <a:t>manajemen</a:t>
            </a:r>
            <a:r>
              <a:rPr lang="en-US" dirty="0" smtClean="0"/>
              <a:t> </a:t>
            </a:r>
            <a:r>
              <a:rPr lang="en-US" dirty="0" err="1" smtClean="0"/>
              <a:t>keuangan</a:t>
            </a:r>
            <a:endParaRPr lang="en-US" dirty="0" smtClean="0"/>
          </a:p>
          <a:p>
            <a:pPr marL="596646" indent="-514350">
              <a:buNone/>
            </a:pPr>
            <a:r>
              <a:rPr lang="en-US" sz="2800" dirty="0" smtClean="0"/>
              <a:t>	a. Usaha </a:t>
            </a:r>
            <a:r>
              <a:rPr lang="en-US" sz="2800" dirty="0" err="1" smtClean="0"/>
              <a:t>untuk</a:t>
            </a:r>
            <a:r>
              <a:rPr lang="en-US" sz="2800" dirty="0" smtClean="0"/>
              <a:t> </a:t>
            </a:r>
            <a:r>
              <a:rPr lang="en-US" sz="2800" dirty="0" err="1" smtClean="0"/>
              <a:t>memperoleh</a:t>
            </a:r>
            <a:r>
              <a:rPr lang="en-US" sz="2800" dirty="0" smtClean="0"/>
              <a:t> </a:t>
            </a:r>
            <a:r>
              <a:rPr lang="en-US" sz="2800" dirty="0" err="1" smtClean="0"/>
              <a:t>dana</a:t>
            </a:r>
            <a:r>
              <a:rPr lang="en-US" sz="2800" dirty="0" smtClean="0"/>
              <a:t> (raising of funds).</a:t>
            </a:r>
          </a:p>
          <a:p>
            <a:pPr marL="596646" indent="-514350">
              <a:buNone/>
            </a:pPr>
            <a:r>
              <a:rPr lang="en-US" sz="2800" dirty="0" smtClean="0"/>
              <a:t>	b. Usaha </a:t>
            </a:r>
            <a:r>
              <a:rPr lang="en-US" sz="2800" dirty="0" err="1" smtClean="0"/>
              <a:t>untuk</a:t>
            </a:r>
            <a:r>
              <a:rPr lang="en-US" sz="2800" dirty="0" smtClean="0"/>
              <a:t> </a:t>
            </a:r>
            <a:r>
              <a:rPr lang="en-US" sz="2800" dirty="0" err="1" smtClean="0"/>
              <a:t>menggunakan</a:t>
            </a:r>
            <a:r>
              <a:rPr lang="en-US" sz="2800" dirty="0" smtClean="0"/>
              <a:t> </a:t>
            </a:r>
            <a:r>
              <a:rPr lang="en-US" sz="2800" dirty="0" err="1" smtClean="0"/>
              <a:t>dana</a:t>
            </a:r>
            <a:r>
              <a:rPr lang="en-US" sz="2800" dirty="0" smtClean="0"/>
              <a:t> (allocation / use of funds)</a:t>
            </a:r>
          </a:p>
          <a:p>
            <a:pPr marL="617220" lvl="1" indent="-342900">
              <a:buClr>
                <a:srgbClr val="0070C0"/>
              </a:buClr>
              <a:buNone/>
            </a:pPr>
            <a:endParaRPr lang="en-US" dirty="0" smtClean="0"/>
          </a:p>
          <a:p>
            <a:pPr marL="617220" lvl="1" indent="-342900">
              <a:buClr>
                <a:srgbClr val="0070C0"/>
              </a:buClr>
              <a:buNone/>
            </a:pPr>
            <a:r>
              <a:rPr lang="en-US" dirty="0" smtClean="0"/>
              <a:t>	</a:t>
            </a:r>
            <a:endParaRPr lang="en-US" i="1" dirty="0" smtClean="0"/>
          </a:p>
          <a:p>
            <a:pPr marL="342900" indent="-342900">
              <a:buClr>
                <a:srgbClr val="0070C0"/>
              </a:buClr>
              <a:buFont typeface="+mj-lt"/>
              <a:buAutoNum type="alphaUcPeriod" startAt="5"/>
            </a:pPr>
            <a:endParaRPr lang="en-US" sz="2800" i="1" dirty="0"/>
          </a:p>
        </p:txBody>
      </p:sp>
      <p:sp>
        <p:nvSpPr>
          <p:cNvPr id="3" name="Slide Number Placeholder 2"/>
          <p:cNvSpPr>
            <a:spLocks noGrp="1"/>
          </p:cNvSpPr>
          <p:nvPr>
            <p:ph type="sldNum" sz="quarter" idx="12"/>
          </p:nvPr>
        </p:nvSpPr>
        <p:spPr/>
        <p:txBody>
          <a:bodyPr/>
          <a:lstStyle/>
          <a:p>
            <a:fld id="{3F20941A-713C-429C-BAFF-469BDD0C5BC4}" type="slidenum">
              <a:rPr lang="en-US" smtClean="0"/>
              <a:pPr/>
              <a:t>8</a:t>
            </a:fld>
            <a:endParaRPr lang="en-US"/>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5791200"/>
          </a:xfrm>
        </p:spPr>
        <p:txBody>
          <a:bodyPr>
            <a:normAutofit/>
          </a:bodyPr>
          <a:lstStyle/>
          <a:p>
            <a:pPr>
              <a:buNone/>
            </a:pPr>
            <a:r>
              <a:rPr lang="en-US" dirty="0" smtClean="0"/>
              <a:t>4. </a:t>
            </a:r>
            <a:r>
              <a:rPr lang="en-US" dirty="0" err="1" smtClean="0"/>
              <a:t>Untuk</a:t>
            </a:r>
            <a:r>
              <a:rPr lang="en-US" dirty="0" smtClean="0"/>
              <a:t> </a:t>
            </a:r>
            <a:r>
              <a:rPr lang="en-US" dirty="0" err="1" smtClean="0"/>
              <a:t>meningkatkan</a:t>
            </a:r>
            <a:r>
              <a:rPr lang="en-US" dirty="0" smtClean="0"/>
              <a:t> </a:t>
            </a:r>
            <a:r>
              <a:rPr lang="en-US" dirty="0" err="1" smtClean="0"/>
              <a:t>penjualan</a:t>
            </a:r>
            <a:r>
              <a:rPr lang="en-US" dirty="0" smtClean="0"/>
              <a:t> </a:t>
            </a:r>
            <a:r>
              <a:rPr lang="en-US" dirty="0" err="1" smtClean="0"/>
              <a:t>antara</a:t>
            </a:r>
            <a:r>
              <a:rPr lang="en-US" dirty="0" smtClean="0"/>
              <a:t>        </a:t>
            </a:r>
          </a:p>
          <a:p>
            <a:pPr>
              <a:buNone/>
            </a:pPr>
            <a:r>
              <a:rPr lang="en-US" dirty="0" smtClean="0"/>
              <a:t>    lain (</a:t>
            </a:r>
            <a:r>
              <a:rPr lang="en-US" dirty="0" err="1" smtClean="0"/>
              <a:t>selain</a:t>
            </a:r>
            <a:r>
              <a:rPr lang="en-US" dirty="0" smtClean="0"/>
              <a:t> </a:t>
            </a:r>
            <a:r>
              <a:rPr lang="en-US" dirty="0" err="1" smtClean="0"/>
              <a:t>menjual</a:t>
            </a:r>
            <a:r>
              <a:rPr lang="en-US" dirty="0" smtClean="0"/>
              <a:t> </a:t>
            </a:r>
            <a:r>
              <a:rPr lang="en-US" dirty="0" err="1" smtClean="0"/>
              <a:t>dengan</a:t>
            </a:r>
            <a:r>
              <a:rPr lang="en-US" dirty="0" smtClean="0"/>
              <a:t> </a:t>
            </a:r>
            <a:r>
              <a:rPr lang="en-US" dirty="0" err="1" smtClean="0"/>
              <a:t>kredit</a:t>
            </a:r>
            <a:r>
              <a:rPr lang="en-US" dirty="0" smtClean="0"/>
              <a:t>  </a:t>
            </a:r>
          </a:p>
          <a:p>
            <a:pPr>
              <a:buNone/>
            </a:pPr>
            <a:r>
              <a:rPr lang="en-US" dirty="0" smtClean="0"/>
              <a:t>	  /</a:t>
            </a:r>
            <a:r>
              <a:rPr lang="en-US" dirty="0" err="1" smtClean="0"/>
              <a:t>angsuran</a:t>
            </a:r>
            <a:r>
              <a:rPr lang="en-US" dirty="0" smtClean="0"/>
              <a:t>) </a:t>
            </a:r>
            <a:r>
              <a:rPr lang="en-US" dirty="0" err="1" smtClean="0"/>
              <a:t>adalah</a:t>
            </a:r>
            <a:r>
              <a:rPr lang="en-US" dirty="0" smtClean="0"/>
              <a:t>: </a:t>
            </a:r>
          </a:p>
          <a:p>
            <a:pPr>
              <a:buNone/>
            </a:pPr>
            <a:endParaRPr lang="en-US" dirty="0" smtClean="0"/>
          </a:p>
          <a:p>
            <a:pPr marL="596646" indent="-514350">
              <a:buFont typeface="+mj-lt"/>
              <a:buAutoNum type="alphaLcPeriod"/>
            </a:pPr>
            <a:r>
              <a:rPr lang="en-US" dirty="0" err="1" smtClean="0"/>
              <a:t>Meningkatkan</a:t>
            </a:r>
            <a:r>
              <a:rPr lang="en-US" dirty="0" smtClean="0"/>
              <a:t> </a:t>
            </a:r>
            <a:r>
              <a:rPr lang="en-US" dirty="0" err="1" smtClean="0"/>
              <a:t>mutu</a:t>
            </a:r>
            <a:r>
              <a:rPr lang="en-US" dirty="0" smtClean="0"/>
              <a:t> </a:t>
            </a:r>
            <a:r>
              <a:rPr lang="en-US" dirty="0" err="1" smtClean="0"/>
              <a:t>produk</a:t>
            </a:r>
            <a:r>
              <a:rPr lang="en-US" dirty="0" smtClean="0"/>
              <a:t>.</a:t>
            </a:r>
          </a:p>
          <a:p>
            <a:pPr marL="596646" indent="-514350">
              <a:buFont typeface="+mj-lt"/>
              <a:buAutoNum type="alphaLcPeriod"/>
            </a:pPr>
            <a:r>
              <a:rPr lang="en-US" dirty="0" err="1" smtClean="0"/>
              <a:t>Penurunan</a:t>
            </a:r>
            <a:r>
              <a:rPr lang="en-US" dirty="0" smtClean="0"/>
              <a:t> </a:t>
            </a:r>
            <a:r>
              <a:rPr lang="en-US" dirty="0" err="1" smtClean="0"/>
              <a:t>harga</a:t>
            </a:r>
            <a:r>
              <a:rPr lang="en-US" dirty="0" smtClean="0"/>
              <a:t>.</a:t>
            </a:r>
          </a:p>
          <a:p>
            <a:pPr marL="596646" indent="-514350">
              <a:buFont typeface="+mj-lt"/>
              <a:buAutoNum type="alphaLcPeriod"/>
            </a:pPr>
            <a:r>
              <a:rPr lang="en-US" dirty="0" err="1" smtClean="0"/>
              <a:t>Memberikan</a:t>
            </a:r>
            <a:r>
              <a:rPr lang="en-US" dirty="0" smtClean="0"/>
              <a:t> </a:t>
            </a:r>
            <a:r>
              <a:rPr lang="en-US" dirty="0" err="1" smtClean="0"/>
              <a:t>diskon</a:t>
            </a:r>
            <a:r>
              <a:rPr lang="en-US" dirty="0" smtClean="0"/>
              <a:t> </a:t>
            </a:r>
            <a:r>
              <a:rPr lang="en-US" dirty="0" err="1" smtClean="0"/>
              <a:t>khusus</a:t>
            </a:r>
            <a:r>
              <a:rPr lang="en-US" dirty="0" smtClean="0"/>
              <a:t> </a:t>
            </a:r>
            <a:r>
              <a:rPr lang="en-US" dirty="0" err="1" smtClean="0"/>
              <a:t>atau</a:t>
            </a:r>
            <a:r>
              <a:rPr lang="en-US" dirty="0" smtClean="0"/>
              <a:t> </a:t>
            </a:r>
            <a:r>
              <a:rPr lang="en-US" dirty="0" err="1" smtClean="0"/>
              <a:t>harga</a:t>
            </a:r>
            <a:r>
              <a:rPr lang="en-US" dirty="0" smtClean="0"/>
              <a:t> </a:t>
            </a:r>
            <a:r>
              <a:rPr lang="en-US" dirty="0" err="1" smtClean="0"/>
              <a:t>khusus</a:t>
            </a:r>
            <a:r>
              <a:rPr lang="en-US" dirty="0" smtClean="0"/>
              <a:t>.</a:t>
            </a:r>
          </a:p>
          <a:p>
            <a:pPr marL="596646" indent="-514350">
              <a:buFont typeface="+mj-lt"/>
              <a:buAutoNum type="alphaLcPeriod"/>
            </a:pPr>
            <a:r>
              <a:rPr lang="en-US" dirty="0" err="1" smtClean="0"/>
              <a:t>Menjual</a:t>
            </a:r>
            <a:r>
              <a:rPr lang="en-US" dirty="0" smtClean="0"/>
              <a:t> </a:t>
            </a:r>
            <a:r>
              <a:rPr lang="en-US" dirty="0" err="1" smtClean="0"/>
              <a:t>produk</a:t>
            </a:r>
            <a:r>
              <a:rPr lang="en-US" dirty="0" smtClean="0"/>
              <a:t> </a:t>
            </a:r>
            <a:r>
              <a:rPr lang="en-US" dirty="0" err="1" smtClean="0"/>
              <a:t>dengan</a:t>
            </a:r>
            <a:r>
              <a:rPr lang="en-US" dirty="0" smtClean="0"/>
              <a:t> </a:t>
            </a:r>
            <a:r>
              <a:rPr lang="en-US" dirty="0" err="1" smtClean="0"/>
              <a:t>angsuran</a:t>
            </a:r>
            <a:r>
              <a:rPr lang="en-US" dirty="0" smtClean="0"/>
              <a:t> (</a:t>
            </a:r>
            <a:r>
              <a:rPr lang="en-US" dirty="0" err="1" smtClean="0"/>
              <a:t>cicil</a:t>
            </a:r>
            <a:r>
              <a:rPr lang="en-US" dirty="0" smtClean="0"/>
              <a:t>).</a:t>
            </a:r>
          </a:p>
          <a:p>
            <a:pPr>
              <a:buNone/>
            </a:pPr>
            <a:r>
              <a:rPr lang="en-US" dirty="0" smtClean="0"/>
              <a:t>(</a:t>
            </a:r>
            <a:r>
              <a:rPr lang="en-US" dirty="0" err="1" smtClean="0"/>
              <a:t>Kasmir</a:t>
            </a:r>
            <a:r>
              <a:rPr lang="en-US" dirty="0" smtClean="0"/>
              <a:t>; 2012 : </a:t>
            </a:r>
            <a:r>
              <a:rPr lang="id-ID" dirty="0" smtClean="0"/>
              <a:t>241</a:t>
            </a:r>
            <a:r>
              <a:rPr lang="en-US" dirty="0" smtClean="0"/>
              <a:t>-2</a:t>
            </a:r>
            <a:r>
              <a:rPr lang="id-ID" dirty="0" smtClean="0"/>
              <a:t>56</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80</a:t>
            </a:fld>
            <a:endParaRPr lang="en-US"/>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noGrp="1"/>
          </p:cNvSpPr>
          <p:nvPr>
            <p:ph idx="1"/>
          </p:nvPr>
        </p:nvSpPr>
        <p:spPr>
          <a:xfrm>
            <a:off x="1066800" y="381000"/>
            <a:ext cx="8077200" cy="5867400"/>
          </a:xfrm>
          <a:prstGeom prst="rect">
            <a:avLst/>
          </a:prstGeom>
          <a:ln>
            <a:solidFill>
              <a:schemeClr val="accent2">
                <a:lumMod val="75000"/>
              </a:schemeClr>
            </a:solidFill>
          </a:ln>
        </p:spPr>
        <p:txBody>
          <a:bodyPr>
            <a:normAutofit fontScale="77500" lnSpcReduction="20000"/>
          </a:bodyPr>
          <a:lstStyle/>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rabicPeriod" startAt="5"/>
              <a:tabLst/>
              <a:defRPr/>
            </a:pPr>
            <a:r>
              <a:rPr kumimoji="0" lang="en-US" sz="2600" b="0" i="0" u="none" strike="noStrike" kern="1200" cap="none" spc="0" normalizeH="0" baseline="0" noProof="0" dirty="0" err="1" smtClean="0">
                <a:ln>
                  <a:noFill/>
                </a:ln>
                <a:solidFill>
                  <a:schemeClr val="tx1"/>
                </a:solidFill>
                <a:effectLst/>
                <a:uLnTx/>
                <a:uFillTx/>
                <a:latin typeface="+mj-lt"/>
                <a:ea typeface="+mn-ea"/>
                <a:cs typeface="+mn-cs"/>
              </a:rPr>
              <a:t>Analisis</a:t>
            </a:r>
            <a:r>
              <a:rPr kumimoji="0" lang="en-US" sz="2600" b="0" i="0" u="none" strike="noStrike" kern="1200" cap="none" spc="0" normalizeH="0" noProof="0" dirty="0" smtClean="0">
                <a:ln>
                  <a:noFill/>
                </a:ln>
                <a:solidFill>
                  <a:schemeClr val="tx1"/>
                </a:solidFill>
                <a:effectLst/>
                <a:uLnTx/>
                <a:uFillTx/>
                <a:latin typeface="+mj-lt"/>
                <a:ea typeface="+mn-ea"/>
                <a:cs typeface="+mn-cs"/>
              </a:rPr>
              <a:t> (</a:t>
            </a:r>
            <a:r>
              <a:rPr kumimoji="0" lang="en-US" sz="2600" b="0" i="0" u="none" strike="noStrike" kern="1200" cap="none" spc="0" normalizeH="0" noProof="0" dirty="0" err="1" smtClean="0">
                <a:ln>
                  <a:noFill/>
                </a:ln>
                <a:solidFill>
                  <a:schemeClr val="tx1"/>
                </a:solidFill>
                <a:effectLst/>
                <a:uLnTx/>
                <a:uFillTx/>
                <a:latin typeface="+mj-lt"/>
                <a:ea typeface="+mn-ea"/>
                <a:cs typeface="+mn-cs"/>
              </a:rPr>
              <a:t>syarat</a:t>
            </a:r>
            <a:r>
              <a:rPr lang="en-US" sz="2600" dirty="0" smtClean="0">
                <a:latin typeface="+mj-lt"/>
              </a:rPr>
              <a:t>) </a:t>
            </a:r>
            <a:r>
              <a:rPr lang="en-US" sz="2600" dirty="0" err="1" smtClean="0">
                <a:latin typeface="+mj-lt"/>
              </a:rPr>
              <a:t>mendapatkan</a:t>
            </a:r>
            <a:r>
              <a:rPr lang="en-US" sz="2600" dirty="0" smtClean="0">
                <a:latin typeface="+mj-lt"/>
              </a:rPr>
              <a:t> </a:t>
            </a:r>
            <a:r>
              <a:rPr lang="en-US" sz="2600" dirty="0" err="1" smtClean="0">
                <a:latin typeface="+mj-lt"/>
              </a:rPr>
              <a:t>kredit</a:t>
            </a:r>
            <a:r>
              <a:rPr lang="en-US" sz="2600" dirty="0" smtClean="0">
                <a:latin typeface="+mj-lt"/>
              </a:rPr>
              <a:t> </a:t>
            </a:r>
            <a:r>
              <a:rPr lang="en-US" sz="2600" dirty="0" err="1" smtClean="0">
                <a:latin typeface="+mj-lt"/>
              </a:rPr>
              <a:t>pinjaman</a:t>
            </a:r>
            <a:r>
              <a:rPr lang="en-US" sz="2600" dirty="0" smtClean="0">
                <a:latin typeface="+mj-lt"/>
              </a:rPr>
              <a:t> </a:t>
            </a:r>
            <a:r>
              <a:rPr lang="en-US" sz="2600" dirty="0" err="1" smtClean="0">
                <a:latin typeface="+mj-lt"/>
              </a:rPr>
              <a:t>adalah</a:t>
            </a:r>
            <a:r>
              <a:rPr lang="en-US" sz="2600" dirty="0" smtClean="0">
                <a:latin typeface="+mj-lt"/>
              </a:rPr>
              <a:t> :</a:t>
            </a:r>
          </a:p>
          <a:p>
            <a:pPr marL="596646" marR="0" lvl="0" indent="-514350" defTabSz="914400" rtl="0" eaLnBrk="1" fontAlgn="auto" latinLnBrk="0" hangingPunct="1">
              <a:lnSpc>
                <a:spcPct val="100000"/>
              </a:lnSpc>
              <a:spcBef>
                <a:spcPts val="600"/>
              </a:spcBef>
              <a:spcAft>
                <a:spcPts val="0"/>
              </a:spcAft>
              <a:buClr>
                <a:schemeClr val="accent1"/>
              </a:buClr>
              <a:buSzPct val="80000"/>
              <a:buNone/>
              <a:tabLst/>
              <a:defRPr/>
            </a:pPr>
            <a:r>
              <a:rPr lang="en-US" sz="2600" dirty="0" smtClean="0">
                <a:latin typeface="+mj-lt"/>
              </a:rPr>
              <a:t> 	5 C (</a:t>
            </a:r>
            <a:r>
              <a:rPr lang="en-US" sz="2600" dirty="0" err="1" smtClean="0">
                <a:latin typeface="+mj-lt"/>
              </a:rPr>
              <a:t>syarat</a:t>
            </a:r>
            <a:r>
              <a:rPr lang="en-US" sz="2600" dirty="0" smtClean="0">
                <a:latin typeface="+mj-lt"/>
              </a:rPr>
              <a:t> </a:t>
            </a:r>
            <a:r>
              <a:rPr lang="en-US" sz="2600" dirty="0" err="1" smtClean="0">
                <a:latin typeface="+mj-lt"/>
              </a:rPr>
              <a:t>administrasi</a:t>
            </a:r>
            <a:r>
              <a:rPr lang="en-US" sz="2600" dirty="0" smtClean="0">
                <a:latin typeface="+mj-lt"/>
              </a:rPr>
              <a:t>)</a:t>
            </a:r>
          </a:p>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lphaLcPeriod"/>
              <a:tabLst/>
              <a:defRPr/>
            </a:pPr>
            <a:r>
              <a:rPr kumimoji="0" lang="en-US" sz="2600" b="0" i="0" u="none" strike="noStrike" kern="1200" cap="none" spc="0" normalizeH="0" baseline="0" noProof="0" dirty="0" smtClean="0">
                <a:ln>
                  <a:noFill/>
                </a:ln>
                <a:solidFill>
                  <a:schemeClr val="tx1"/>
                </a:solidFill>
                <a:effectLst/>
                <a:uLnTx/>
                <a:uFillTx/>
                <a:latin typeface="+mj-lt"/>
                <a:ea typeface="+mn-ea"/>
                <a:cs typeface="+mn-cs"/>
              </a:rPr>
              <a:t>Character</a:t>
            </a:r>
            <a:r>
              <a:rPr lang="en-US" sz="2600" dirty="0" smtClean="0">
                <a:latin typeface="+mj-lt"/>
              </a:rPr>
              <a:t> (</a:t>
            </a:r>
            <a:r>
              <a:rPr lang="en-US" sz="2600" dirty="0" err="1" smtClean="0">
                <a:latin typeface="+mj-lt"/>
              </a:rPr>
              <a:t>sifat</a:t>
            </a:r>
            <a:r>
              <a:rPr lang="en-US" sz="2600" dirty="0" smtClean="0">
                <a:latin typeface="+mj-lt"/>
              </a:rPr>
              <a:t> </a:t>
            </a:r>
            <a:r>
              <a:rPr lang="en-US" sz="2600" dirty="0" err="1" smtClean="0">
                <a:latin typeface="+mj-lt"/>
              </a:rPr>
              <a:t>atau</a:t>
            </a:r>
            <a:r>
              <a:rPr lang="en-US" sz="2600" dirty="0" smtClean="0">
                <a:latin typeface="+mj-lt"/>
              </a:rPr>
              <a:t> </a:t>
            </a:r>
            <a:r>
              <a:rPr lang="en-US" sz="2600" dirty="0" err="1" smtClean="0">
                <a:latin typeface="+mj-lt"/>
              </a:rPr>
              <a:t>watak</a:t>
            </a:r>
            <a:r>
              <a:rPr lang="en-US" sz="2600" dirty="0" smtClean="0">
                <a:latin typeface="+mj-lt"/>
              </a:rPr>
              <a:t>), </a:t>
            </a:r>
            <a:r>
              <a:rPr lang="en-US" sz="2600" dirty="0" err="1" smtClean="0">
                <a:latin typeface="+mj-lt"/>
              </a:rPr>
              <a:t>kesadaran</a:t>
            </a:r>
            <a:r>
              <a:rPr lang="en-US" sz="2600" dirty="0" smtClean="0">
                <a:latin typeface="+mj-lt"/>
              </a:rPr>
              <a:t> </a:t>
            </a:r>
            <a:r>
              <a:rPr lang="en-US" sz="2600" dirty="0" err="1" smtClean="0">
                <a:latin typeface="+mj-lt"/>
              </a:rPr>
              <a:t>pelanggan</a:t>
            </a:r>
            <a:r>
              <a:rPr lang="en-US" sz="2600" dirty="0" smtClean="0">
                <a:latin typeface="+mj-lt"/>
              </a:rPr>
              <a:t> </a:t>
            </a:r>
            <a:r>
              <a:rPr lang="en-US" sz="2600" dirty="0" err="1" smtClean="0">
                <a:latin typeface="+mj-lt"/>
              </a:rPr>
              <a:t>memenuhi</a:t>
            </a:r>
            <a:r>
              <a:rPr lang="en-US" sz="2600" dirty="0" smtClean="0">
                <a:latin typeface="+mj-lt"/>
              </a:rPr>
              <a:t> </a:t>
            </a:r>
            <a:r>
              <a:rPr lang="en-US" sz="2600" dirty="0" err="1" smtClean="0">
                <a:latin typeface="+mj-lt"/>
              </a:rPr>
              <a:t>kewajiban</a:t>
            </a:r>
            <a:r>
              <a:rPr lang="en-US" sz="2600" dirty="0" smtClean="0">
                <a:latin typeface="+mj-lt"/>
              </a:rPr>
              <a:t>.</a:t>
            </a:r>
          </a:p>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lphaLcPeriod"/>
              <a:tabLst/>
              <a:defRPr/>
            </a:pPr>
            <a:r>
              <a:rPr lang="en-US" sz="2600" baseline="0" dirty="0" smtClean="0">
                <a:latin typeface="+mj-lt"/>
              </a:rPr>
              <a:t>Capacity</a:t>
            </a:r>
            <a:r>
              <a:rPr lang="en-US" sz="2600" dirty="0" smtClean="0">
                <a:latin typeface="+mj-lt"/>
              </a:rPr>
              <a:t> (</a:t>
            </a:r>
            <a:r>
              <a:rPr lang="en-US" sz="2600" dirty="0" err="1" smtClean="0">
                <a:latin typeface="+mj-lt"/>
              </a:rPr>
              <a:t>kemampuan</a:t>
            </a:r>
            <a:r>
              <a:rPr lang="en-US" sz="2600" dirty="0" smtClean="0">
                <a:latin typeface="+mj-lt"/>
              </a:rPr>
              <a:t>), </a:t>
            </a:r>
            <a:r>
              <a:rPr lang="en-US" sz="2600" dirty="0" err="1" smtClean="0">
                <a:latin typeface="+mj-lt"/>
              </a:rPr>
              <a:t>kemampuan</a:t>
            </a:r>
            <a:r>
              <a:rPr lang="en-US" sz="2600" dirty="0" smtClean="0">
                <a:latin typeface="+mj-lt"/>
              </a:rPr>
              <a:t> </a:t>
            </a:r>
            <a:r>
              <a:rPr lang="en-US" sz="2600" dirty="0" err="1" smtClean="0">
                <a:latin typeface="+mj-lt"/>
              </a:rPr>
              <a:t>mengelola</a:t>
            </a:r>
            <a:r>
              <a:rPr lang="en-US" sz="2600" dirty="0" smtClean="0">
                <a:latin typeface="+mj-lt"/>
              </a:rPr>
              <a:t> </a:t>
            </a:r>
            <a:r>
              <a:rPr lang="en-US" sz="2600" dirty="0" err="1" smtClean="0">
                <a:latin typeface="+mj-lt"/>
              </a:rPr>
              <a:t>perusahaan</a:t>
            </a:r>
            <a:r>
              <a:rPr lang="en-US" sz="2600" dirty="0" smtClean="0">
                <a:latin typeface="+mj-lt"/>
              </a:rPr>
              <a:t>.</a:t>
            </a:r>
          </a:p>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lphaLcPeriod"/>
              <a:tabLst/>
              <a:defRPr/>
            </a:pPr>
            <a:r>
              <a:rPr kumimoji="0" lang="en-US" sz="2600" b="0" i="0" u="none" strike="noStrike" kern="1200" cap="none" spc="0" normalizeH="0" baseline="0" noProof="0" dirty="0" smtClean="0">
                <a:ln>
                  <a:noFill/>
                </a:ln>
                <a:solidFill>
                  <a:schemeClr val="tx1"/>
                </a:solidFill>
                <a:effectLst/>
                <a:uLnTx/>
                <a:uFillTx/>
                <a:latin typeface="+mj-lt"/>
                <a:ea typeface="+mn-ea"/>
                <a:cs typeface="+mn-cs"/>
              </a:rPr>
              <a:t>Capital (modal </a:t>
            </a:r>
            <a:r>
              <a:rPr kumimoji="0" lang="en-US" sz="2600" b="0" i="0" u="none" strike="noStrike" kern="1200" cap="none" spc="0" normalizeH="0" baseline="0" noProof="0" dirty="0" err="1" smtClean="0">
                <a:ln>
                  <a:noFill/>
                </a:ln>
                <a:solidFill>
                  <a:schemeClr val="tx1"/>
                </a:solidFill>
                <a:effectLst/>
                <a:uLnTx/>
                <a:uFillTx/>
                <a:latin typeface="+mj-lt"/>
                <a:ea typeface="+mn-ea"/>
                <a:cs typeface="+mn-cs"/>
              </a:rPr>
              <a:t>sendiri</a:t>
            </a:r>
            <a:r>
              <a:rPr kumimoji="0" lang="en-US" sz="2600" b="0" i="0" u="none" strike="noStrike" kern="1200" cap="none" spc="0" normalizeH="0" baseline="0" noProof="0" dirty="0" smtClean="0">
                <a:ln>
                  <a:noFill/>
                </a:ln>
                <a:solidFill>
                  <a:schemeClr val="tx1"/>
                </a:solidFill>
                <a:effectLst/>
                <a:uLnTx/>
                <a:uFillTx/>
                <a:latin typeface="+mj-lt"/>
                <a:ea typeface="+mn-ea"/>
                <a:cs typeface="+mn-cs"/>
              </a:rPr>
              <a:t>), </a:t>
            </a:r>
            <a:r>
              <a:rPr kumimoji="0" lang="en-US" sz="2600" b="0" i="0" u="none" strike="noStrike" kern="1200" cap="none" spc="0" normalizeH="0" baseline="0" noProof="0" dirty="0" err="1" smtClean="0">
                <a:ln>
                  <a:noFill/>
                </a:ln>
                <a:solidFill>
                  <a:schemeClr val="tx1"/>
                </a:solidFill>
                <a:effectLst/>
                <a:uLnTx/>
                <a:uFillTx/>
                <a:latin typeface="+mj-lt"/>
                <a:ea typeface="+mn-ea"/>
                <a:cs typeface="+mn-cs"/>
              </a:rPr>
              <a:t>dana</a:t>
            </a:r>
            <a:r>
              <a:rPr kumimoji="0" lang="en-US" sz="2600" b="0" i="0" u="none" strike="noStrike" kern="1200" cap="none" spc="0" normalizeH="0" noProof="0" dirty="0" smtClean="0">
                <a:ln>
                  <a:noFill/>
                </a:ln>
                <a:solidFill>
                  <a:schemeClr val="tx1"/>
                </a:solidFill>
                <a:effectLst/>
                <a:uLnTx/>
                <a:uFillTx/>
                <a:latin typeface="+mj-lt"/>
                <a:ea typeface="+mn-ea"/>
                <a:cs typeface="+mn-cs"/>
              </a:rPr>
              <a:t> </a:t>
            </a:r>
            <a:r>
              <a:rPr kumimoji="0" lang="en-US" sz="2600" b="0" i="0" u="none" strike="noStrike" kern="1200" cap="none" spc="0" normalizeH="0" noProof="0" dirty="0" err="1" smtClean="0">
                <a:ln>
                  <a:noFill/>
                </a:ln>
                <a:solidFill>
                  <a:schemeClr val="tx1"/>
                </a:solidFill>
                <a:effectLst/>
                <a:uLnTx/>
                <a:uFillTx/>
                <a:latin typeface="+mj-lt"/>
                <a:ea typeface="+mn-ea"/>
                <a:cs typeface="+mn-cs"/>
              </a:rPr>
              <a:t>cadangan</a:t>
            </a:r>
            <a:r>
              <a:rPr kumimoji="0" lang="en-US" sz="2600" b="0" i="0" u="none" strike="noStrike" kern="1200" cap="none" spc="0" normalizeH="0" noProof="0" dirty="0" smtClean="0">
                <a:ln>
                  <a:noFill/>
                </a:ln>
                <a:solidFill>
                  <a:schemeClr val="tx1"/>
                </a:solidFill>
                <a:effectLst/>
                <a:uLnTx/>
                <a:uFillTx/>
                <a:latin typeface="+mj-lt"/>
                <a:ea typeface="+mn-ea"/>
                <a:cs typeface="+mn-cs"/>
              </a:rPr>
              <a:t>.</a:t>
            </a:r>
            <a:r>
              <a:rPr kumimoji="0" lang="en-US" sz="2600" b="0" i="0" u="none" strike="noStrike" kern="1200" cap="none" spc="0" normalizeH="0" baseline="0" noProof="0" dirty="0" smtClean="0">
                <a:ln>
                  <a:noFill/>
                </a:ln>
                <a:solidFill>
                  <a:schemeClr val="tx1"/>
                </a:solidFill>
                <a:effectLst/>
                <a:uLnTx/>
                <a:uFillTx/>
                <a:latin typeface="+mj-lt"/>
                <a:ea typeface="+mn-ea"/>
                <a:cs typeface="+mn-cs"/>
              </a:rPr>
              <a:t>		</a:t>
            </a:r>
            <a:endParaRPr lang="en-US" sz="2600" dirty="0" smtClean="0">
              <a:latin typeface="+mj-lt"/>
            </a:endParaRPr>
          </a:p>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lphaLcPeriod"/>
              <a:tabLst/>
              <a:defRPr/>
            </a:pPr>
            <a:r>
              <a:rPr lang="en-US" sz="2600" dirty="0" err="1" smtClean="0">
                <a:latin typeface="+mj-lt"/>
              </a:rPr>
              <a:t>Colleteral</a:t>
            </a:r>
            <a:r>
              <a:rPr lang="en-US" sz="2600" dirty="0" smtClean="0">
                <a:latin typeface="+mj-lt"/>
              </a:rPr>
              <a:t> (</a:t>
            </a:r>
            <a:r>
              <a:rPr lang="en-US" sz="2600" dirty="0" err="1" smtClean="0">
                <a:latin typeface="+mj-lt"/>
              </a:rPr>
              <a:t>jaminan</a:t>
            </a:r>
            <a:r>
              <a:rPr lang="en-US" sz="2600" dirty="0" smtClean="0">
                <a:latin typeface="+mj-lt"/>
              </a:rPr>
              <a:t>/</a:t>
            </a:r>
            <a:r>
              <a:rPr lang="en-US" sz="2600" dirty="0" err="1" smtClean="0">
                <a:latin typeface="+mj-lt"/>
              </a:rPr>
              <a:t>borg</a:t>
            </a:r>
            <a:r>
              <a:rPr lang="en-US" sz="2600" dirty="0" smtClean="0">
                <a:latin typeface="+mj-lt"/>
              </a:rPr>
              <a:t>), </a:t>
            </a:r>
            <a:r>
              <a:rPr lang="en-US" sz="2600" dirty="0" err="1" smtClean="0">
                <a:latin typeface="+mj-lt"/>
              </a:rPr>
              <a:t>jaminan</a:t>
            </a:r>
            <a:r>
              <a:rPr lang="en-US" sz="2600" dirty="0" smtClean="0">
                <a:latin typeface="+mj-lt"/>
              </a:rPr>
              <a:t> </a:t>
            </a:r>
            <a:r>
              <a:rPr lang="en-US" sz="2600" dirty="0" err="1" smtClean="0">
                <a:latin typeface="+mj-lt"/>
              </a:rPr>
              <a:t>apabila</a:t>
            </a:r>
            <a:r>
              <a:rPr lang="en-US" sz="2600" dirty="0" smtClean="0">
                <a:latin typeface="+mj-lt"/>
              </a:rPr>
              <a:t> </a:t>
            </a:r>
            <a:r>
              <a:rPr lang="en-US" sz="2600" dirty="0" err="1" smtClean="0">
                <a:latin typeface="+mj-lt"/>
              </a:rPr>
              <a:t>pelanggan</a:t>
            </a:r>
            <a:r>
              <a:rPr lang="en-US" sz="2600" dirty="0" smtClean="0">
                <a:latin typeface="+mj-lt"/>
              </a:rPr>
              <a:t> </a:t>
            </a:r>
            <a:r>
              <a:rPr lang="en-US" sz="2600" dirty="0" err="1" smtClean="0">
                <a:latin typeface="+mj-lt"/>
              </a:rPr>
              <a:t>gagal</a:t>
            </a:r>
            <a:r>
              <a:rPr lang="en-US" sz="2600" dirty="0" smtClean="0">
                <a:latin typeface="+mj-lt"/>
              </a:rPr>
              <a:t> </a:t>
            </a:r>
            <a:r>
              <a:rPr lang="en-US" sz="2600" dirty="0" err="1" smtClean="0">
                <a:latin typeface="+mj-lt"/>
              </a:rPr>
              <a:t>membayar</a:t>
            </a:r>
            <a:r>
              <a:rPr lang="en-US" sz="2600" dirty="0" smtClean="0">
                <a:latin typeface="+mj-lt"/>
              </a:rPr>
              <a:t> </a:t>
            </a:r>
            <a:r>
              <a:rPr lang="en-US" sz="2600" dirty="0" err="1" smtClean="0">
                <a:latin typeface="+mj-lt"/>
              </a:rPr>
              <a:t>kewajibannya</a:t>
            </a:r>
            <a:r>
              <a:rPr lang="en-US" sz="2600" dirty="0" smtClean="0">
                <a:latin typeface="+mj-lt"/>
              </a:rPr>
              <a:t>.      </a:t>
            </a:r>
            <a:r>
              <a:rPr lang="en-US" sz="2600" dirty="0" err="1" smtClean="0">
                <a:latin typeface="+mj-lt"/>
              </a:rPr>
              <a:t>Utang</a:t>
            </a:r>
            <a:r>
              <a:rPr lang="en-US" sz="2600" dirty="0" smtClean="0">
                <a:latin typeface="+mj-lt"/>
              </a:rPr>
              <a:t>	</a:t>
            </a:r>
            <a:r>
              <a:rPr lang="en-US" sz="2600" dirty="0" err="1" smtClean="0">
                <a:latin typeface="+mj-lt"/>
              </a:rPr>
              <a:t>hapus</a:t>
            </a:r>
            <a:r>
              <a:rPr lang="en-US" sz="2600" dirty="0" smtClean="0">
                <a:latin typeface="+mj-lt"/>
              </a:rPr>
              <a:t> </a:t>
            </a:r>
            <a:r>
              <a:rPr lang="en-US" sz="2600" dirty="0" err="1" smtClean="0">
                <a:latin typeface="+mj-lt"/>
              </a:rPr>
              <a:t>buku</a:t>
            </a:r>
            <a:endParaRPr lang="en-US" sz="2600" dirty="0" smtClean="0">
              <a:latin typeface="+mj-lt"/>
            </a:endParaRPr>
          </a:p>
          <a:p>
            <a:pPr marL="596646" marR="0" lvl="0" indent="-514350" defTabSz="914400" rtl="0" eaLnBrk="1" fontAlgn="auto" latinLnBrk="0" hangingPunct="1">
              <a:lnSpc>
                <a:spcPct val="100000"/>
              </a:lnSpc>
              <a:spcBef>
                <a:spcPts val="600"/>
              </a:spcBef>
              <a:spcAft>
                <a:spcPts val="0"/>
              </a:spcAft>
              <a:buClr>
                <a:schemeClr val="accent1"/>
              </a:buClr>
              <a:buSzPct val="80000"/>
              <a:buNone/>
              <a:tabLst/>
              <a:defRPr/>
            </a:pPr>
            <a:r>
              <a:rPr lang="en-US" sz="2600" dirty="0" smtClean="0">
                <a:latin typeface="+mj-lt"/>
              </a:rPr>
              <a:t>					</a:t>
            </a:r>
            <a:r>
              <a:rPr lang="en-US" sz="2600" dirty="0" err="1" smtClean="0">
                <a:latin typeface="+mj-lt"/>
              </a:rPr>
              <a:t>hapus</a:t>
            </a:r>
            <a:r>
              <a:rPr lang="en-US" sz="2600" dirty="0" smtClean="0">
                <a:latin typeface="+mj-lt"/>
              </a:rPr>
              <a:t> </a:t>
            </a:r>
            <a:r>
              <a:rPr lang="en-US" sz="2600" dirty="0" err="1" smtClean="0">
                <a:latin typeface="+mj-lt"/>
              </a:rPr>
              <a:t>tagih</a:t>
            </a:r>
            <a:endParaRPr lang="en-US" sz="2600" dirty="0" smtClean="0">
              <a:latin typeface="+mj-lt"/>
            </a:endParaRPr>
          </a:p>
          <a:p>
            <a:pPr marL="596646" marR="0" lvl="0" indent="-514350" defTabSz="914400" rtl="0" eaLnBrk="1" fontAlgn="auto" latinLnBrk="0" hangingPunct="1">
              <a:lnSpc>
                <a:spcPct val="100000"/>
              </a:lnSpc>
              <a:spcBef>
                <a:spcPts val="600"/>
              </a:spcBef>
              <a:spcAft>
                <a:spcPts val="0"/>
              </a:spcAft>
              <a:buClr>
                <a:schemeClr val="accent1"/>
              </a:buClr>
              <a:buSzPct val="80000"/>
              <a:buFont typeface="+mj-lt"/>
              <a:buAutoNum type="alphaLcPeriod" startAt="5"/>
              <a:tabLst/>
              <a:defRPr/>
            </a:pPr>
            <a:r>
              <a:rPr lang="en-US" sz="2600" dirty="0" smtClean="0">
                <a:latin typeface="+mj-lt"/>
              </a:rPr>
              <a:t>Condition (</a:t>
            </a:r>
            <a:r>
              <a:rPr lang="en-US" sz="2600" dirty="0" err="1" smtClean="0">
                <a:latin typeface="+mj-lt"/>
              </a:rPr>
              <a:t>situasi</a:t>
            </a:r>
            <a:r>
              <a:rPr lang="en-US" sz="2600" dirty="0" smtClean="0">
                <a:latin typeface="+mj-lt"/>
              </a:rPr>
              <a:t>/</a:t>
            </a:r>
            <a:r>
              <a:rPr lang="en-US" sz="2600" dirty="0" err="1" smtClean="0">
                <a:latin typeface="+mj-lt"/>
              </a:rPr>
              <a:t>keadaan</a:t>
            </a:r>
            <a:r>
              <a:rPr lang="en-US" sz="2600" dirty="0" smtClean="0">
                <a:latin typeface="+mj-lt"/>
              </a:rPr>
              <a:t>/</a:t>
            </a:r>
            <a:r>
              <a:rPr lang="en-US" sz="2600" dirty="0" err="1" smtClean="0">
                <a:latin typeface="+mj-lt"/>
              </a:rPr>
              <a:t>kondisi</a:t>
            </a:r>
            <a:r>
              <a:rPr lang="en-US" sz="2600" dirty="0" smtClean="0">
                <a:latin typeface="+mj-lt"/>
              </a:rPr>
              <a:t>), </a:t>
            </a:r>
            <a:r>
              <a:rPr lang="en-US" sz="2600" dirty="0" err="1" smtClean="0">
                <a:latin typeface="+mj-lt"/>
              </a:rPr>
              <a:t>terutama</a:t>
            </a:r>
            <a:r>
              <a:rPr lang="en-US" sz="2600" dirty="0" smtClean="0">
                <a:latin typeface="+mj-lt"/>
              </a:rPr>
              <a:t> </a:t>
            </a:r>
            <a:r>
              <a:rPr lang="en-US" sz="2600" dirty="0" err="1" smtClean="0">
                <a:latin typeface="+mj-lt"/>
              </a:rPr>
              <a:t>keadaan</a:t>
            </a:r>
            <a:r>
              <a:rPr lang="en-US" sz="2600" dirty="0" smtClean="0">
                <a:latin typeface="+mj-lt"/>
              </a:rPr>
              <a:t> </a:t>
            </a:r>
            <a:r>
              <a:rPr lang="en-US" sz="2600" dirty="0" err="1" smtClean="0">
                <a:latin typeface="+mj-lt"/>
              </a:rPr>
              <a:t>ekonomi</a:t>
            </a:r>
            <a:r>
              <a:rPr lang="en-US" sz="2600" dirty="0" smtClean="0">
                <a:latin typeface="+mj-lt"/>
              </a:rPr>
              <a:t>.</a:t>
            </a:r>
          </a:p>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sz="2600" dirty="0" smtClean="0">
                <a:latin typeface="+mj-lt"/>
              </a:rPr>
              <a:t>		          </a:t>
            </a:r>
          </a:p>
          <a:p>
            <a:pPr marL="365760" marR="0" lvl="0" indent="-283464"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lang="en-US" dirty="0" smtClean="0"/>
              <a:t>3R (</a:t>
            </a:r>
            <a:r>
              <a:rPr lang="en-US" dirty="0" err="1" smtClean="0"/>
              <a:t>syarat</a:t>
            </a:r>
            <a:r>
              <a:rPr lang="en-US" dirty="0" smtClean="0"/>
              <a:t> </a:t>
            </a:r>
            <a:r>
              <a:rPr lang="en-US" dirty="0" err="1" smtClean="0"/>
              <a:t>operasional</a:t>
            </a:r>
            <a:r>
              <a:rPr lang="en-US" dirty="0" smtClean="0"/>
              <a:t>)</a:t>
            </a:r>
          </a:p>
          <a:p>
            <a:pPr marL="596646" marR="0" lvl="0" indent="-514350" defTabSz="914400" rtl="0" eaLnBrk="1" fontAlgn="auto" latinLnBrk="0" hangingPunct="1">
              <a:lnSpc>
                <a:spcPct val="100000"/>
              </a:lnSpc>
              <a:spcBef>
                <a:spcPts val="600"/>
              </a:spcBef>
              <a:spcAft>
                <a:spcPts val="0"/>
              </a:spcAft>
              <a:buClr>
                <a:schemeClr val="accent1"/>
              </a:buClr>
              <a:buSzPct val="80000"/>
              <a:buAutoNum type="alphaLcPeriod"/>
              <a:tabLst/>
              <a:defRPr/>
            </a:pPr>
            <a:r>
              <a:rPr kumimoji="0" lang="en-US" sz="3200" b="0" i="0" u="none" strike="noStrike" kern="1200" cap="none" spc="0" normalizeH="0" baseline="0" noProof="0" dirty="0" smtClean="0">
                <a:ln>
                  <a:noFill/>
                </a:ln>
                <a:solidFill>
                  <a:schemeClr val="tx1"/>
                </a:solidFill>
                <a:effectLst/>
                <a:uLnTx/>
                <a:uFillTx/>
                <a:latin typeface="+mj-lt"/>
                <a:ea typeface="+mn-ea"/>
                <a:cs typeface="+mn-cs"/>
              </a:rPr>
              <a:t>Return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hasil</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pendapatan</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a:t>
            </a:r>
          </a:p>
          <a:p>
            <a:pPr marL="596646" marR="0" lvl="0" indent="-514350" defTabSz="914400" rtl="0" eaLnBrk="1" fontAlgn="auto" latinLnBrk="0" hangingPunct="1">
              <a:lnSpc>
                <a:spcPct val="100000"/>
              </a:lnSpc>
              <a:spcBef>
                <a:spcPts val="600"/>
              </a:spcBef>
              <a:spcAft>
                <a:spcPts val="0"/>
              </a:spcAft>
              <a:buClr>
                <a:schemeClr val="accent1"/>
              </a:buClr>
              <a:buSzPct val="80000"/>
              <a:buAutoNum type="alphaLcPeriod"/>
              <a:tabLst/>
              <a:defRPr/>
            </a:pPr>
            <a:r>
              <a:rPr lang="en-US" dirty="0" smtClean="0">
                <a:latin typeface="+mj-lt"/>
              </a:rPr>
              <a:t>Repayment (</a:t>
            </a:r>
            <a:r>
              <a:rPr lang="en-US" dirty="0" err="1" smtClean="0">
                <a:latin typeface="+mj-lt"/>
              </a:rPr>
              <a:t>pengembalian</a:t>
            </a:r>
            <a:r>
              <a:rPr lang="en-US" dirty="0" smtClean="0">
                <a:latin typeface="+mj-lt"/>
              </a:rPr>
              <a:t>)</a:t>
            </a:r>
          </a:p>
          <a:p>
            <a:pPr marL="596646" marR="0" lvl="0" indent="-514350" defTabSz="914400" rtl="0" eaLnBrk="1" fontAlgn="auto" latinLnBrk="0" hangingPunct="1">
              <a:lnSpc>
                <a:spcPct val="100000"/>
              </a:lnSpc>
              <a:spcBef>
                <a:spcPts val="600"/>
              </a:spcBef>
              <a:spcAft>
                <a:spcPts val="0"/>
              </a:spcAft>
              <a:buClr>
                <a:schemeClr val="accent1"/>
              </a:buClr>
              <a:buSzPct val="80000"/>
              <a:buAutoNum type="alphaLcPeriod"/>
              <a:tabLst/>
              <a:defRPr/>
            </a:pPr>
            <a:r>
              <a:rPr kumimoji="0" lang="en-US" sz="3200" b="0" i="0" u="none" strike="noStrike" kern="1200" cap="none" spc="0" normalizeH="0" baseline="0" noProof="0" dirty="0" smtClean="0">
                <a:ln>
                  <a:noFill/>
                </a:ln>
                <a:solidFill>
                  <a:schemeClr val="tx1"/>
                </a:solidFill>
                <a:effectLst/>
                <a:uLnTx/>
                <a:uFillTx/>
                <a:latin typeface="+mj-lt"/>
                <a:ea typeface="+mn-ea"/>
                <a:cs typeface="+mn-cs"/>
              </a:rPr>
              <a:t>Risk (</a:t>
            </a:r>
            <a:r>
              <a:rPr kumimoji="0" lang="en-US" sz="3200" b="0" i="0" u="none" strike="noStrike" kern="1200" cap="none" spc="0" normalizeH="0" baseline="0" noProof="0" dirty="0" err="1" smtClean="0">
                <a:ln>
                  <a:noFill/>
                </a:ln>
                <a:solidFill>
                  <a:schemeClr val="tx1"/>
                </a:solidFill>
                <a:effectLst/>
                <a:uLnTx/>
                <a:uFillTx/>
                <a:latin typeface="+mj-lt"/>
                <a:ea typeface="+mn-ea"/>
                <a:cs typeface="+mn-cs"/>
              </a:rPr>
              <a:t>resiko</a:t>
            </a:r>
            <a:r>
              <a:rPr kumimoji="0" lang="en-US" sz="3200" b="0" i="0" u="none" strike="noStrike" kern="1200" cap="none" spc="0" normalizeH="0" baseline="0" noProof="0" dirty="0" smtClean="0">
                <a:ln>
                  <a:noFill/>
                </a:ln>
                <a:solidFill>
                  <a:schemeClr val="tx1"/>
                </a:solidFill>
                <a:effectLst/>
                <a:uLnTx/>
                <a:uFillTx/>
                <a:latin typeface="+mj-lt"/>
                <a:ea typeface="+mn-ea"/>
                <a:cs typeface="+mn-cs"/>
              </a:rPr>
              <a:t>)</a:t>
            </a:r>
          </a:p>
          <a:p>
            <a:pPr marL="596646" marR="0" lvl="0" indent="-514350" defTabSz="914400" rtl="0" eaLnBrk="1" fontAlgn="auto" latinLnBrk="0" hangingPunct="1">
              <a:lnSpc>
                <a:spcPct val="100000"/>
              </a:lnSpc>
              <a:spcBef>
                <a:spcPts val="600"/>
              </a:spcBef>
              <a:spcAft>
                <a:spcPts val="0"/>
              </a:spcAft>
              <a:buClr>
                <a:schemeClr val="accent1"/>
              </a:buClr>
              <a:buSzPct val="80000"/>
              <a:buNone/>
              <a:tabLst/>
              <a:defRPr/>
            </a:pPr>
            <a:endParaRPr kumimoji="0" lang="en-US" sz="3200" b="0" i="0" u="none" strike="noStrike" kern="1200" cap="none" spc="0" normalizeH="0" baseline="0" noProof="0" dirty="0" smtClean="0">
              <a:ln>
                <a:noFill/>
              </a:ln>
              <a:solidFill>
                <a:schemeClr val="tx1"/>
              </a:solidFill>
              <a:effectLst/>
              <a:uLnTx/>
              <a:uFillTx/>
              <a:latin typeface="+mj-lt"/>
              <a:ea typeface="+mn-ea"/>
              <a:cs typeface="+mn-cs"/>
            </a:endParaRPr>
          </a:p>
          <a:p>
            <a:pPr marL="596646" marR="0" lvl="0" indent="-514350" defTabSz="914400" rtl="0" eaLnBrk="1" fontAlgn="auto" latinLnBrk="0" hangingPunct="1">
              <a:lnSpc>
                <a:spcPct val="100000"/>
              </a:lnSpc>
              <a:spcBef>
                <a:spcPts val="600"/>
              </a:spcBef>
              <a:spcAft>
                <a:spcPts val="0"/>
              </a:spcAft>
              <a:buClr>
                <a:schemeClr val="accent1"/>
              </a:buClr>
              <a:buSzPct val="80000"/>
              <a:buNone/>
              <a:tabLst/>
              <a:defRPr/>
            </a:pPr>
            <a:r>
              <a:rPr lang="en-US" dirty="0" smtClean="0">
                <a:latin typeface="+mj-lt"/>
              </a:rPr>
              <a:t>	</a:t>
            </a:r>
            <a:r>
              <a:rPr lang="id-ID" dirty="0" smtClean="0">
                <a:latin typeface="+mj-lt"/>
              </a:rPr>
              <a:t>Dengan a</a:t>
            </a:r>
            <a:r>
              <a:rPr lang="en-US" dirty="0" err="1" smtClean="0">
                <a:latin typeface="+mj-lt"/>
              </a:rPr>
              <a:t>nalisis</a:t>
            </a:r>
            <a:r>
              <a:rPr lang="en-US" dirty="0" smtClean="0">
                <a:latin typeface="+mj-lt"/>
              </a:rPr>
              <a:t> </a:t>
            </a:r>
            <a:r>
              <a:rPr lang="en-US" dirty="0" err="1" smtClean="0">
                <a:latin typeface="+mj-lt"/>
              </a:rPr>
              <a:t>dapat</a:t>
            </a:r>
            <a:r>
              <a:rPr lang="en-US" dirty="0" smtClean="0">
                <a:latin typeface="+mj-lt"/>
              </a:rPr>
              <a:t> </a:t>
            </a:r>
            <a:r>
              <a:rPr lang="id-ID" dirty="0" smtClean="0">
                <a:latin typeface="+mj-lt"/>
              </a:rPr>
              <a:t>dike</a:t>
            </a:r>
            <a:r>
              <a:rPr lang="en-US" dirty="0" err="1" smtClean="0">
                <a:latin typeface="+mj-lt"/>
              </a:rPr>
              <a:t>tahui</a:t>
            </a:r>
            <a:r>
              <a:rPr lang="en-US" dirty="0" smtClean="0">
                <a:latin typeface="+mj-lt"/>
              </a:rPr>
              <a:t> </a:t>
            </a:r>
            <a:r>
              <a:rPr lang="en-US" u="sng" dirty="0" err="1" smtClean="0">
                <a:latin typeface="+mj-lt"/>
              </a:rPr>
              <a:t>kemampuan</a:t>
            </a:r>
            <a:r>
              <a:rPr lang="en-US" dirty="0" smtClean="0">
                <a:latin typeface="+mj-lt"/>
              </a:rPr>
              <a:t> </a:t>
            </a:r>
            <a:r>
              <a:rPr lang="en-US" dirty="0" err="1" smtClean="0">
                <a:latin typeface="+mj-lt"/>
              </a:rPr>
              <a:t>dan</a:t>
            </a:r>
            <a:r>
              <a:rPr lang="en-US" dirty="0" smtClean="0">
                <a:latin typeface="+mj-lt"/>
              </a:rPr>
              <a:t> </a:t>
            </a:r>
            <a:r>
              <a:rPr lang="en-US" u="sng" dirty="0" err="1" smtClean="0">
                <a:latin typeface="+mj-lt"/>
              </a:rPr>
              <a:t>kemauan</a:t>
            </a:r>
            <a:r>
              <a:rPr lang="en-US" dirty="0" smtClean="0">
                <a:latin typeface="+mj-lt"/>
              </a:rPr>
              <a:t> </a:t>
            </a:r>
            <a:r>
              <a:rPr lang="en-US" dirty="0" err="1" smtClean="0">
                <a:latin typeface="+mj-lt"/>
              </a:rPr>
              <a:t>nasabah</a:t>
            </a:r>
            <a:r>
              <a:rPr lang="en-US" dirty="0" smtClean="0">
                <a:latin typeface="+mj-lt"/>
              </a:rPr>
              <a:t> (</a:t>
            </a:r>
            <a:r>
              <a:rPr lang="en-US" dirty="0" err="1" smtClean="0">
                <a:latin typeface="+mj-lt"/>
              </a:rPr>
              <a:t>pelanggan</a:t>
            </a:r>
            <a:r>
              <a:rPr lang="en-US" dirty="0" smtClean="0">
                <a:latin typeface="+mj-lt"/>
              </a:rPr>
              <a:t>) </a:t>
            </a:r>
            <a:r>
              <a:rPr lang="en-US" dirty="0" err="1" smtClean="0">
                <a:latin typeface="+mj-lt"/>
              </a:rPr>
              <a:t>sebelum</a:t>
            </a:r>
            <a:r>
              <a:rPr lang="en-US" dirty="0" smtClean="0">
                <a:latin typeface="+mj-lt"/>
              </a:rPr>
              <a:t> </a:t>
            </a:r>
            <a:r>
              <a:rPr lang="en-US" dirty="0" err="1" smtClean="0">
                <a:latin typeface="+mj-lt"/>
              </a:rPr>
              <a:t>kredit</a:t>
            </a:r>
            <a:r>
              <a:rPr lang="en-US" dirty="0" smtClean="0">
                <a:latin typeface="+mj-lt"/>
              </a:rPr>
              <a:t> </a:t>
            </a:r>
            <a:r>
              <a:rPr lang="en-US" dirty="0" err="1" smtClean="0">
                <a:latin typeface="+mj-lt"/>
              </a:rPr>
              <a:t>diberikan</a:t>
            </a:r>
            <a:r>
              <a:rPr lang="en-US" dirty="0" smtClean="0">
                <a:latin typeface="+mj-lt"/>
              </a:rPr>
              <a:t>.</a:t>
            </a:r>
            <a:endParaRPr kumimoji="0" lang="en-US" sz="3200" b="0" i="0" u="none" strike="noStrike" kern="1200" cap="none" spc="0" normalizeH="0" baseline="0" noProof="0" dirty="0" smtClean="0">
              <a:ln>
                <a:noFill/>
              </a:ln>
              <a:solidFill>
                <a:schemeClr val="tx1"/>
              </a:solidFill>
              <a:effectLst/>
              <a:uLnTx/>
              <a:uFillTx/>
              <a:latin typeface="+mj-lt"/>
              <a:ea typeface="+mn-ea"/>
              <a:cs typeface="+mn-cs"/>
            </a:endParaRPr>
          </a:p>
          <a:p>
            <a:pPr marL="596646" marR="0" lvl="0" indent="-514350" defTabSz="914400" rtl="0" eaLnBrk="1" fontAlgn="auto" latinLnBrk="0" hangingPunct="1">
              <a:lnSpc>
                <a:spcPct val="100000"/>
              </a:lnSpc>
              <a:spcBef>
                <a:spcPts val="600"/>
              </a:spcBef>
              <a:spcAft>
                <a:spcPts val="0"/>
              </a:spcAft>
              <a:buClr>
                <a:schemeClr val="accent1"/>
              </a:buClr>
              <a:buSzPct val="80000"/>
              <a:buFont typeface="Wingdings 2"/>
              <a:buAutoNum type="alphaLcPeriod"/>
              <a:tabLst/>
              <a:defRPr/>
            </a:pPr>
            <a:endParaRPr kumimoji="0" lang="en-US" sz="3200" b="0" i="0" u="none" strike="noStrike" kern="1200" cap="none" spc="0" normalizeH="0" baseline="0" noProof="0" dirty="0">
              <a:ln>
                <a:noFill/>
              </a:ln>
              <a:solidFill>
                <a:schemeClr val="tx1"/>
              </a:solidFill>
              <a:effectLst/>
              <a:uLnTx/>
              <a:uFillTx/>
              <a:latin typeface="+mj-lt"/>
              <a:ea typeface="+mn-ea"/>
              <a:cs typeface="+mn-cs"/>
            </a:endParaRPr>
          </a:p>
        </p:txBody>
      </p:sp>
      <p:cxnSp>
        <p:nvCxnSpPr>
          <p:cNvPr id="6" name="Straight Arrow Connector 5"/>
          <p:cNvCxnSpPr/>
          <p:nvPr/>
        </p:nvCxnSpPr>
        <p:spPr>
          <a:xfrm>
            <a:off x="4267200" y="24384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267200" y="2438400"/>
            <a:ext cx="4572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3F20941A-713C-429C-BAFF-469BDD0C5BC4}" type="slidenum">
              <a:rPr lang="en-US" smtClean="0"/>
              <a:pPr/>
              <a:t>81</a:t>
            </a:fld>
            <a:endParaRPr lang="en-US"/>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5791200"/>
          </a:xfrm>
        </p:spPr>
        <p:txBody>
          <a:bodyPr>
            <a:normAutofit fontScale="62500" lnSpcReduction="20000"/>
          </a:bodyPr>
          <a:lstStyle/>
          <a:p>
            <a:pPr>
              <a:buNone/>
            </a:pPr>
            <a:r>
              <a:rPr lang="en-US" dirty="0" smtClean="0"/>
              <a:t>6. </a:t>
            </a:r>
            <a:r>
              <a:rPr lang="en-US" dirty="0" err="1" smtClean="0"/>
              <a:t>Fakt</a:t>
            </a:r>
            <a:r>
              <a:rPr lang="id-ID" dirty="0" smtClean="0"/>
              <a:t>or</a:t>
            </a:r>
            <a:r>
              <a:rPr lang="en-US" dirty="0" smtClean="0"/>
              <a:t>-</a:t>
            </a:r>
            <a:r>
              <a:rPr lang="en-US" dirty="0" err="1" smtClean="0"/>
              <a:t>fakt</a:t>
            </a:r>
            <a:r>
              <a:rPr lang="id-ID" dirty="0" smtClean="0"/>
              <a:t>or</a:t>
            </a:r>
            <a:r>
              <a:rPr lang="en-US" dirty="0" smtClean="0"/>
              <a:t> </a:t>
            </a:r>
            <a:r>
              <a:rPr lang="en-US" dirty="0" err="1" smtClean="0"/>
              <a:t>diberikannya</a:t>
            </a:r>
            <a:r>
              <a:rPr lang="en-US" dirty="0" smtClean="0"/>
              <a:t> </a:t>
            </a:r>
            <a:r>
              <a:rPr lang="en-US" dirty="0" err="1" smtClean="0"/>
              <a:t>kredit</a:t>
            </a:r>
            <a:r>
              <a:rPr lang="en-US" dirty="0" smtClean="0"/>
              <a:t> </a:t>
            </a:r>
            <a:r>
              <a:rPr lang="en-US" dirty="0" err="1" smtClean="0"/>
              <a:t>oleh</a:t>
            </a:r>
            <a:r>
              <a:rPr lang="en-US" dirty="0" smtClean="0"/>
              <a:t> </a:t>
            </a:r>
            <a:r>
              <a:rPr lang="en-US" dirty="0" err="1" smtClean="0"/>
              <a:t>kreditur</a:t>
            </a:r>
            <a:r>
              <a:rPr lang="en-US" dirty="0" smtClean="0"/>
              <a:t> </a:t>
            </a:r>
            <a:r>
              <a:rPr lang="en-US" dirty="0" err="1" smtClean="0"/>
              <a:t>kepada</a:t>
            </a:r>
            <a:r>
              <a:rPr lang="en-US" dirty="0" smtClean="0"/>
              <a:t> </a:t>
            </a:r>
            <a:r>
              <a:rPr lang="en-US" dirty="0" err="1" smtClean="0"/>
              <a:t>nasabah</a:t>
            </a:r>
            <a:r>
              <a:rPr lang="en-US" dirty="0" smtClean="0"/>
              <a:t> (</a:t>
            </a:r>
            <a:r>
              <a:rPr lang="en-US" dirty="0" err="1" smtClean="0"/>
              <a:t>debitur</a:t>
            </a:r>
            <a:r>
              <a:rPr lang="en-US" dirty="0" smtClean="0"/>
              <a:t>) </a:t>
            </a:r>
            <a:r>
              <a:rPr lang="en-US" dirty="0" err="1" smtClean="0"/>
              <a:t>adalah</a:t>
            </a:r>
            <a:r>
              <a:rPr lang="en-US" dirty="0" smtClean="0"/>
              <a:t> :</a:t>
            </a:r>
          </a:p>
          <a:p>
            <a:pPr marL="596646" indent="-514350">
              <a:buAutoNum type="alphaLcPeriod"/>
            </a:pPr>
            <a:r>
              <a:rPr lang="en-US" dirty="0" err="1" smtClean="0"/>
              <a:t>Kepercayaan</a:t>
            </a:r>
            <a:r>
              <a:rPr lang="en-US" dirty="0" smtClean="0"/>
              <a:t>.</a:t>
            </a:r>
          </a:p>
          <a:p>
            <a:pPr marL="596646" indent="-514350">
              <a:buAutoNum type="alphaLcPeriod"/>
            </a:pPr>
            <a:r>
              <a:rPr lang="en-US" dirty="0" err="1" smtClean="0"/>
              <a:t>Kesepakatan</a:t>
            </a:r>
            <a:r>
              <a:rPr lang="en-US" dirty="0" smtClean="0"/>
              <a:t>.</a:t>
            </a:r>
          </a:p>
          <a:p>
            <a:pPr marL="596646" indent="-514350">
              <a:buAutoNum type="alphaLcPeriod"/>
            </a:pPr>
            <a:r>
              <a:rPr lang="en-US" dirty="0" err="1" smtClean="0"/>
              <a:t>Jangka</a:t>
            </a:r>
            <a:r>
              <a:rPr lang="en-US" dirty="0" smtClean="0"/>
              <a:t> </a:t>
            </a:r>
            <a:r>
              <a:rPr lang="en-US" dirty="0" err="1" smtClean="0"/>
              <a:t>waktu</a:t>
            </a:r>
            <a:r>
              <a:rPr lang="en-US" dirty="0" smtClean="0"/>
              <a:t>.</a:t>
            </a:r>
          </a:p>
          <a:p>
            <a:pPr marL="596646" indent="-514350">
              <a:buAutoNum type="alphaLcPeriod"/>
            </a:pPr>
            <a:r>
              <a:rPr lang="en-US" dirty="0" err="1" smtClean="0"/>
              <a:t>Resiko</a:t>
            </a:r>
            <a:r>
              <a:rPr lang="en-US" dirty="0" smtClean="0"/>
              <a:t> (degree of risk).</a:t>
            </a:r>
          </a:p>
          <a:p>
            <a:pPr marL="596646" indent="-514350">
              <a:buAutoNum type="alphaLcPeriod"/>
            </a:pPr>
            <a:r>
              <a:rPr lang="en-US" dirty="0" err="1" smtClean="0"/>
              <a:t>Balas</a:t>
            </a:r>
            <a:r>
              <a:rPr lang="en-US" dirty="0" smtClean="0"/>
              <a:t> </a:t>
            </a:r>
            <a:r>
              <a:rPr lang="en-US" dirty="0" err="1" smtClean="0"/>
              <a:t>jasa</a:t>
            </a:r>
            <a:r>
              <a:rPr lang="en-US" dirty="0" smtClean="0"/>
              <a:t>.</a:t>
            </a:r>
          </a:p>
          <a:p>
            <a:pPr marL="596646" indent="-514350">
              <a:buNone/>
            </a:pPr>
            <a:r>
              <a:rPr lang="en-US" dirty="0" smtClean="0"/>
              <a:t>	(Kasmir;2012 : 251-253)</a:t>
            </a:r>
          </a:p>
          <a:p>
            <a:pPr marL="596646" indent="-514350">
              <a:buNone/>
            </a:pPr>
            <a:endParaRPr lang="en-US" dirty="0" smtClean="0"/>
          </a:p>
          <a:p>
            <a:pPr marL="596646" indent="-514350">
              <a:buNone/>
            </a:pPr>
            <a:r>
              <a:rPr lang="en-US" dirty="0" smtClean="0"/>
              <a:t>7. </a:t>
            </a:r>
            <a:r>
              <a:rPr lang="en-US" dirty="0" err="1" smtClean="0"/>
              <a:t>Fakt</a:t>
            </a:r>
            <a:r>
              <a:rPr lang="id-ID" dirty="0" smtClean="0"/>
              <a:t>or</a:t>
            </a:r>
            <a:r>
              <a:rPr lang="en-US" dirty="0" smtClean="0"/>
              <a:t>-</a:t>
            </a:r>
            <a:r>
              <a:rPr lang="en-US" dirty="0" err="1" smtClean="0"/>
              <a:t>fakt</a:t>
            </a:r>
            <a:r>
              <a:rPr lang="id-ID" dirty="0" smtClean="0"/>
              <a:t>or</a:t>
            </a:r>
            <a:r>
              <a:rPr lang="en-US" dirty="0" smtClean="0"/>
              <a:t> yang </a:t>
            </a:r>
            <a:r>
              <a:rPr lang="en-US" dirty="0" err="1" smtClean="0"/>
              <a:t>mempengaruhi</a:t>
            </a:r>
            <a:r>
              <a:rPr lang="en-US" dirty="0" smtClean="0"/>
              <a:t> </a:t>
            </a:r>
            <a:r>
              <a:rPr lang="en-US" dirty="0" err="1" smtClean="0"/>
              <a:t>besar</a:t>
            </a:r>
            <a:r>
              <a:rPr lang="en-US" dirty="0" smtClean="0"/>
              <a:t> </a:t>
            </a:r>
            <a:r>
              <a:rPr lang="en-US" dirty="0" err="1" smtClean="0"/>
              <a:t>kecilnya</a:t>
            </a:r>
            <a:r>
              <a:rPr lang="en-US" dirty="0" smtClean="0"/>
              <a:t> </a:t>
            </a:r>
            <a:r>
              <a:rPr lang="en-US" dirty="0" err="1" smtClean="0"/>
              <a:t>investasi</a:t>
            </a:r>
            <a:endParaRPr lang="id-ID" dirty="0" smtClean="0"/>
          </a:p>
          <a:p>
            <a:pPr marL="596646" indent="-514350">
              <a:buNone/>
            </a:pPr>
            <a:r>
              <a:rPr lang="id-ID" dirty="0" smtClean="0"/>
              <a:t>   </a:t>
            </a:r>
            <a:r>
              <a:rPr lang="en-US" dirty="0" err="1" smtClean="0"/>
              <a:t>dalam</a:t>
            </a:r>
            <a:r>
              <a:rPr lang="en-US" dirty="0" smtClean="0"/>
              <a:t> </a:t>
            </a:r>
            <a:r>
              <a:rPr lang="en-US" dirty="0" err="1" smtClean="0"/>
              <a:t>piutang</a:t>
            </a:r>
            <a:r>
              <a:rPr lang="en-US" dirty="0" smtClean="0"/>
              <a:t> </a:t>
            </a:r>
            <a:r>
              <a:rPr lang="en-US" dirty="0" err="1" smtClean="0"/>
              <a:t>adalah</a:t>
            </a:r>
            <a:r>
              <a:rPr lang="en-US" dirty="0" smtClean="0"/>
              <a:t> :</a:t>
            </a:r>
          </a:p>
          <a:p>
            <a:pPr marL="596646" indent="-514350">
              <a:buAutoNum type="alphaLcPeriod"/>
            </a:pPr>
            <a:r>
              <a:rPr lang="en-US" dirty="0" smtClean="0"/>
              <a:t>Volume </a:t>
            </a:r>
            <a:r>
              <a:rPr lang="en-US" dirty="0" err="1" smtClean="0"/>
              <a:t>penjualan</a:t>
            </a:r>
            <a:r>
              <a:rPr lang="en-US" dirty="0" smtClean="0"/>
              <a:t> </a:t>
            </a:r>
            <a:r>
              <a:rPr lang="en-US" dirty="0" err="1" smtClean="0"/>
              <a:t>kredit</a:t>
            </a:r>
            <a:r>
              <a:rPr lang="en-US" dirty="0" smtClean="0"/>
              <a:t>.</a:t>
            </a:r>
          </a:p>
          <a:p>
            <a:pPr marL="596646" indent="-514350">
              <a:buAutoNum type="alphaLcPeriod"/>
            </a:pPr>
            <a:r>
              <a:rPr lang="en-US" dirty="0" err="1" smtClean="0"/>
              <a:t>Syarat</a:t>
            </a:r>
            <a:r>
              <a:rPr lang="en-US" dirty="0" smtClean="0"/>
              <a:t> </a:t>
            </a:r>
            <a:r>
              <a:rPr lang="en-US" dirty="0" err="1" smtClean="0"/>
              <a:t>pembayaran</a:t>
            </a:r>
            <a:r>
              <a:rPr lang="en-US" dirty="0" smtClean="0"/>
              <a:t> </a:t>
            </a:r>
            <a:r>
              <a:rPr lang="en-US" dirty="0" err="1" smtClean="0"/>
              <a:t>penjualan</a:t>
            </a:r>
            <a:r>
              <a:rPr lang="en-US" dirty="0" smtClean="0"/>
              <a:t> </a:t>
            </a:r>
            <a:r>
              <a:rPr lang="en-US" dirty="0" err="1" smtClean="0"/>
              <a:t>kredit</a:t>
            </a:r>
            <a:r>
              <a:rPr lang="en-US" dirty="0" smtClean="0"/>
              <a:t>.</a:t>
            </a:r>
          </a:p>
          <a:p>
            <a:pPr marL="596646" indent="-514350">
              <a:buAutoNum type="alphaLcPeriod"/>
            </a:pPr>
            <a:r>
              <a:rPr lang="en-US" dirty="0" err="1" smtClean="0"/>
              <a:t>Ketentuan</a:t>
            </a:r>
            <a:r>
              <a:rPr lang="en-US" dirty="0" smtClean="0"/>
              <a:t> </a:t>
            </a:r>
            <a:r>
              <a:rPr lang="en-US" dirty="0" err="1" smtClean="0"/>
              <a:t>tentang</a:t>
            </a:r>
            <a:r>
              <a:rPr lang="en-US" dirty="0" smtClean="0"/>
              <a:t> </a:t>
            </a:r>
            <a:r>
              <a:rPr lang="en-US" dirty="0" err="1" smtClean="0"/>
              <a:t>pembatasan</a:t>
            </a:r>
            <a:r>
              <a:rPr lang="en-US" dirty="0" smtClean="0"/>
              <a:t> </a:t>
            </a:r>
            <a:r>
              <a:rPr lang="en-US" dirty="0" err="1" smtClean="0"/>
              <a:t>kredit</a:t>
            </a:r>
            <a:r>
              <a:rPr lang="en-US" dirty="0" smtClean="0"/>
              <a:t>.</a:t>
            </a:r>
          </a:p>
          <a:p>
            <a:pPr marL="596646" indent="-514350">
              <a:buAutoNum type="alphaLcPeriod"/>
            </a:pPr>
            <a:r>
              <a:rPr lang="en-US" dirty="0" err="1" smtClean="0"/>
              <a:t>Kebijaksanaan</a:t>
            </a:r>
            <a:r>
              <a:rPr lang="en-US" dirty="0" smtClean="0"/>
              <a:t> </a:t>
            </a:r>
            <a:r>
              <a:rPr lang="en-US" dirty="0" err="1" smtClean="0"/>
              <a:t>dalam</a:t>
            </a:r>
            <a:r>
              <a:rPr lang="en-US" dirty="0" smtClean="0"/>
              <a:t> </a:t>
            </a:r>
            <a:r>
              <a:rPr lang="en-US" dirty="0" err="1" smtClean="0"/>
              <a:t>pengumpulan</a:t>
            </a:r>
            <a:r>
              <a:rPr lang="en-US" dirty="0" smtClean="0"/>
              <a:t> </a:t>
            </a:r>
            <a:r>
              <a:rPr lang="en-US" dirty="0" err="1" smtClean="0"/>
              <a:t>piutang</a:t>
            </a:r>
            <a:r>
              <a:rPr lang="en-US" dirty="0" smtClean="0"/>
              <a:t>.</a:t>
            </a:r>
          </a:p>
          <a:p>
            <a:pPr marL="596646" indent="-514350">
              <a:buAutoNum type="alphaLcPeriod"/>
            </a:pPr>
            <a:r>
              <a:rPr lang="en-US" dirty="0" err="1" smtClean="0"/>
              <a:t>Kebiasaan</a:t>
            </a:r>
            <a:r>
              <a:rPr lang="en-US" dirty="0" smtClean="0"/>
              <a:t> </a:t>
            </a:r>
            <a:r>
              <a:rPr lang="en-US" dirty="0" err="1" smtClean="0"/>
              <a:t>membayar</a:t>
            </a:r>
            <a:r>
              <a:rPr lang="en-US" dirty="0" smtClean="0"/>
              <a:t> </a:t>
            </a:r>
            <a:r>
              <a:rPr lang="en-US" dirty="0" err="1" smtClean="0"/>
              <a:t>dari</a:t>
            </a:r>
            <a:r>
              <a:rPr lang="en-US" dirty="0" smtClean="0"/>
              <a:t> </a:t>
            </a:r>
            <a:r>
              <a:rPr lang="en-US" dirty="0" err="1" smtClean="0"/>
              <a:t>para</a:t>
            </a:r>
            <a:r>
              <a:rPr lang="en-US" dirty="0" smtClean="0"/>
              <a:t> </a:t>
            </a:r>
            <a:r>
              <a:rPr lang="en-US" dirty="0" err="1" smtClean="0"/>
              <a:t>pelanggan</a:t>
            </a:r>
            <a:r>
              <a:rPr lang="en-US" dirty="0" smtClean="0"/>
              <a:t>.</a:t>
            </a:r>
          </a:p>
          <a:p>
            <a:pPr marL="596646" indent="-514350">
              <a:buNone/>
            </a:pPr>
            <a:r>
              <a:rPr lang="en-US" dirty="0" smtClean="0"/>
              <a:t>	(</a:t>
            </a:r>
            <a:r>
              <a:rPr lang="en-US" dirty="0" err="1" smtClean="0"/>
              <a:t>Bambang</a:t>
            </a:r>
            <a:r>
              <a:rPr lang="en-US" dirty="0" smtClean="0"/>
              <a:t> Riyanto;2001. 85-87)</a:t>
            </a:r>
          </a:p>
          <a:p>
            <a:pPr marL="596646" indent="-514350">
              <a:buAutoNum type="alphaLcPeriod"/>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82</a:t>
            </a:fld>
            <a:endParaRPr lang="en-US"/>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9"/>
            <a:ext cx="7498080" cy="258763"/>
          </a:xfrm>
        </p:spPr>
        <p:txBody>
          <a:bodyPr>
            <a:noAutofit/>
          </a:bodyPr>
          <a:lstStyle/>
          <a:p>
            <a:r>
              <a:rPr lang="id-ID" sz="3600" dirty="0" smtClean="0"/>
              <a:t>H</a:t>
            </a:r>
            <a:r>
              <a:rPr lang="en-US" sz="3600" dirty="0" smtClean="0"/>
              <a:t>. </a:t>
            </a:r>
            <a:r>
              <a:rPr lang="en-US" sz="3600" dirty="0" err="1" smtClean="0"/>
              <a:t>Manajemen</a:t>
            </a:r>
            <a:r>
              <a:rPr lang="en-US" sz="3600" dirty="0" smtClean="0"/>
              <a:t> </a:t>
            </a:r>
            <a:r>
              <a:rPr lang="en-US" sz="3600" dirty="0" err="1" smtClean="0"/>
              <a:t>Persediaan</a:t>
            </a:r>
            <a:r>
              <a:rPr lang="en-US" sz="3600" dirty="0" smtClean="0"/>
              <a:t> (Inventory)</a:t>
            </a:r>
            <a:endParaRPr lang="en-US" sz="3600" dirty="0"/>
          </a:p>
        </p:txBody>
      </p:sp>
      <p:sp>
        <p:nvSpPr>
          <p:cNvPr id="3" name="Content Placeholder 2"/>
          <p:cNvSpPr>
            <a:spLocks noGrp="1"/>
          </p:cNvSpPr>
          <p:nvPr>
            <p:ph idx="1"/>
          </p:nvPr>
        </p:nvSpPr>
        <p:spPr>
          <a:xfrm>
            <a:off x="914400" y="685800"/>
            <a:ext cx="8019288" cy="5943600"/>
          </a:xfrm>
        </p:spPr>
        <p:txBody>
          <a:bodyPr>
            <a:noAutofit/>
          </a:bodyPr>
          <a:lstStyle/>
          <a:p>
            <a:pPr>
              <a:buNone/>
            </a:pPr>
            <a:r>
              <a:rPr lang="en-US" sz="1600" dirty="0" smtClean="0">
                <a:latin typeface="Times New Roman" pitchFamily="18" charset="0"/>
                <a:cs typeface="Times New Roman" pitchFamily="18" charset="0"/>
              </a:rPr>
              <a:t>1. 	</a:t>
            </a:r>
            <a:r>
              <a:rPr lang="en-US" sz="1600" dirty="0" err="1" smtClean="0">
                <a:latin typeface="Times New Roman" pitchFamily="18" charset="0"/>
                <a:cs typeface="Times New Roman" pitchFamily="18" charset="0"/>
              </a:rPr>
              <a:t>Pengertian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persediaan</a:t>
            </a:r>
            <a:endParaRPr lang="en-US" sz="1600" dirty="0" smtClean="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Sejumlah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produk</a:t>
            </a:r>
            <a:r>
              <a:rPr lang="en-US" sz="1800" dirty="0" smtClean="0">
                <a:latin typeface="Times New Roman" pitchFamily="18" charset="0"/>
                <a:cs typeface="Times New Roman" pitchFamily="18" charset="0"/>
              </a:rPr>
              <a:t> yang </a:t>
            </a:r>
            <a:r>
              <a:rPr lang="en-US" sz="1800" dirty="0" err="1" smtClean="0">
                <a:latin typeface="Times New Roman" pitchFamily="18" charset="0"/>
                <a:cs typeface="Times New Roman" pitchFamily="18" charset="0"/>
              </a:rPr>
              <a:t>disediakan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perusahaan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untuk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memenuhi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kebutuhan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produksi</a:t>
            </a:r>
            <a:r>
              <a:rPr lang="en-US"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penjualan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produk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Barang</a:t>
            </a:r>
            <a:r>
              <a:rPr lang="en-US" sz="1800" dirty="0" smtClean="0">
                <a:latin typeface="Times New Roman" pitchFamily="18" charset="0"/>
                <a:cs typeface="Times New Roman" pitchFamily="18" charset="0"/>
              </a:rPr>
              <a:t> (goods) </a:t>
            </a:r>
            <a:r>
              <a:rPr lang="en-US" sz="1800" dirty="0" err="1" smtClean="0">
                <a:latin typeface="Times New Roman" pitchFamily="18" charset="0"/>
                <a:cs typeface="Times New Roman" pitchFamily="18" charset="0"/>
              </a:rPr>
              <a:t>Jasa</a:t>
            </a:r>
            <a:r>
              <a:rPr lang="en-US" sz="1800" dirty="0" smtClean="0">
                <a:latin typeface="Times New Roman" pitchFamily="18" charset="0"/>
                <a:cs typeface="Times New Roman" pitchFamily="18" charset="0"/>
              </a:rPr>
              <a:t> (services).	</a:t>
            </a:r>
          </a:p>
          <a:p>
            <a:pPr>
              <a:buNone/>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Pengertian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manajemen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persedian</a:t>
            </a:r>
            <a:r>
              <a:rPr lang="en-US" sz="1800" dirty="0" smtClean="0">
                <a:latin typeface="Times New Roman" pitchFamily="18" charset="0"/>
                <a:cs typeface="Times New Roman" pitchFamily="18" charset="0"/>
              </a:rPr>
              <a:t>  : </a:t>
            </a:r>
            <a:r>
              <a:rPr lang="en-US" sz="1800" dirty="0" err="1" smtClean="0">
                <a:latin typeface="Times New Roman" pitchFamily="18" charset="0"/>
                <a:cs typeface="Times New Roman" pitchFamily="18" charset="0"/>
              </a:rPr>
              <a:t>sejumlah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barang</a:t>
            </a:r>
            <a:r>
              <a:rPr lang="en-US" sz="1800" dirty="0" smtClean="0">
                <a:latin typeface="Times New Roman" pitchFamily="18" charset="0"/>
                <a:cs typeface="Times New Roman" pitchFamily="18" charset="0"/>
              </a:rPr>
              <a:t>  yang </a:t>
            </a:r>
            <a:r>
              <a:rPr lang="en-US" sz="1800" dirty="0" err="1" smtClean="0">
                <a:latin typeface="Times New Roman" pitchFamily="18" charset="0"/>
                <a:cs typeface="Times New Roman" pitchFamily="18" charset="0"/>
              </a:rPr>
              <a:t>harus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disediakan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oleh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perusahaan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pada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suatu</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tempat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tertetntu</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Persediaan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produk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dalam</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perusahaan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tidak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boleh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kurang</a:t>
            </a:r>
            <a:r>
              <a:rPr lang="en-US" sz="1800" dirty="0" smtClean="0">
                <a:latin typeface="Times New Roman" pitchFamily="18" charset="0"/>
                <a:cs typeface="Times New Roman" pitchFamily="18" charset="0"/>
              </a:rPr>
              <a:t> , </a:t>
            </a:r>
            <a:r>
              <a:rPr lang="en-US" sz="1800" dirty="0" err="1" smtClean="0">
                <a:latin typeface="Times New Roman" pitchFamily="18" charset="0"/>
                <a:cs typeface="Times New Roman" pitchFamily="18" charset="0"/>
              </a:rPr>
              <a:t>karena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dapat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menghambat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proses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produksi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jika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persediaan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produk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berlebih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maka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akan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menambah</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angkos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produksi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bagi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perusahaan</a:t>
            </a:r>
            <a:r>
              <a:rPr lang="en-US" sz="1800" dirty="0" smtClean="0">
                <a:latin typeface="Times New Roman" pitchFamily="18" charset="0"/>
                <a:cs typeface="Times New Roman" pitchFamily="18" charset="0"/>
              </a:rPr>
              <a:t>.</a:t>
            </a:r>
          </a:p>
          <a:p>
            <a:pPr marL="596646" indent="-514350">
              <a:buNone/>
            </a:pPr>
            <a:r>
              <a:rPr lang="en-US" sz="1800" dirty="0" smtClean="0">
                <a:latin typeface="Times New Roman" pitchFamily="18" charset="0"/>
                <a:cs typeface="Times New Roman" pitchFamily="18" charset="0"/>
              </a:rPr>
              <a:t>2.      </a:t>
            </a:r>
            <a:r>
              <a:rPr lang="en-US" sz="1800" dirty="0" err="1" smtClean="0">
                <a:latin typeface="Times New Roman" pitchFamily="18" charset="0"/>
                <a:cs typeface="Times New Roman" pitchFamily="18" charset="0"/>
              </a:rPr>
              <a:t>Dalam</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praktiknya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dengan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adanya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persediaan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akan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memberikan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beberapa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keuntungan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bagi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perusahaan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yaitu</a:t>
            </a:r>
            <a:r>
              <a:rPr lang="en-US" sz="1800" dirty="0" smtClean="0">
                <a:latin typeface="Times New Roman" pitchFamily="18" charset="0"/>
                <a:cs typeface="Times New Roman" pitchFamily="18" charset="0"/>
              </a:rPr>
              <a:t>:</a:t>
            </a:r>
          </a:p>
          <a:p>
            <a:pPr marL="596646" indent="-514350">
              <a:buNone/>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a.perusahaan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dapat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memenuhi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kebutuhan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untuk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bahan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proses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produksi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secara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tepat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karena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tersedianya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bahan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baku</a:t>
            </a:r>
            <a:r>
              <a:rPr lang="en-US" sz="1800" dirty="0" smtClean="0">
                <a:latin typeface="Times New Roman" pitchFamily="18" charset="0"/>
                <a:cs typeface="Times New Roman" pitchFamily="18" charset="0"/>
              </a:rPr>
              <a:t> yang </a:t>
            </a:r>
            <a:r>
              <a:rPr lang="en-US" sz="1800" dirty="0" err="1" smtClean="0">
                <a:latin typeface="Times New Roman" pitchFamily="18" charset="0"/>
                <a:cs typeface="Times New Roman" pitchFamily="18" charset="0"/>
              </a:rPr>
              <a:t>dibutuhkan</a:t>
            </a:r>
            <a:r>
              <a:rPr lang="en-US" sz="1800" dirty="0" smtClean="0">
                <a:latin typeface="Times New Roman" pitchFamily="18" charset="0"/>
                <a:cs typeface="Times New Roman" pitchFamily="18" charset="0"/>
              </a:rPr>
              <a:t>.</a:t>
            </a:r>
          </a:p>
          <a:p>
            <a:pPr marL="596646" indent="-514350">
              <a:buNone/>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b.Digunakan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untuk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berjaga-jaga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terhadapa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kenaikan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harga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bahan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baku</a:t>
            </a:r>
            <a:r>
              <a:rPr lang="en-US" sz="1800" dirty="0" smtClean="0">
                <a:latin typeface="Times New Roman" pitchFamily="18" charset="0"/>
                <a:cs typeface="Times New Roman" pitchFamily="18" charset="0"/>
              </a:rPr>
              <a:t> yang </a:t>
            </a:r>
            <a:r>
              <a:rPr lang="en-US" sz="1800" dirty="0" err="1" smtClean="0">
                <a:latin typeface="Times New Roman" pitchFamily="18" charset="0"/>
                <a:cs typeface="Times New Roman" pitchFamily="18" charset="0"/>
              </a:rPr>
              <a:t>dapat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memengaruhi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harga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jual</a:t>
            </a:r>
            <a:r>
              <a:rPr lang="en-US" sz="1800" dirty="0" smtClean="0">
                <a:latin typeface="Times New Roman" pitchFamily="18" charset="0"/>
                <a:cs typeface="Times New Roman" pitchFamily="18" charset="0"/>
              </a:rPr>
              <a:t>.</a:t>
            </a:r>
          </a:p>
          <a:p>
            <a:pPr marL="596646" indent="-514350">
              <a:buNone/>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c.Guna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mengantisipasi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terhadap</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kekurangan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atau</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kelangkaan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bahan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baku</a:t>
            </a:r>
            <a:r>
              <a:rPr lang="en-US" sz="1800" dirty="0" smtClean="0">
                <a:latin typeface="Times New Roman" pitchFamily="18" charset="0"/>
                <a:cs typeface="Times New Roman" pitchFamily="18" charset="0"/>
              </a:rPr>
              <a:t>.</a:t>
            </a:r>
          </a:p>
          <a:p>
            <a:pPr marL="596646" indent="-514350">
              <a:buNone/>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d.Tersedianya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bahan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baku</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dapat</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memenuhi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pesanan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secara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cepat</a:t>
            </a:r>
            <a:r>
              <a:rPr lang="en-US" sz="1800" dirty="0" smtClean="0">
                <a:latin typeface="Times New Roman" pitchFamily="18" charset="0"/>
                <a:cs typeface="Times New Roman" pitchFamily="18" charset="0"/>
              </a:rPr>
              <a:t>.</a:t>
            </a:r>
          </a:p>
          <a:p>
            <a:pPr marL="596646" indent="-514350">
              <a:buNone/>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e.mampu</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mengatur</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alokasi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dana</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untuk</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berbagai</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kebutuhan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lainnya</a:t>
            </a:r>
            <a:r>
              <a:rPr lang="en-US" sz="1800" dirty="0" smtClean="0">
                <a:latin typeface="Times New Roman" pitchFamily="18" charset="0"/>
                <a:cs typeface="Times New Roman" pitchFamily="18" charset="0"/>
              </a:rPr>
              <a:t>. </a:t>
            </a:r>
            <a:r>
              <a:rPr lang="en-US" sz="1800" b="1" i="1" dirty="0" smtClean="0">
                <a:latin typeface="Times New Roman" pitchFamily="18" charset="0"/>
                <a:cs typeface="Times New Roman" pitchFamily="18" charset="0"/>
              </a:rPr>
              <a:t>(KHASMIR;2010:HAL 265).</a:t>
            </a:r>
          </a:p>
          <a:p>
            <a:pPr>
              <a:buNone/>
            </a:pPr>
            <a:endParaRPr lang="en-US" sz="1050" dirty="0" smtClean="0">
              <a:latin typeface="Times New Roman" pitchFamily="18" charset="0"/>
              <a:ea typeface="Cambria Math"/>
              <a:cs typeface="Times New Roman" pitchFamily="18" charset="0"/>
            </a:endParaRPr>
          </a:p>
        </p:txBody>
      </p:sp>
      <p:sp>
        <p:nvSpPr>
          <p:cNvPr id="4" name="Slide Number Placeholder 3"/>
          <p:cNvSpPr>
            <a:spLocks noGrp="1"/>
          </p:cNvSpPr>
          <p:nvPr>
            <p:ph type="sldNum" sz="quarter" idx="12"/>
          </p:nvPr>
        </p:nvSpPr>
        <p:spPr/>
        <p:txBody>
          <a:bodyPr/>
          <a:lstStyle/>
          <a:p>
            <a:fld id="{3F20941A-713C-429C-BAFF-469BDD0C5BC4}" type="slidenum">
              <a:rPr lang="en-US" smtClean="0"/>
              <a:pPr/>
              <a:t>83</a:t>
            </a:fld>
            <a:endParaRPr lang="en-US"/>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762000"/>
            <a:ext cx="7498080" cy="5791200"/>
          </a:xfrm>
        </p:spPr>
        <p:txBody>
          <a:bodyPr>
            <a:normAutofit fontScale="62500" lnSpcReduction="20000"/>
          </a:bodyPr>
          <a:lstStyle/>
          <a:p>
            <a:pPr>
              <a:lnSpc>
                <a:spcPct val="170000"/>
              </a:lnSpc>
              <a:buNone/>
            </a:pPr>
            <a:r>
              <a:rPr lang="en-US" dirty="0" smtClean="0">
                <a:ea typeface="Cambria Math"/>
              </a:rPr>
              <a:t>3.	</a:t>
            </a:r>
            <a:r>
              <a:rPr lang="en-US" dirty="0" err="1" smtClean="0">
                <a:ea typeface="Cambria Math"/>
              </a:rPr>
              <a:t>Pengaruh</a:t>
            </a:r>
            <a:r>
              <a:rPr lang="en-US" dirty="0" smtClean="0">
                <a:ea typeface="Cambria Math"/>
              </a:rPr>
              <a:t> </a:t>
            </a:r>
            <a:r>
              <a:rPr lang="en-US" dirty="0" err="1" smtClean="0">
                <a:ea typeface="Cambria Math"/>
              </a:rPr>
              <a:t>persediaan</a:t>
            </a:r>
            <a:r>
              <a:rPr lang="en-US" dirty="0" smtClean="0">
                <a:ea typeface="Cambria Math"/>
              </a:rPr>
              <a:t> </a:t>
            </a:r>
            <a:r>
              <a:rPr lang="en-US" dirty="0" err="1" smtClean="0">
                <a:ea typeface="Cambria Math"/>
              </a:rPr>
              <a:t>akan</a:t>
            </a:r>
            <a:r>
              <a:rPr lang="en-US" dirty="0" smtClean="0">
                <a:ea typeface="Cambria Math"/>
              </a:rPr>
              <a:t> </a:t>
            </a:r>
            <a:r>
              <a:rPr lang="en-US" dirty="0" err="1" smtClean="0">
                <a:ea typeface="Cambria Math"/>
              </a:rPr>
              <a:t>mempengaruhi</a:t>
            </a:r>
            <a:r>
              <a:rPr lang="en-US" dirty="0" smtClean="0">
                <a:ea typeface="Cambria Math"/>
              </a:rPr>
              <a:t> </a:t>
            </a:r>
            <a:r>
              <a:rPr lang="en-US" dirty="0" err="1" smtClean="0">
                <a:ea typeface="Cambria Math"/>
              </a:rPr>
              <a:t>terhadap</a:t>
            </a:r>
            <a:r>
              <a:rPr lang="en-US" dirty="0" smtClean="0">
                <a:ea typeface="Cambria Math"/>
              </a:rPr>
              <a:t> :</a:t>
            </a:r>
          </a:p>
          <a:p>
            <a:pPr>
              <a:lnSpc>
                <a:spcPct val="170000"/>
              </a:lnSpc>
              <a:buNone/>
            </a:pPr>
            <a:r>
              <a:rPr lang="en-US" dirty="0" smtClean="0">
                <a:ea typeface="Cambria Math"/>
              </a:rPr>
              <a:t>	a. </a:t>
            </a:r>
            <a:r>
              <a:rPr lang="en-US" dirty="0" err="1" smtClean="0">
                <a:ea typeface="Cambria Math"/>
              </a:rPr>
              <a:t>Kas</a:t>
            </a:r>
            <a:r>
              <a:rPr lang="en-US" dirty="0" smtClean="0">
                <a:ea typeface="Cambria Math"/>
              </a:rPr>
              <a:t> ⟶ </a:t>
            </a:r>
            <a:r>
              <a:rPr lang="en-US" dirty="0" err="1" smtClean="0">
                <a:ea typeface="Cambria Math"/>
              </a:rPr>
              <a:t>tunai</a:t>
            </a:r>
            <a:r>
              <a:rPr lang="en-US" dirty="0" smtClean="0">
                <a:ea typeface="Cambria Math"/>
              </a:rPr>
              <a:t> (</a:t>
            </a:r>
            <a:r>
              <a:rPr lang="en-US" dirty="0" err="1" smtClean="0">
                <a:ea typeface="Cambria Math"/>
              </a:rPr>
              <a:t>besar</a:t>
            </a:r>
            <a:r>
              <a:rPr lang="en-US" dirty="0" smtClean="0">
                <a:ea typeface="Cambria Math"/>
              </a:rPr>
              <a:t>)</a:t>
            </a:r>
          </a:p>
          <a:p>
            <a:pPr>
              <a:lnSpc>
                <a:spcPct val="170000"/>
              </a:lnSpc>
              <a:buNone/>
            </a:pPr>
            <a:r>
              <a:rPr lang="en-US" dirty="0" smtClean="0">
                <a:ea typeface="Cambria Math"/>
              </a:rPr>
              <a:t>	b. </a:t>
            </a:r>
            <a:r>
              <a:rPr lang="en-US" dirty="0" err="1" smtClean="0">
                <a:ea typeface="Cambria Math"/>
              </a:rPr>
              <a:t>Hutang</a:t>
            </a:r>
            <a:r>
              <a:rPr lang="en-US" dirty="0" smtClean="0">
                <a:ea typeface="Cambria Math"/>
              </a:rPr>
              <a:t> </a:t>
            </a:r>
            <a:r>
              <a:rPr lang="en-US" dirty="0" err="1" smtClean="0">
                <a:ea typeface="Cambria Math"/>
              </a:rPr>
              <a:t>dagang</a:t>
            </a:r>
            <a:r>
              <a:rPr lang="en-US" dirty="0" smtClean="0">
                <a:ea typeface="Cambria Math"/>
              </a:rPr>
              <a:t> ⟶ </a:t>
            </a:r>
            <a:r>
              <a:rPr lang="en-US" dirty="0" err="1" smtClean="0">
                <a:ea typeface="Cambria Math"/>
              </a:rPr>
              <a:t>kredit</a:t>
            </a:r>
            <a:r>
              <a:rPr lang="en-US" dirty="0" smtClean="0">
                <a:ea typeface="Cambria Math"/>
              </a:rPr>
              <a:t> (</a:t>
            </a:r>
            <a:r>
              <a:rPr lang="en-US" dirty="0" err="1" smtClean="0">
                <a:ea typeface="Cambria Math"/>
              </a:rPr>
              <a:t>besar</a:t>
            </a:r>
            <a:r>
              <a:rPr lang="en-US" dirty="0" smtClean="0">
                <a:ea typeface="Cambria Math"/>
              </a:rPr>
              <a:t>)</a:t>
            </a:r>
          </a:p>
          <a:p>
            <a:pPr>
              <a:buNone/>
            </a:pPr>
            <a:endParaRPr lang="id-ID" dirty="0" smtClean="0">
              <a:ea typeface="Cambria Math"/>
            </a:endParaRPr>
          </a:p>
          <a:p>
            <a:pPr>
              <a:buNone/>
            </a:pPr>
            <a:r>
              <a:rPr lang="en-US" dirty="0" smtClean="0">
                <a:ea typeface="Cambria Math"/>
              </a:rPr>
              <a:t>4.	</a:t>
            </a:r>
            <a:r>
              <a:rPr lang="en-US" dirty="0" err="1" smtClean="0">
                <a:ea typeface="Cambria Math"/>
              </a:rPr>
              <a:t>Jenis-jenis</a:t>
            </a:r>
            <a:r>
              <a:rPr lang="en-US" dirty="0" smtClean="0">
                <a:ea typeface="Cambria Math"/>
              </a:rPr>
              <a:t> </a:t>
            </a:r>
            <a:r>
              <a:rPr lang="en-US" dirty="0" err="1" smtClean="0">
                <a:ea typeface="Cambria Math"/>
              </a:rPr>
              <a:t>persediaan</a:t>
            </a:r>
            <a:r>
              <a:rPr lang="en-US" dirty="0" smtClean="0">
                <a:ea typeface="Cambria Math"/>
              </a:rPr>
              <a:t> </a:t>
            </a:r>
          </a:p>
          <a:p>
            <a:pPr>
              <a:buNone/>
            </a:pPr>
            <a:r>
              <a:rPr lang="en-US" dirty="0" smtClean="0">
                <a:ea typeface="Cambria Math"/>
              </a:rPr>
              <a:t>	a. </a:t>
            </a:r>
            <a:r>
              <a:rPr lang="en-US" dirty="0" err="1" smtClean="0">
                <a:ea typeface="Cambria Math"/>
              </a:rPr>
              <a:t>Bahan</a:t>
            </a:r>
            <a:r>
              <a:rPr lang="en-US" dirty="0" smtClean="0">
                <a:ea typeface="Cambria Math"/>
              </a:rPr>
              <a:t> </a:t>
            </a:r>
            <a:r>
              <a:rPr lang="en-US" dirty="0" err="1" smtClean="0">
                <a:ea typeface="Cambria Math"/>
              </a:rPr>
              <a:t>mentah</a:t>
            </a:r>
            <a:r>
              <a:rPr lang="en-US" dirty="0" smtClean="0">
                <a:ea typeface="Cambria Math"/>
              </a:rPr>
              <a:t>/</a:t>
            </a:r>
            <a:r>
              <a:rPr lang="en-US" dirty="0" err="1" smtClean="0">
                <a:ea typeface="Cambria Math"/>
              </a:rPr>
              <a:t>baku</a:t>
            </a:r>
            <a:r>
              <a:rPr lang="en-US" dirty="0" smtClean="0">
                <a:ea typeface="Cambria Math"/>
              </a:rPr>
              <a:t> (raw of </a:t>
            </a:r>
            <a:r>
              <a:rPr lang="en-US" dirty="0" err="1" smtClean="0">
                <a:ea typeface="Cambria Math"/>
              </a:rPr>
              <a:t>matrials</a:t>
            </a:r>
            <a:r>
              <a:rPr lang="en-US" dirty="0" smtClean="0">
                <a:ea typeface="Cambria Math"/>
              </a:rPr>
              <a:t>)</a:t>
            </a:r>
          </a:p>
          <a:p>
            <a:pPr>
              <a:buNone/>
            </a:pPr>
            <a:r>
              <a:rPr lang="en-US" dirty="0" smtClean="0">
                <a:ea typeface="Cambria Math"/>
              </a:rPr>
              <a:t>	b. </a:t>
            </a:r>
            <a:r>
              <a:rPr lang="en-US" dirty="0" err="1" smtClean="0">
                <a:ea typeface="Cambria Math"/>
              </a:rPr>
              <a:t>Bahan</a:t>
            </a:r>
            <a:r>
              <a:rPr lang="en-US" dirty="0" smtClean="0">
                <a:ea typeface="Cambria Math"/>
              </a:rPr>
              <a:t> </a:t>
            </a:r>
            <a:r>
              <a:rPr lang="en-US" dirty="0" err="1" smtClean="0">
                <a:ea typeface="Cambria Math"/>
              </a:rPr>
              <a:t>setengah</a:t>
            </a:r>
            <a:r>
              <a:rPr lang="en-US" dirty="0" smtClean="0">
                <a:ea typeface="Cambria Math"/>
              </a:rPr>
              <a:t> </a:t>
            </a:r>
            <a:r>
              <a:rPr lang="en-US" dirty="0" err="1" smtClean="0">
                <a:ea typeface="Cambria Math"/>
              </a:rPr>
              <a:t>jadi</a:t>
            </a:r>
            <a:r>
              <a:rPr lang="en-US" dirty="0" smtClean="0">
                <a:ea typeface="Cambria Math"/>
              </a:rPr>
              <a:t> (working </a:t>
            </a:r>
            <a:r>
              <a:rPr lang="en-US" dirty="0" err="1" smtClean="0">
                <a:ea typeface="Cambria Math"/>
              </a:rPr>
              <a:t>proses</a:t>
            </a:r>
            <a:r>
              <a:rPr lang="en-US" dirty="0" smtClean="0">
                <a:ea typeface="Cambria Math"/>
              </a:rPr>
              <a:t>)</a:t>
            </a:r>
          </a:p>
          <a:p>
            <a:pPr>
              <a:buNone/>
            </a:pPr>
            <a:r>
              <a:rPr lang="en-US" dirty="0" smtClean="0">
                <a:ea typeface="Cambria Math"/>
              </a:rPr>
              <a:t>	c. </a:t>
            </a:r>
            <a:r>
              <a:rPr lang="en-US" dirty="0" err="1" smtClean="0">
                <a:ea typeface="Cambria Math"/>
              </a:rPr>
              <a:t>Bahan</a:t>
            </a:r>
            <a:r>
              <a:rPr lang="en-US" dirty="0" smtClean="0">
                <a:ea typeface="Cambria Math"/>
              </a:rPr>
              <a:t> </a:t>
            </a:r>
            <a:r>
              <a:rPr lang="en-US" dirty="0" err="1" smtClean="0">
                <a:ea typeface="Cambria Math"/>
              </a:rPr>
              <a:t>jadi</a:t>
            </a:r>
            <a:r>
              <a:rPr lang="en-US" dirty="0" smtClean="0">
                <a:ea typeface="Cambria Math"/>
              </a:rPr>
              <a:t> (finished goods)</a:t>
            </a:r>
          </a:p>
          <a:p>
            <a:pPr>
              <a:buNone/>
            </a:pPr>
            <a:endParaRPr lang="id-ID" dirty="0" smtClean="0">
              <a:ea typeface="Cambria Math"/>
            </a:endParaRPr>
          </a:p>
          <a:p>
            <a:pPr>
              <a:buNone/>
            </a:pPr>
            <a:r>
              <a:rPr lang="en-US" dirty="0" smtClean="0">
                <a:ea typeface="Cambria Math"/>
              </a:rPr>
              <a:t>5. 	Yang </a:t>
            </a:r>
            <a:r>
              <a:rPr lang="en-US" dirty="0" err="1" smtClean="0">
                <a:ea typeface="Cambria Math"/>
              </a:rPr>
              <a:t>mempengaruhi</a:t>
            </a:r>
            <a:r>
              <a:rPr lang="en-US" dirty="0" smtClean="0">
                <a:ea typeface="Cambria Math"/>
              </a:rPr>
              <a:t> </a:t>
            </a:r>
            <a:r>
              <a:rPr lang="en-US" dirty="0" err="1" smtClean="0">
                <a:ea typeface="Cambria Math"/>
              </a:rPr>
              <a:t>besarnya</a:t>
            </a:r>
            <a:r>
              <a:rPr lang="en-US" dirty="0" smtClean="0">
                <a:ea typeface="Cambria Math"/>
              </a:rPr>
              <a:t> </a:t>
            </a:r>
            <a:r>
              <a:rPr lang="en-US" dirty="0" err="1" smtClean="0">
                <a:ea typeface="Cambria Math"/>
              </a:rPr>
              <a:t>persediaan</a:t>
            </a:r>
            <a:r>
              <a:rPr lang="en-US" dirty="0" smtClean="0">
                <a:ea typeface="Cambria Math"/>
              </a:rPr>
              <a:t>.</a:t>
            </a:r>
          </a:p>
          <a:p>
            <a:pPr>
              <a:buNone/>
            </a:pPr>
            <a:r>
              <a:rPr lang="en-US" dirty="0" smtClean="0">
                <a:ea typeface="Cambria Math"/>
              </a:rPr>
              <a:t>	- </a:t>
            </a:r>
            <a:r>
              <a:rPr lang="en-US" dirty="0" err="1" smtClean="0">
                <a:ea typeface="Cambria Math"/>
              </a:rPr>
              <a:t>Jumlah</a:t>
            </a:r>
            <a:r>
              <a:rPr lang="en-US" dirty="0" smtClean="0">
                <a:ea typeface="Cambria Math"/>
              </a:rPr>
              <a:t> </a:t>
            </a:r>
            <a:r>
              <a:rPr lang="en-US" dirty="0" err="1" smtClean="0">
                <a:ea typeface="Cambria Math"/>
              </a:rPr>
              <a:t>penjualan</a:t>
            </a:r>
            <a:r>
              <a:rPr lang="en-US" dirty="0" smtClean="0">
                <a:ea typeface="Cambria Math"/>
              </a:rPr>
              <a:t> </a:t>
            </a:r>
          </a:p>
          <a:p>
            <a:pPr>
              <a:buNone/>
            </a:pPr>
            <a:r>
              <a:rPr lang="en-US" dirty="0" smtClean="0">
                <a:ea typeface="Cambria Math"/>
              </a:rPr>
              <a:t>	- </a:t>
            </a:r>
            <a:r>
              <a:rPr lang="en-US" dirty="0" err="1" smtClean="0">
                <a:ea typeface="Cambria Math"/>
              </a:rPr>
              <a:t>Waktu</a:t>
            </a:r>
            <a:r>
              <a:rPr lang="en-US" dirty="0" smtClean="0">
                <a:ea typeface="Cambria Math"/>
              </a:rPr>
              <a:t> </a:t>
            </a:r>
            <a:r>
              <a:rPr lang="en-US" dirty="0" err="1" smtClean="0">
                <a:ea typeface="Cambria Math"/>
              </a:rPr>
              <a:t>dan</a:t>
            </a:r>
            <a:r>
              <a:rPr lang="en-US" dirty="0" smtClean="0">
                <a:ea typeface="Cambria Math"/>
              </a:rPr>
              <a:t> </a:t>
            </a:r>
            <a:r>
              <a:rPr lang="en-US" dirty="0" err="1" smtClean="0">
                <a:ea typeface="Cambria Math"/>
              </a:rPr>
              <a:t>segi</a:t>
            </a:r>
            <a:r>
              <a:rPr lang="en-US" dirty="0" smtClean="0">
                <a:ea typeface="Cambria Math"/>
              </a:rPr>
              <a:t> </a:t>
            </a:r>
            <a:r>
              <a:rPr lang="en-US" dirty="0" err="1" smtClean="0">
                <a:ea typeface="Cambria Math"/>
              </a:rPr>
              <a:t>teknis</a:t>
            </a:r>
            <a:r>
              <a:rPr lang="en-US" dirty="0" smtClean="0">
                <a:ea typeface="Cambria Math"/>
              </a:rPr>
              <a:t> </a:t>
            </a:r>
            <a:r>
              <a:rPr lang="en-US" dirty="0" err="1" smtClean="0">
                <a:ea typeface="Cambria Math"/>
              </a:rPr>
              <a:t>proses</a:t>
            </a:r>
            <a:r>
              <a:rPr lang="en-US" dirty="0" smtClean="0">
                <a:ea typeface="Cambria Math"/>
              </a:rPr>
              <a:t> </a:t>
            </a:r>
            <a:r>
              <a:rPr lang="en-US" dirty="0" err="1" smtClean="0">
                <a:ea typeface="Cambria Math"/>
              </a:rPr>
              <a:t>produksi</a:t>
            </a:r>
            <a:r>
              <a:rPr lang="en-US" dirty="0" smtClean="0">
                <a:ea typeface="Cambria Math"/>
              </a:rPr>
              <a:t>.</a:t>
            </a:r>
          </a:p>
          <a:p>
            <a:pPr>
              <a:buNone/>
            </a:pPr>
            <a:r>
              <a:rPr lang="en-US" dirty="0" smtClean="0">
                <a:ea typeface="Cambria Math"/>
              </a:rPr>
              <a:t>	- </a:t>
            </a:r>
            <a:r>
              <a:rPr lang="en-US" dirty="0" err="1" smtClean="0">
                <a:ea typeface="Cambria Math"/>
              </a:rPr>
              <a:t>Daya</a:t>
            </a:r>
            <a:r>
              <a:rPr lang="en-US" dirty="0" smtClean="0">
                <a:ea typeface="Cambria Math"/>
              </a:rPr>
              <a:t> </a:t>
            </a:r>
            <a:r>
              <a:rPr lang="en-US" dirty="0" err="1" smtClean="0">
                <a:ea typeface="Cambria Math"/>
              </a:rPr>
              <a:t>tahan</a:t>
            </a:r>
            <a:r>
              <a:rPr lang="en-US" dirty="0" smtClean="0">
                <a:ea typeface="Cambria Math"/>
              </a:rPr>
              <a:t> </a:t>
            </a:r>
            <a:r>
              <a:rPr lang="en-US" dirty="0" err="1" smtClean="0">
                <a:ea typeface="Cambria Math"/>
              </a:rPr>
              <a:t>dan</a:t>
            </a:r>
            <a:r>
              <a:rPr lang="en-US" dirty="0" smtClean="0">
                <a:ea typeface="Cambria Math"/>
              </a:rPr>
              <a:t> </a:t>
            </a:r>
            <a:r>
              <a:rPr lang="en-US" dirty="0" err="1" smtClean="0">
                <a:ea typeface="Cambria Math"/>
              </a:rPr>
              <a:t>faktor</a:t>
            </a:r>
            <a:r>
              <a:rPr lang="en-US" dirty="0" smtClean="0">
                <a:ea typeface="Cambria Math"/>
              </a:rPr>
              <a:t> </a:t>
            </a:r>
            <a:r>
              <a:rPr lang="en-US" dirty="0" err="1" smtClean="0">
                <a:ea typeface="Cambria Math"/>
              </a:rPr>
              <a:t>mudahnya</a:t>
            </a:r>
            <a:r>
              <a:rPr lang="en-US" dirty="0" smtClean="0">
                <a:ea typeface="Cambria Math"/>
              </a:rPr>
              <a:t> </a:t>
            </a:r>
            <a:r>
              <a:rPr lang="en-US" dirty="0" err="1" smtClean="0">
                <a:ea typeface="Cambria Math"/>
              </a:rPr>
              <a:t>rusak</a:t>
            </a:r>
            <a:r>
              <a:rPr lang="en-US" dirty="0" smtClean="0">
                <a:ea typeface="Cambria Math"/>
              </a:rPr>
              <a:t> </a:t>
            </a:r>
            <a:r>
              <a:rPr lang="en-US" dirty="0" err="1" smtClean="0">
                <a:ea typeface="Cambria Math"/>
              </a:rPr>
              <a:t>barang</a:t>
            </a:r>
            <a:r>
              <a:rPr lang="en-US" dirty="0" smtClean="0">
                <a:ea typeface="Cambria Math"/>
              </a:rPr>
              <a:t>.</a:t>
            </a:r>
          </a:p>
          <a:p>
            <a:pPr>
              <a:buNone/>
            </a:pPr>
            <a:r>
              <a:rPr lang="en-US" dirty="0" smtClean="0">
                <a:ea typeface="Cambria Math"/>
              </a:rPr>
              <a:t>	- </a:t>
            </a:r>
            <a:r>
              <a:rPr lang="en-US" dirty="0" err="1" smtClean="0">
                <a:ea typeface="Cambria Math"/>
              </a:rPr>
              <a:t>Kemudian</a:t>
            </a:r>
            <a:r>
              <a:rPr lang="en-US" dirty="0" smtClean="0">
                <a:ea typeface="Cambria Math"/>
              </a:rPr>
              <a:t> </a:t>
            </a:r>
            <a:r>
              <a:rPr lang="en-US" dirty="0" err="1" smtClean="0">
                <a:ea typeface="Cambria Math"/>
              </a:rPr>
              <a:t>pengadaan</a:t>
            </a:r>
            <a:r>
              <a:rPr lang="en-US" dirty="0" smtClean="0">
                <a:ea typeface="Cambria Math"/>
              </a:rPr>
              <a:t> </a:t>
            </a:r>
            <a:r>
              <a:rPr lang="en-US" dirty="0" err="1" smtClean="0">
                <a:ea typeface="Cambria Math"/>
              </a:rPr>
              <a:t>kembali</a:t>
            </a:r>
            <a:r>
              <a:rPr lang="en-US" dirty="0" smtClean="0">
                <a:ea typeface="Cambria Math"/>
              </a:rPr>
              <a:t> </a:t>
            </a:r>
            <a:r>
              <a:rPr lang="en-US" dirty="0" err="1" smtClean="0">
                <a:ea typeface="Cambria Math"/>
              </a:rPr>
              <a:t>sediaan</a:t>
            </a:r>
            <a:r>
              <a:rPr lang="en-US" dirty="0" smtClean="0">
                <a:ea typeface="Cambria Math"/>
              </a:rPr>
              <a:t>.</a:t>
            </a:r>
          </a:p>
          <a:p>
            <a:pPr>
              <a:buNone/>
            </a:pPr>
            <a:r>
              <a:rPr lang="en-US" dirty="0" smtClean="0">
                <a:ea typeface="Cambria Math"/>
              </a:rPr>
              <a:t>	- </a:t>
            </a:r>
            <a:r>
              <a:rPr lang="en-US" dirty="0" err="1" smtClean="0">
                <a:ea typeface="Cambria Math"/>
              </a:rPr>
              <a:t>Konsekuensi</a:t>
            </a:r>
            <a:r>
              <a:rPr lang="en-US" dirty="0" smtClean="0">
                <a:ea typeface="Cambria Math"/>
              </a:rPr>
              <a:t> </a:t>
            </a:r>
            <a:r>
              <a:rPr lang="en-US" dirty="0" err="1" smtClean="0">
                <a:ea typeface="Cambria Math"/>
              </a:rPr>
              <a:t>kehabisan</a:t>
            </a:r>
            <a:r>
              <a:rPr lang="en-US" dirty="0" smtClean="0">
                <a:ea typeface="Cambria Math"/>
              </a:rPr>
              <a:t> </a:t>
            </a:r>
            <a:r>
              <a:rPr lang="en-US" dirty="0" err="1" smtClean="0">
                <a:ea typeface="Cambria Math"/>
              </a:rPr>
              <a:t>sediaan</a:t>
            </a:r>
            <a:r>
              <a:rPr lang="en-US" dirty="0" smtClean="0">
                <a:ea typeface="Cambria Math"/>
              </a:rPr>
              <a:t> </a:t>
            </a:r>
            <a:r>
              <a:rPr lang="en-US" dirty="0" err="1" smtClean="0">
                <a:ea typeface="Cambria Math"/>
              </a:rPr>
              <a:t>suatu</a:t>
            </a:r>
            <a:r>
              <a:rPr lang="en-US" dirty="0" smtClean="0">
                <a:ea typeface="Cambria Math"/>
              </a:rPr>
              <a:t> </a:t>
            </a:r>
            <a:r>
              <a:rPr lang="en-US" dirty="0" err="1" smtClean="0">
                <a:ea typeface="Cambria Math"/>
              </a:rPr>
              <a:t>barang</a:t>
            </a:r>
            <a:r>
              <a:rPr lang="en-US" dirty="0" smtClean="0">
                <a:ea typeface="Cambria Math"/>
              </a:rPr>
              <a:t>.</a:t>
            </a:r>
          </a:p>
          <a:p>
            <a:pPr>
              <a:buNone/>
            </a:pPr>
            <a:r>
              <a:rPr lang="en-US" dirty="0" smtClean="0">
                <a:ea typeface="Cambria Math"/>
              </a:rPr>
              <a:t>	- </a:t>
            </a:r>
            <a:r>
              <a:rPr lang="en-US" dirty="0" err="1" smtClean="0">
                <a:ea typeface="Cambria Math"/>
              </a:rPr>
              <a:t>Faktor</a:t>
            </a:r>
            <a:r>
              <a:rPr lang="en-US" dirty="0" smtClean="0">
                <a:ea typeface="Cambria Math"/>
              </a:rPr>
              <a:t> </a:t>
            </a:r>
            <a:r>
              <a:rPr lang="en-US" dirty="0" err="1" smtClean="0">
                <a:ea typeface="Cambria Math"/>
              </a:rPr>
              <a:t>harga</a:t>
            </a:r>
            <a:r>
              <a:rPr lang="en-US" dirty="0" smtClean="0">
                <a:ea typeface="Cambria Math"/>
              </a:rPr>
              <a:t> </a:t>
            </a:r>
            <a:r>
              <a:rPr lang="en-US" dirty="0" err="1" smtClean="0">
                <a:ea typeface="Cambria Math"/>
              </a:rPr>
              <a:t>beli</a:t>
            </a:r>
            <a:endParaRPr lang="en-US" dirty="0" smtClean="0">
              <a:ea typeface="Cambria Math"/>
            </a:endParaRPr>
          </a:p>
          <a:p>
            <a:endParaRPr lang="id-ID"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84</a:t>
            </a:fld>
            <a:endParaRPr lang="en-US"/>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9"/>
            <a:ext cx="7498080" cy="258763"/>
          </a:xfrm>
        </p:spPr>
        <p:txBody>
          <a:bodyPr>
            <a:normAutofit fontScale="90000"/>
          </a:bodyPr>
          <a:lstStyle/>
          <a:p>
            <a:r>
              <a:rPr lang="en-US" dirty="0" smtClean="0"/>
              <a:t>6. EOQ (Economic Order Quantity)</a:t>
            </a:r>
            <a:endParaRPr lang="en-US" dirty="0"/>
          </a:p>
        </p:txBody>
      </p:sp>
      <p:sp>
        <p:nvSpPr>
          <p:cNvPr id="3" name="Content Placeholder 2"/>
          <p:cNvSpPr>
            <a:spLocks noGrp="1"/>
          </p:cNvSpPr>
          <p:nvPr>
            <p:ph idx="1"/>
          </p:nvPr>
        </p:nvSpPr>
        <p:spPr>
          <a:xfrm>
            <a:off x="1435608" y="762000"/>
            <a:ext cx="7498080" cy="2743200"/>
          </a:xfrm>
        </p:spPr>
        <p:txBody>
          <a:bodyPr>
            <a:normAutofit fontScale="40000" lnSpcReduction="20000"/>
          </a:bodyPr>
          <a:lstStyle/>
          <a:p>
            <a:pPr marL="596646" indent="-514350">
              <a:buFont typeface="+mj-lt"/>
              <a:buAutoNum type="alphaLcPeriod"/>
            </a:pPr>
            <a:r>
              <a:rPr lang="en-US" dirty="0" err="1" smtClean="0"/>
              <a:t>Pengertian</a:t>
            </a:r>
            <a:r>
              <a:rPr lang="en-US" dirty="0" smtClean="0"/>
              <a:t> EOQ</a:t>
            </a:r>
          </a:p>
          <a:p>
            <a:pPr marL="596646" indent="-514350">
              <a:buNone/>
            </a:pPr>
            <a:r>
              <a:rPr lang="en-US" dirty="0" smtClean="0"/>
              <a:t>	</a:t>
            </a:r>
            <a:r>
              <a:rPr lang="en-US" dirty="0" err="1" smtClean="0"/>
              <a:t>Jumlah</a:t>
            </a:r>
            <a:r>
              <a:rPr lang="en-US" dirty="0" smtClean="0"/>
              <a:t> </a:t>
            </a:r>
            <a:r>
              <a:rPr lang="en-US" dirty="0" err="1" smtClean="0"/>
              <a:t>pembelian</a:t>
            </a:r>
            <a:r>
              <a:rPr lang="en-US" dirty="0" smtClean="0"/>
              <a:t> </a:t>
            </a:r>
            <a:r>
              <a:rPr lang="en-US" dirty="0" err="1" smtClean="0"/>
              <a:t>bahan</a:t>
            </a:r>
            <a:r>
              <a:rPr lang="en-US" dirty="0" smtClean="0"/>
              <a:t> </a:t>
            </a:r>
            <a:r>
              <a:rPr lang="en-US" dirty="0" err="1" smtClean="0"/>
              <a:t>mentah</a:t>
            </a:r>
            <a:r>
              <a:rPr lang="en-US" dirty="0" smtClean="0"/>
              <a:t> </a:t>
            </a:r>
            <a:r>
              <a:rPr lang="en-US" dirty="0" err="1" smtClean="0"/>
              <a:t>pada</a:t>
            </a:r>
            <a:r>
              <a:rPr lang="en-US" dirty="0" smtClean="0"/>
              <a:t> </a:t>
            </a:r>
            <a:r>
              <a:rPr lang="en-US" dirty="0" err="1" smtClean="0"/>
              <a:t>setiap</a:t>
            </a:r>
            <a:r>
              <a:rPr lang="en-US" dirty="0" smtClean="0"/>
              <a:t> kali </a:t>
            </a:r>
            <a:r>
              <a:rPr lang="en-US" dirty="0" err="1" smtClean="0"/>
              <a:t>pesan</a:t>
            </a:r>
            <a:r>
              <a:rPr lang="en-US" dirty="0" smtClean="0"/>
              <a:t> </a:t>
            </a:r>
            <a:r>
              <a:rPr lang="en-US" dirty="0" err="1" smtClean="0"/>
              <a:t>dengan</a:t>
            </a:r>
            <a:r>
              <a:rPr lang="en-US" dirty="0" smtClean="0"/>
              <a:t> </a:t>
            </a:r>
            <a:r>
              <a:rPr lang="en-US" dirty="0" err="1" smtClean="0"/>
              <a:t>biaya</a:t>
            </a:r>
            <a:r>
              <a:rPr lang="en-US" dirty="0" smtClean="0"/>
              <a:t> </a:t>
            </a:r>
            <a:r>
              <a:rPr lang="en-US" dirty="0" err="1" smtClean="0"/>
              <a:t>rendah</a:t>
            </a:r>
            <a:r>
              <a:rPr lang="en-US" dirty="0" smtClean="0"/>
              <a:t>/</a:t>
            </a:r>
            <a:r>
              <a:rPr lang="en-US" dirty="0" err="1" smtClean="0"/>
              <a:t>umlah</a:t>
            </a:r>
            <a:r>
              <a:rPr lang="en-US" dirty="0" smtClean="0"/>
              <a:t> </a:t>
            </a:r>
            <a:r>
              <a:rPr lang="en-US" dirty="0" err="1" smtClean="0"/>
              <a:t>pembelian</a:t>
            </a:r>
            <a:r>
              <a:rPr lang="en-US" dirty="0" smtClean="0"/>
              <a:t> paling optimal.</a:t>
            </a:r>
          </a:p>
          <a:p>
            <a:pPr marL="596646" indent="-514350">
              <a:buFont typeface="+mj-lt"/>
              <a:buAutoNum type="alphaLcPeriod" startAt="2"/>
            </a:pPr>
            <a:r>
              <a:rPr lang="en-US" dirty="0" err="1" smtClean="0"/>
              <a:t>Tujuan</a:t>
            </a:r>
            <a:endParaRPr lang="en-US" dirty="0" smtClean="0"/>
          </a:p>
          <a:p>
            <a:pPr marL="596646" indent="-514350">
              <a:buNone/>
            </a:pPr>
            <a:r>
              <a:rPr lang="en-US" dirty="0" smtClean="0"/>
              <a:t>	Agar </a:t>
            </a:r>
            <a:r>
              <a:rPr lang="en-US" dirty="0" err="1" smtClean="0"/>
              <a:t>jumlah</a:t>
            </a:r>
            <a:r>
              <a:rPr lang="en-US" dirty="0" smtClean="0"/>
              <a:t>/ </a:t>
            </a:r>
            <a:r>
              <a:rPr lang="en-US" dirty="0" err="1" smtClean="0"/>
              <a:t>kuantitas</a:t>
            </a:r>
            <a:r>
              <a:rPr lang="en-US" dirty="0" smtClean="0"/>
              <a:t>/</a:t>
            </a:r>
            <a:r>
              <a:rPr lang="en-US" dirty="0" err="1" smtClean="0"/>
              <a:t>persediaan</a:t>
            </a:r>
            <a:r>
              <a:rPr lang="en-US" dirty="0" smtClean="0"/>
              <a:t> yang </a:t>
            </a:r>
            <a:r>
              <a:rPr lang="en-US" dirty="0" err="1" smtClean="0"/>
              <a:t>di</a:t>
            </a:r>
            <a:r>
              <a:rPr lang="en-US" dirty="0" smtClean="0"/>
              <a:t> </a:t>
            </a:r>
            <a:r>
              <a:rPr lang="en-US" dirty="0" err="1" smtClean="0"/>
              <a:t>pesan</a:t>
            </a:r>
            <a:r>
              <a:rPr lang="en-US" dirty="0" smtClean="0"/>
              <a:t> </a:t>
            </a:r>
            <a:r>
              <a:rPr lang="en-US" dirty="0" err="1" smtClean="0"/>
              <a:t>dan</a:t>
            </a:r>
            <a:r>
              <a:rPr lang="en-US" dirty="0" smtClean="0"/>
              <a:t> total </a:t>
            </a:r>
            <a:r>
              <a:rPr lang="en-US" dirty="0" err="1" smtClean="0"/>
              <a:t>biaya</a:t>
            </a:r>
            <a:r>
              <a:rPr lang="en-US" dirty="0" smtClean="0"/>
              <a:t> </a:t>
            </a:r>
            <a:r>
              <a:rPr lang="en-US" dirty="0" err="1" smtClean="0"/>
              <a:t>persediaan</a:t>
            </a:r>
            <a:r>
              <a:rPr lang="en-US" dirty="0" smtClean="0"/>
              <a:t> </a:t>
            </a:r>
            <a:r>
              <a:rPr lang="en-US" dirty="0" err="1" smtClean="0"/>
              <a:t>dapat</a:t>
            </a:r>
            <a:r>
              <a:rPr lang="en-US" dirty="0" smtClean="0"/>
              <a:t> </a:t>
            </a:r>
            <a:r>
              <a:rPr lang="en-US" dirty="0" err="1" smtClean="0"/>
              <a:t>diminimumkan</a:t>
            </a:r>
            <a:r>
              <a:rPr lang="en-US" dirty="0" smtClean="0"/>
              <a:t> </a:t>
            </a:r>
            <a:r>
              <a:rPr lang="en-US" dirty="0" err="1" smtClean="0"/>
              <a:t>pada</a:t>
            </a:r>
            <a:r>
              <a:rPr lang="en-US" dirty="0" smtClean="0"/>
              <a:t> </a:t>
            </a:r>
            <a:r>
              <a:rPr lang="en-US" dirty="0" err="1" smtClean="0"/>
              <a:t>periode</a:t>
            </a:r>
            <a:r>
              <a:rPr lang="en-US" dirty="0" smtClean="0"/>
              <a:t> </a:t>
            </a:r>
            <a:r>
              <a:rPr lang="en-US" dirty="0" err="1" smtClean="0"/>
              <a:t>perencanaan</a:t>
            </a:r>
            <a:r>
              <a:rPr lang="en-US" dirty="0" smtClean="0"/>
              <a:t> </a:t>
            </a:r>
            <a:r>
              <a:rPr lang="en-US" dirty="0" err="1" smtClean="0"/>
              <a:t>produksi</a:t>
            </a:r>
            <a:r>
              <a:rPr lang="en-US" dirty="0" smtClean="0"/>
              <a:t>.</a:t>
            </a:r>
          </a:p>
          <a:p>
            <a:pPr marL="596646" indent="-514350">
              <a:buFont typeface="+mj-lt"/>
              <a:buAutoNum type="alphaLcPeriod" startAt="3"/>
            </a:pPr>
            <a:r>
              <a:rPr lang="en-US" dirty="0" err="1" smtClean="0"/>
              <a:t>Jenis</a:t>
            </a:r>
            <a:r>
              <a:rPr lang="en-US" dirty="0" smtClean="0"/>
              <a:t>/</a:t>
            </a:r>
            <a:r>
              <a:rPr lang="en-US" dirty="0" err="1" smtClean="0"/>
              <a:t>klasifikasi</a:t>
            </a:r>
            <a:r>
              <a:rPr lang="en-US" dirty="0" smtClean="0"/>
              <a:t> </a:t>
            </a:r>
            <a:r>
              <a:rPr lang="en-US" dirty="0" err="1" smtClean="0"/>
              <a:t>biaya</a:t>
            </a:r>
            <a:r>
              <a:rPr lang="en-US" dirty="0" smtClean="0"/>
              <a:t> </a:t>
            </a:r>
            <a:r>
              <a:rPr lang="en-US" dirty="0" err="1" smtClean="0"/>
              <a:t>ada</a:t>
            </a:r>
            <a:r>
              <a:rPr lang="en-US" dirty="0" smtClean="0"/>
              <a:t> </a:t>
            </a:r>
            <a:r>
              <a:rPr lang="en-US" dirty="0" err="1" smtClean="0"/>
              <a:t>tiga</a:t>
            </a:r>
            <a:r>
              <a:rPr lang="en-US" dirty="0" smtClean="0"/>
              <a:t> </a:t>
            </a:r>
            <a:r>
              <a:rPr lang="en-US" dirty="0" err="1" smtClean="0"/>
              <a:t>yaitu</a:t>
            </a:r>
            <a:r>
              <a:rPr lang="en-US" dirty="0" smtClean="0"/>
              <a:t> :</a:t>
            </a:r>
          </a:p>
          <a:p>
            <a:pPr marL="596646" indent="-514350">
              <a:buNone/>
            </a:pPr>
            <a:r>
              <a:rPr lang="en-US" dirty="0" smtClean="0"/>
              <a:t>	a. </a:t>
            </a:r>
            <a:r>
              <a:rPr lang="en-US" dirty="0" err="1" smtClean="0"/>
              <a:t>Biaya</a:t>
            </a:r>
            <a:r>
              <a:rPr lang="en-US" dirty="0" smtClean="0"/>
              <a:t> </a:t>
            </a:r>
            <a:r>
              <a:rPr lang="en-US" dirty="0" err="1" smtClean="0"/>
              <a:t>angkut</a:t>
            </a:r>
            <a:r>
              <a:rPr lang="en-US" dirty="0" smtClean="0"/>
              <a:t> </a:t>
            </a:r>
            <a:r>
              <a:rPr lang="en-US" dirty="0" err="1" smtClean="0"/>
              <a:t>dan</a:t>
            </a:r>
            <a:r>
              <a:rPr lang="en-US" dirty="0" smtClean="0"/>
              <a:t> </a:t>
            </a:r>
            <a:r>
              <a:rPr lang="en-US" dirty="0" err="1" smtClean="0"/>
              <a:t>penyimpanan</a:t>
            </a:r>
            <a:r>
              <a:rPr lang="en-US" dirty="0" smtClean="0"/>
              <a:t> (carrying cost / CC).</a:t>
            </a:r>
          </a:p>
          <a:p>
            <a:pPr marL="596646" indent="-514350">
              <a:buNone/>
            </a:pPr>
            <a:r>
              <a:rPr lang="en-US" dirty="0" smtClean="0"/>
              <a:t>	b. </a:t>
            </a:r>
            <a:r>
              <a:rPr lang="en-US" dirty="0" err="1" smtClean="0"/>
              <a:t>Biaya</a:t>
            </a:r>
            <a:r>
              <a:rPr lang="en-US" dirty="0" smtClean="0"/>
              <a:t> </a:t>
            </a:r>
            <a:r>
              <a:rPr lang="en-US" dirty="0" err="1" smtClean="0"/>
              <a:t>pemesanan</a:t>
            </a:r>
            <a:r>
              <a:rPr lang="en-US" dirty="0" smtClean="0"/>
              <a:t> (ordering cost / OC).</a:t>
            </a:r>
          </a:p>
          <a:p>
            <a:pPr marL="596646" indent="-514350">
              <a:buNone/>
            </a:pPr>
            <a:r>
              <a:rPr lang="en-US" dirty="0" smtClean="0"/>
              <a:t>	c. </a:t>
            </a:r>
            <a:r>
              <a:rPr lang="en-US" dirty="0" err="1" smtClean="0"/>
              <a:t>Biaya</a:t>
            </a:r>
            <a:r>
              <a:rPr lang="en-US" dirty="0" smtClean="0"/>
              <a:t> </a:t>
            </a:r>
            <a:r>
              <a:rPr lang="en-US" dirty="0" err="1" smtClean="0"/>
              <a:t>keseluruhan</a:t>
            </a:r>
            <a:r>
              <a:rPr lang="en-US" dirty="0" smtClean="0"/>
              <a:t> (total cost / TC).</a:t>
            </a:r>
          </a:p>
          <a:p>
            <a:pPr marL="596646" indent="-514350">
              <a:buFont typeface="+mj-lt"/>
              <a:buAutoNum type="alphaLcPeriod" startAt="4"/>
            </a:pPr>
            <a:r>
              <a:rPr lang="en-US" dirty="0" err="1" smtClean="0"/>
              <a:t>Perhitungan</a:t>
            </a:r>
            <a:r>
              <a:rPr lang="en-US" dirty="0" smtClean="0"/>
              <a:t> EOQ</a:t>
            </a:r>
          </a:p>
          <a:p>
            <a:pPr marL="596646" indent="-514350">
              <a:buNone/>
            </a:pPr>
            <a:r>
              <a:rPr lang="en-US" dirty="0" smtClean="0"/>
              <a:t>	</a:t>
            </a:r>
            <a:endParaRPr lang="en-US" dirty="0"/>
          </a:p>
        </p:txBody>
      </p:sp>
      <p:graphicFrame>
        <p:nvGraphicFramePr>
          <p:cNvPr id="6" name="Table 5"/>
          <p:cNvGraphicFramePr>
            <a:graphicFrameLocks noGrp="1"/>
          </p:cNvGraphicFramePr>
          <p:nvPr/>
        </p:nvGraphicFramePr>
        <p:xfrm>
          <a:off x="685800" y="3505200"/>
          <a:ext cx="8305802" cy="2667008"/>
        </p:xfrm>
        <a:graphic>
          <a:graphicData uri="http://schemas.openxmlformats.org/drawingml/2006/table">
            <a:tbl>
              <a:tblPr firstRow="1" bandRow="1">
                <a:tableStyleId>{5C22544A-7EE6-4342-B048-85BDC9FD1C3A}</a:tableStyleId>
              </a:tblPr>
              <a:tblGrid>
                <a:gridCol w="2514601"/>
                <a:gridCol w="762000"/>
                <a:gridCol w="838200"/>
                <a:gridCol w="838200"/>
                <a:gridCol w="835891"/>
                <a:gridCol w="922867"/>
                <a:gridCol w="830291"/>
                <a:gridCol w="763752"/>
              </a:tblGrid>
              <a:tr h="333376">
                <a:tc>
                  <a:txBody>
                    <a:bodyPr/>
                    <a:lstStyle/>
                    <a:p>
                      <a:pPr algn="ctr"/>
                      <a:r>
                        <a:rPr lang="en-US" sz="1200" dirty="0" err="1" smtClean="0"/>
                        <a:t>Frekuensi</a:t>
                      </a:r>
                      <a:r>
                        <a:rPr lang="en-US" sz="1200" dirty="0" smtClean="0"/>
                        <a:t> </a:t>
                      </a:r>
                      <a:r>
                        <a:rPr lang="en-US" sz="1200" dirty="0" err="1" smtClean="0"/>
                        <a:t>Pembelian</a:t>
                      </a:r>
                      <a:endParaRPr lang="en-US" sz="1200" dirty="0"/>
                    </a:p>
                  </a:txBody>
                  <a:tcPr/>
                </a:tc>
                <a:tc>
                  <a:txBody>
                    <a:bodyPr/>
                    <a:lstStyle/>
                    <a:p>
                      <a:pPr algn="ctr"/>
                      <a:r>
                        <a:rPr lang="en-US" sz="1200" dirty="0" smtClean="0"/>
                        <a:t>1 x</a:t>
                      </a:r>
                      <a:endParaRPr lang="en-US" sz="1200" dirty="0"/>
                    </a:p>
                  </a:txBody>
                  <a:tcPr/>
                </a:tc>
                <a:tc>
                  <a:txBody>
                    <a:bodyPr/>
                    <a:lstStyle/>
                    <a:p>
                      <a:pPr algn="ctr"/>
                      <a:r>
                        <a:rPr lang="en-US" sz="1200" dirty="0" smtClean="0"/>
                        <a:t>2 x</a:t>
                      </a:r>
                      <a:endParaRPr lang="en-US" sz="1200" dirty="0"/>
                    </a:p>
                  </a:txBody>
                  <a:tcPr/>
                </a:tc>
                <a:tc>
                  <a:txBody>
                    <a:bodyPr/>
                    <a:lstStyle/>
                    <a:p>
                      <a:pPr algn="ctr"/>
                      <a:r>
                        <a:rPr lang="en-US" sz="1200" dirty="0" smtClean="0"/>
                        <a:t>3 x</a:t>
                      </a:r>
                      <a:endParaRPr lang="en-US" sz="1200" dirty="0"/>
                    </a:p>
                  </a:txBody>
                  <a:tcPr/>
                </a:tc>
                <a:tc>
                  <a:txBody>
                    <a:bodyPr/>
                    <a:lstStyle/>
                    <a:p>
                      <a:pPr algn="ctr"/>
                      <a:r>
                        <a:rPr lang="en-US" sz="1200" dirty="0" smtClean="0"/>
                        <a:t>4 x</a:t>
                      </a:r>
                      <a:endParaRPr lang="en-US" sz="1200" dirty="0"/>
                    </a:p>
                  </a:txBody>
                  <a:tcPr/>
                </a:tc>
                <a:tc>
                  <a:txBody>
                    <a:bodyPr/>
                    <a:lstStyle/>
                    <a:p>
                      <a:pPr algn="ctr"/>
                      <a:r>
                        <a:rPr lang="en-US" sz="1200" dirty="0" smtClean="0"/>
                        <a:t>6x</a:t>
                      </a:r>
                      <a:endParaRPr lang="en-US" sz="1200" dirty="0"/>
                    </a:p>
                  </a:txBody>
                  <a:tcPr/>
                </a:tc>
                <a:tc>
                  <a:txBody>
                    <a:bodyPr/>
                    <a:lstStyle/>
                    <a:p>
                      <a:pPr algn="ctr"/>
                      <a:r>
                        <a:rPr lang="en-US" sz="1200" dirty="0" smtClean="0"/>
                        <a:t>10 x</a:t>
                      </a:r>
                      <a:endParaRPr lang="en-US" sz="1200" dirty="0"/>
                    </a:p>
                  </a:txBody>
                  <a:tcPr/>
                </a:tc>
                <a:tc>
                  <a:txBody>
                    <a:bodyPr/>
                    <a:lstStyle/>
                    <a:p>
                      <a:pPr algn="ctr"/>
                      <a:r>
                        <a:rPr lang="en-US" sz="1200" dirty="0" smtClean="0"/>
                        <a:t>12 x</a:t>
                      </a:r>
                      <a:endParaRPr lang="en-US" sz="1200" dirty="0"/>
                    </a:p>
                  </a:txBody>
                  <a:tcPr/>
                </a:tc>
              </a:tr>
              <a:tr h="333376">
                <a:tc>
                  <a:txBody>
                    <a:bodyPr/>
                    <a:lstStyle/>
                    <a:p>
                      <a:r>
                        <a:rPr lang="en-US" sz="1200" dirty="0" err="1" smtClean="0"/>
                        <a:t>Berapa</a:t>
                      </a:r>
                      <a:r>
                        <a:rPr lang="en-US" sz="1200" dirty="0" smtClean="0"/>
                        <a:t> </a:t>
                      </a:r>
                      <a:r>
                        <a:rPr lang="en-US" sz="1200" dirty="0" err="1" smtClean="0"/>
                        <a:t>bulan</a:t>
                      </a:r>
                      <a:r>
                        <a:rPr lang="en-US" sz="1200" dirty="0" smtClean="0"/>
                        <a:t> </a:t>
                      </a:r>
                      <a:r>
                        <a:rPr lang="en-US" sz="1200" dirty="0" err="1" smtClean="0"/>
                        <a:t>sekali</a:t>
                      </a:r>
                      <a:r>
                        <a:rPr lang="en-US" sz="1200" dirty="0" smtClean="0"/>
                        <a:t> </a:t>
                      </a:r>
                      <a:r>
                        <a:rPr lang="en-US" sz="1200" dirty="0" err="1" smtClean="0"/>
                        <a:t>pesanan</a:t>
                      </a:r>
                      <a:r>
                        <a:rPr lang="en-US" sz="1200" dirty="0" smtClean="0"/>
                        <a:t> </a:t>
                      </a:r>
                      <a:r>
                        <a:rPr lang="en-US" sz="1200" dirty="0" err="1" smtClean="0"/>
                        <a:t>dilakukan</a:t>
                      </a:r>
                      <a:endParaRPr lang="en-US" sz="1200" dirty="0"/>
                    </a:p>
                  </a:txBody>
                  <a:tcPr/>
                </a:tc>
                <a:tc>
                  <a:txBody>
                    <a:bodyPr/>
                    <a:lstStyle/>
                    <a:p>
                      <a:pPr algn="ctr"/>
                      <a:r>
                        <a:rPr lang="en-US" sz="1200" dirty="0" smtClean="0"/>
                        <a:t>12</a:t>
                      </a:r>
                      <a:endParaRPr lang="en-US" sz="1200" dirty="0"/>
                    </a:p>
                  </a:txBody>
                  <a:tcPr/>
                </a:tc>
                <a:tc>
                  <a:txBody>
                    <a:bodyPr/>
                    <a:lstStyle/>
                    <a:p>
                      <a:pPr algn="ctr"/>
                      <a:r>
                        <a:rPr lang="en-US" sz="1200" dirty="0" smtClean="0"/>
                        <a:t>6</a:t>
                      </a:r>
                      <a:endParaRPr lang="en-US" sz="1200" dirty="0"/>
                    </a:p>
                  </a:txBody>
                  <a:tcPr/>
                </a:tc>
                <a:tc>
                  <a:txBody>
                    <a:bodyPr/>
                    <a:lstStyle/>
                    <a:p>
                      <a:pPr algn="ctr"/>
                      <a:r>
                        <a:rPr lang="en-US" sz="1200" dirty="0" smtClean="0"/>
                        <a:t>4</a:t>
                      </a:r>
                      <a:endParaRPr lang="en-US" sz="1200" dirty="0"/>
                    </a:p>
                  </a:txBody>
                  <a:tcPr/>
                </a:tc>
                <a:tc>
                  <a:txBody>
                    <a:bodyPr/>
                    <a:lstStyle/>
                    <a:p>
                      <a:pPr algn="ctr"/>
                      <a:r>
                        <a:rPr lang="en-US" sz="1200" dirty="0" smtClean="0"/>
                        <a:t>3</a:t>
                      </a:r>
                      <a:endParaRPr lang="en-US" sz="1200" dirty="0"/>
                    </a:p>
                  </a:txBody>
                  <a:tcPr/>
                </a:tc>
                <a:tc>
                  <a:txBody>
                    <a:bodyPr/>
                    <a:lstStyle/>
                    <a:p>
                      <a:pPr algn="ctr"/>
                      <a:r>
                        <a:rPr lang="en-US" sz="1200" dirty="0" smtClean="0"/>
                        <a:t>2</a:t>
                      </a:r>
                      <a:endParaRPr lang="en-US" sz="1200" dirty="0"/>
                    </a:p>
                  </a:txBody>
                  <a:tcPr/>
                </a:tc>
                <a:tc>
                  <a:txBody>
                    <a:bodyPr/>
                    <a:lstStyle/>
                    <a:p>
                      <a:pPr algn="ctr"/>
                      <a:r>
                        <a:rPr lang="en-US" sz="1200" dirty="0" smtClean="0"/>
                        <a:t>12</a:t>
                      </a:r>
                      <a:endParaRPr lang="en-US" sz="1200" dirty="0"/>
                    </a:p>
                  </a:txBody>
                  <a:tcPr/>
                </a:tc>
                <a:tc>
                  <a:txBody>
                    <a:bodyPr/>
                    <a:lstStyle/>
                    <a:p>
                      <a:pPr algn="ctr"/>
                      <a:r>
                        <a:rPr lang="en-US" sz="1200" dirty="0" smtClean="0"/>
                        <a:t>1</a:t>
                      </a:r>
                      <a:endParaRPr lang="en-US" sz="1200" dirty="0"/>
                    </a:p>
                  </a:txBody>
                  <a:tcPr/>
                </a:tc>
              </a:tr>
              <a:tr h="333376">
                <a:tc>
                  <a:txBody>
                    <a:bodyPr/>
                    <a:lstStyle/>
                    <a:p>
                      <a:r>
                        <a:rPr lang="en-US" sz="1200" dirty="0" err="1" smtClean="0"/>
                        <a:t>Jumlah</a:t>
                      </a:r>
                      <a:r>
                        <a:rPr lang="en-US" sz="1200" dirty="0" smtClean="0"/>
                        <a:t> unit </a:t>
                      </a:r>
                      <a:r>
                        <a:rPr lang="en-US" sz="1200" dirty="0" err="1" smtClean="0"/>
                        <a:t>setiap</a:t>
                      </a:r>
                      <a:r>
                        <a:rPr lang="en-US" sz="1200" dirty="0" smtClean="0"/>
                        <a:t> kali </a:t>
                      </a:r>
                      <a:r>
                        <a:rPr lang="en-US" sz="1200" dirty="0" err="1" smtClean="0"/>
                        <a:t>pesanan</a:t>
                      </a:r>
                      <a:endParaRPr lang="en-US" sz="1200" dirty="0"/>
                    </a:p>
                  </a:txBody>
                  <a:tcPr/>
                </a:tc>
                <a:tc>
                  <a:txBody>
                    <a:bodyPr/>
                    <a:lstStyle/>
                    <a:p>
                      <a:pPr algn="ctr"/>
                      <a:r>
                        <a:rPr lang="en-US" sz="1200" dirty="0" smtClean="0"/>
                        <a:t>1200</a:t>
                      </a:r>
                      <a:endParaRPr lang="en-US" sz="1200" dirty="0"/>
                    </a:p>
                  </a:txBody>
                  <a:tcPr/>
                </a:tc>
                <a:tc>
                  <a:txBody>
                    <a:bodyPr/>
                    <a:lstStyle/>
                    <a:p>
                      <a:pPr algn="ctr"/>
                      <a:r>
                        <a:rPr lang="en-US" sz="1200" dirty="0" smtClean="0"/>
                        <a:t>600</a:t>
                      </a:r>
                      <a:endParaRPr lang="en-US" sz="1200" dirty="0"/>
                    </a:p>
                  </a:txBody>
                  <a:tcPr/>
                </a:tc>
                <a:tc>
                  <a:txBody>
                    <a:bodyPr/>
                    <a:lstStyle/>
                    <a:p>
                      <a:pPr algn="ctr"/>
                      <a:r>
                        <a:rPr lang="en-US" sz="1200" dirty="0" smtClean="0"/>
                        <a:t>400</a:t>
                      </a:r>
                      <a:endParaRPr lang="en-US" sz="1200" dirty="0"/>
                    </a:p>
                  </a:txBody>
                  <a:tcPr/>
                </a:tc>
                <a:tc>
                  <a:txBody>
                    <a:bodyPr/>
                    <a:lstStyle/>
                    <a:p>
                      <a:pPr algn="ctr"/>
                      <a:r>
                        <a:rPr lang="en-US" sz="1200" dirty="0" smtClean="0"/>
                        <a:t>300</a:t>
                      </a:r>
                      <a:endParaRPr lang="en-US" sz="1200" dirty="0"/>
                    </a:p>
                  </a:txBody>
                  <a:tcPr/>
                </a:tc>
                <a:tc>
                  <a:txBody>
                    <a:bodyPr/>
                    <a:lstStyle/>
                    <a:p>
                      <a:pPr algn="ctr"/>
                      <a:r>
                        <a:rPr lang="en-US" sz="1200" dirty="0" smtClean="0"/>
                        <a:t>200</a:t>
                      </a:r>
                      <a:endParaRPr lang="en-US" sz="1200" dirty="0"/>
                    </a:p>
                  </a:txBody>
                  <a:tcPr/>
                </a:tc>
                <a:tc>
                  <a:txBody>
                    <a:bodyPr/>
                    <a:lstStyle/>
                    <a:p>
                      <a:pPr algn="ctr"/>
                      <a:r>
                        <a:rPr lang="en-US" sz="1200" dirty="0" smtClean="0"/>
                        <a:t>120</a:t>
                      </a:r>
                      <a:endParaRPr lang="en-US" sz="1200" dirty="0"/>
                    </a:p>
                  </a:txBody>
                  <a:tcPr/>
                </a:tc>
                <a:tc>
                  <a:txBody>
                    <a:bodyPr/>
                    <a:lstStyle/>
                    <a:p>
                      <a:pPr algn="ctr"/>
                      <a:r>
                        <a:rPr lang="en-US" sz="1200" dirty="0" smtClean="0"/>
                        <a:t>100</a:t>
                      </a:r>
                      <a:endParaRPr lang="en-US" sz="1200" dirty="0"/>
                    </a:p>
                  </a:txBody>
                  <a:tcPr/>
                </a:tc>
              </a:tr>
              <a:tr h="333376">
                <a:tc>
                  <a:txBody>
                    <a:bodyPr/>
                    <a:lstStyle/>
                    <a:p>
                      <a:r>
                        <a:rPr lang="en-US" sz="1200" dirty="0" err="1" smtClean="0"/>
                        <a:t>Nilai</a:t>
                      </a:r>
                      <a:r>
                        <a:rPr lang="en-US" sz="1200" baseline="0" dirty="0" smtClean="0"/>
                        <a:t> Inventory</a:t>
                      </a:r>
                      <a:endParaRPr lang="en-US" sz="1200" dirty="0"/>
                    </a:p>
                  </a:txBody>
                  <a:tcPr/>
                </a:tc>
                <a:tc>
                  <a:txBody>
                    <a:bodyPr/>
                    <a:lstStyle/>
                    <a:p>
                      <a:pPr algn="ctr"/>
                      <a:r>
                        <a:rPr lang="en-US" sz="1100" dirty="0" smtClean="0"/>
                        <a:t>1.200.000</a:t>
                      </a:r>
                      <a:endParaRPr lang="en-US" sz="1100" dirty="0"/>
                    </a:p>
                  </a:txBody>
                  <a:tcPr/>
                </a:tc>
                <a:tc>
                  <a:txBody>
                    <a:bodyPr/>
                    <a:lstStyle/>
                    <a:p>
                      <a:pPr algn="ctr"/>
                      <a:r>
                        <a:rPr lang="en-US" sz="1100" dirty="0" smtClean="0"/>
                        <a:t>600,000</a:t>
                      </a:r>
                      <a:endParaRPr lang="en-US" sz="1100" dirty="0"/>
                    </a:p>
                  </a:txBody>
                  <a:tcPr/>
                </a:tc>
                <a:tc>
                  <a:txBody>
                    <a:bodyPr/>
                    <a:lstStyle/>
                    <a:p>
                      <a:pPr algn="ctr"/>
                      <a:r>
                        <a:rPr lang="en-US" sz="1100" dirty="0" smtClean="0"/>
                        <a:t>400,000</a:t>
                      </a:r>
                      <a:endParaRPr lang="en-US" sz="1100" dirty="0"/>
                    </a:p>
                  </a:txBody>
                  <a:tcPr/>
                </a:tc>
                <a:tc>
                  <a:txBody>
                    <a:bodyPr/>
                    <a:lstStyle/>
                    <a:p>
                      <a:pPr algn="ctr"/>
                      <a:r>
                        <a:rPr lang="en-US" sz="1100" dirty="0" smtClean="0"/>
                        <a:t>300,000</a:t>
                      </a:r>
                      <a:endParaRPr lang="en-US" sz="1100" dirty="0"/>
                    </a:p>
                  </a:txBody>
                  <a:tcPr/>
                </a:tc>
                <a:tc>
                  <a:txBody>
                    <a:bodyPr/>
                    <a:lstStyle/>
                    <a:p>
                      <a:pPr algn="ctr"/>
                      <a:r>
                        <a:rPr lang="en-US" sz="1100" dirty="0" smtClean="0"/>
                        <a:t>200,000</a:t>
                      </a:r>
                      <a:endParaRPr lang="en-US" sz="1100" dirty="0"/>
                    </a:p>
                  </a:txBody>
                  <a:tcPr/>
                </a:tc>
                <a:tc>
                  <a:txBody>
                    <a:bodyPr/>
                    <a:lstStyle/>
                    <a:p>
                      <a:pPr algn="ctr"/>
                      <a:r>
                        <a:rPr lang="en-US" sz="1100" dirty="0" smtClean="0"/>
                        <a:t>120,00</a:t>
                      </a:r>
                      <a:endParaRPr lang="en-US" sz="1100" dirty="0"/>
                    </a:p>
                  </a:txBody>
                  <a:tcPr/>
                </a:tc>
                <a:tc>
                  <a:txBody>
                    <a:bodyPr/>
                    <a:lstStyle/>
                    <a:p>
                      <a:pPr algn="ctr"/>
                      <a:r>
                        <a:rPr lang="en-US" sz="1100" dirty="0" smtClean="0"/>
                        <a:t>100,00</a:t>
                      </a:r>
                      <a:endParaRPr lang="en-US" sz="1100" dirty="0"/>
                    </a:p>
                  </a:txBody>
                  <a:tcPr/>
                </a:tc>
              </a:tr>
              <a:tr h="333376">
                <a:tc>
                  <a:txBody>
                    <a:bodyPr/>
                    <a:lstStyle/>
                    <a:p>
                      <a:r>
                        <a:rPr lang="en-US" sz="1200" dirty="0" err="1" smtClean="0"/>
                        <a:t>Nilai</a:t>
                      </a:r>
                      <a:r>
                        <a:rPr lang="en-US" sz="1200" dirty="0" smtClean="0"/>
                        <a:t> Inventory rata-rata</a:t>
                      </a:r>
                      <a:endParaRPr lang="en-US" sz="1200" dirty="0"/>
                    </a:p>
                  </a:txBody>
                  <a:tcPr/>
                </a:tc>
                <a:tc>
                  <a:txBody>
                    <a:bodyPr/>
                    <a:lstStyle/>
                    <a:p>
                      <a:pPr algn="ctr"/>
                      <a:r>
                        <a:rPr lang="en-US" sz="1200" dirty="0" smtClean="0"/>
                        <a:t>600</a:t>
                      </a:r>
                      <a:endParaRPr lang="en-US" sz="1200" dirty="0"/>
                    </a:p>
                  </a:txBody>
                  <a:tcPr/>
                </a:tc>
                <a:tc>
                  <a:txBody>
                    <a:bodyPr/>
                    <a:lstStyle/>
                    <a:p>
                      <a:pPr algn="ctr"/>
                      <a:r>
                        <a:rPr lang="en-US" sz="1200" dirty="0" smtClean="0"/>
                        <a:t>300,00</a:t>
                      </a:r>
                      <a:endParaRPr lang="en-US" sz="1200" dirty="0"/>
                    </a:p>
                  </a:txBody>
                  <a:tcPr/>
                </a:tc>
                <a:tc>
                  <a:txBody>
                    <a:bodyPr/>
                    <a:lstStyle/>
                    <a:p>
                      <a:pPr algn="ctr"/>
                      <a:r>
                        <a:rPr lang="en-US" sz="1200" dirty="0" smtClean="0"/>
                        <a:t>200,00</a:t>
                      </a:r>
                      <a:endParaRPr lang="en-US" sz="1200" dirty="0"/>
                    </a:p>
                  </a:txBody>
                  <a:tcPr/>
                </a:tc>
                <a:tc>
                  <a:txBody>
                    <a:bodyPr/>
                    <a:lstStyle/>
                    <a:p>
                      <a:pPr algn="ctr"/>
                      <a:r>
                        <a:rPr lang="en-US" sz="1200" dirty="0" smtClean="0"/>
                        <a:t>150,00</a:t>
                      </a:r>
                      <a:endParaRPr lang="en-US" sz="1200" dirty="0"/>
                    </a:p>
                  </a:txBody>
                  <a:tcPr/>
                </a:tc>
                <a:tc>
                  <a:txBody>
                    <a:bodyPr/>
                    <a:lstStyle/>
                    <a:p>
                      <a:pPr algn="ctr"/>
                      <a:r>
                        <a:rPr lang="en-US" sz="1200" dirty="0" smtClean="0"/>
                        <a:t>100,00</a:t>
                      </a:r>
                      <a:endParaRPr lang="en-US" sz="1200" dirty="0"/>
                    </a:p>
                  </a:txBody>
                  <a:tcPr/>
                </a:tc>
                <a:tc>
                  <a:txBody>
                    <a:bodyPr/>
                    <a:lstStyle/>
                    <a:p>
                      <a:pPr algn="ctr"/>
                      <a:r>
                        <a:rPr lang="en-US" sz="1200" dirty="0" smtClean="0"/>
                        <a:t>60,00</a:t>
                      </a:r>
                      <a:endParaRPr lang="en-US" sz="1200" dirty="0"/>
                    </a:p>
                  </a:txBody>
                  <a:tcPr/>
                </a:tc>
                <a:tc>
                  <a:txBody>
                    <a:bodyPr/>
                    <a:lstStyle/>
                    <a:p>
                      <a:pPr algn="ctr"/>
                      <a:r>
                        <a:rPr lang="en-US" sz="1200" dirty="0" smtClean="0"/>
                        <a:t>50,00</a:t>
                      </a:r>
                      <a:endParaRPr lang="en-US" sz="1200" dirty="0"/>
                    </a:p>
                  </a:txBody>
                  <a:tcPr/>
                </a:tc>
              </a:tr>
              <a:tr h="333376">
                <a:tc>
                  <a:txBody>
                    <a:bodyPr/>
                    <a:lstStyle/>
                    <a:p>
                      <a:r>
                        <a:rPr lang="en-US" sz="1200" dirty="0" err="1" smtClean="0"/>
                        <a:t>Biaya</a:t>
                      </a:r>
                      <a:r>
                        <a:rPr lang="en-US" sz="1200" dirty="0" smtClean="0"/>
                        <a:t> </a:t>
                      </a:r>
                      <a:r>
                        <a:rPr lang="en-US" sz="1200" dirty="0" err="1" smtClean="0"/>
                        <a:t>penyimpanan</a:t>
                      </a:r>
                      <a:r>
                        <a:rPr lang="en-US" sz="1200" dirty="0" smtClean="0"/>
                        <a:t> </a:t>
                      </a:r>
                      <a:r>
                        <a:rPr lang="en-US" sz="1200" dirty="0" err="1" smtClean="0"/>
                        <a:t>tahun</a:t>
                      </a:r>
                      <a:r>
                        <a:rPr lang="en-US" sz="1200" dirty="0" smtClean="0"/>
                        <a:t> (40%)</a:t>
                      </a:r>
                      <a:endParaRPr lang="en-US" sz="1200" dirty="0"/>
                    </a:p>
                  </a:txBody>
                  <a:tcPr/>
                </a:tc>
                <a:tc>
                  <a:txBody>
                    <a:bodyPr/>
                    <a:lstStyle/>
                    <a:p>
                      <a:pPr algn="ctr"/>
                      <a:r>
                        <a:rPr lang="en-US" sz="1200" dirty="0" smtClean="0"/>
                        <a:t>240,00</a:t>
                      </a:r>
                      <a:endParaRPr lang="en-US" sz="1200" dirty="0"/>
                    </a:p>
                  </a:txBody>
                  <a:tcPr/>
                </a:tc>
                <a:tc>
                  <a:txBody>
                    <a:bodyPr/>
                    <a:lstStyle/>
                    <a:p>
                      <a:pPr algn="ctr"/>
                      <a:r>
                        <a:rPr lang="en-US" sz="1200" dirty="0" smtClean="0"/>
                        <a:t>120,00</a:t>
                      </a:r>
                      <a:endParaRPr lang="en-US" sz="1200" dirty="0"/>
                    </a:p>
                  </a:txBody>
                  <a:tcPr/>
                </a:tc>
                <a:tc>
                  <a:txBody>
                    <a:bodyPr/>
                    <a:lstStyle/>
                    <a:p>
                      <a:pPr algn="ctr"/>
                      <a:r>
                        <a:rPr lang="en-US" sz="1200" dirty="0" smtClean="0"/>
                        <a:t>80,00</a:t>
                      </a:r>
                      <a:endParaRPr lang="en-US" sz="1200" dirty="0"/>
                    </a:p>
                  </a:txBody>
                  <a:tcPr/>
                </a:tc>
                <a:tc>
                  <a:txBody>
                    <a:bodyPr/>
                    <a:lstStyle/>
                    <a:p>
                      <a:pPr algn="ctr"/>
                      <a:r>
                        <a:rPr lang="en-US" sz="1200" dirty="0" smtClean="0"/>
                        <a:t>60,00</a:t>
                      </a:r>
                      <a:endParaRPr lang="en-US" sz="1200" dirty="0"/>
                    </a:p>
                  </a:txBody>
                  <a:tcPr/>
                </a:tc>
                <a:tc>
                  <a:txBody>
                    <a:bodyPr/>
                    <a:lstStyle/>
                    <a:p>
                      <a:pPr algn="ctr"/>
                      <a:r>
                        <a:rPr lang="en-US" sz="1200" dirty="0" smtClean="0"/>
                        <a:t>40,00</a:t>
                      </a:r>
                      <a:endParaRPr lang="en-US" sz="1200" dirty="0"/>
                    </a:p>
                  </a:txBody>
                  <a:tcPr/>
                </a:tc>
                <a:tc>
                  <a:txBody>
                    <a:bodyPr/>
                    <a:lstStyle/>
                    <a:p>
                      <a:pPr algn="ctr"/>
                      <a:r>
                        <a:rPr lang="en-US" sz="1200" dirty="0" smtClean="0"/>
                        <a:t>24,00</a:t>
                      </a:r>
                      <a:endParaRPr lang="en-US" sz="1200" dirty="0"/>
                    </a:p>
                  </a:txBody>
                  <a:tcPr/>
                </a:tc>
                <a:tc>
                  <a:txBody>
                    <a:bodyPr/>
                    <a:lstStyle/>
                    <a:p>
                      <a:pPr algn="ctr"/>
                      <a:r>
                        <a:rPr lang="en-US" sz="1200" dirty="0" smtClean="0"/>
                        <a:t>20,00</a:t>
                      </a:r>
                      <a:endParaRPr lang="en-US" sz="1200" dirty="0"/>
                    </a:p>
                  </a:txBody>
                  <a:tcPr/>
                </a:tc>
              </a:tr>
              <a:tr h="333376">
                <a:tc>
                  <a:txBody>
                    <a:bodyPr/>
                    <a:lstStyle/>
                    <a:p>
                      <a:r>
                        <a:rPr lang="en-US" sz="1200" dirty="0" err="1" smtClean="0"/>
                        <a:t>Biaya</a:t>
                      </a:r>
                      <a:r>
                        <a:rPr lang="en-US" sz="1200" dirty="0" smtClean="0"/>
                        <a:t> </a:t>
                      </a:r>
                      <a:r>
                        <a:rPr lang="en-US" sz="1200" dirty="0" err="1" smtClean="0"/>
                        <a:t>pesanan</a:t>
                      </a:r>
                      <a:r>
                        <a:rPr lang="en-US" sz="1200" dirty="0" smtClean="0"/>
                        <a:t> </a:t>
                      </a:r>
                      <a:r>
                        <a:rPr lang="en-US" sz="1200" dirty="0" err="1" smtClean="0"/>
                        <a:t>setahun</a:t>
                      </a:r>
                      <a:endParaRPr lang="en-US" sz="1200" dirty="0"/>
                    </a:p>
                  </a:txBody>
                  <a:tcPr/>
                </a:tc>
                <a:tc>
                  <a:txBody>
                    <a:bodyPr/>
                    <a:lstStyle/>
                    <a:p>
                      <a:pPr algn="ctr"/>
                      <a:r>
                        <a:rPr lang="en-US" sz="1200" dirty="0" smtClean="0"/>
                        <a:t>15,00</a:t>
                      </a:r>
                      <a:endParaRPr lang="en-US" sz="1200" dirty="0"/>
                    </a:p>
                  </a:txBody>
                  <a:tcPr/>
                </a:tc>
                <a:tc>
                  <a:txBody>
                    <a:bodyPr/>
                    <a:lstStyle/>
                    <a:p>
                      <a:pPr algn="ctr"/>
                      <a:r>
                        <a:rPr lang="en-US" sz="1200" dirty="0" smtClean="0"/>
                        <a:t>30,00</a:t>
                      </a:r>
                      <a:endParaRPr lang="en-US" sz="1200" dirty="0"/>
                    </a:p>
                  </a:txBody>
                  <a:tcPr/>
                </a:tc>
                <a:tc>
                  <a:txBody>
                    <a:bodyPr/>
                    <a:lstStyle/>
                    <a:p>
                      <a:pPr algn="ctr"/>
                      <a:r>
                        <a:rPr lang="en-US" sz="1200" dirty="0" smtClean="0"/>
                        <a:t>45,00</a:t>
                      </a:r>
                      <a:endParaRPr lang="en-US" sz="1200" dirty="0"/>
                    </a:p>
                  </a:txBody>
                  <a:tcPr/>
                </a:tc>
                <a:tc>
                  <a:txBody>
                    <a:bodyPr/>
                    <a:lstStyle/>
                    <a:p>
                      <a:pPr algn="ctr"/>
                      <a:r>
                        <a:rPr lang="en-US" sz="1200" dirty="0" smtClean="0"/>
                        <a:t>60,00</a:t>
                      </a:r>
                      <a:endParaRPr lang="en-US" sz="1200" dirty="0"/>
                    </a:p>
                  </a:txBody>
                  <a:tcPr/>
                </a:tc>
                <a:tc>
                  <a:txBody>
                    <a:bodyPr/>
                    <a:lstStyle/>
                    <a:p>
                      <a:pPr algn="ctr"/>
                      <a:r>
                        <a:rPr lang="en-US" sz="1200" dirty="0" smtClean="0"/>
                        <a:t>90,00</a:t>
                      </a:r>
                      <a:endParaRPr lang="en-US" sz="1200" dirty="0"/>
                    </a:p>
                  </a:txBody>
                  <a:tcPr/>
                </a:tc>
                <a:tc>
                  <a:txBody>
                    <a:bodyPr/>
                    <a:lstStyle/>
                    <a:p>
                      <a:pPr algn="ctr"/>
                      <a:r>
                        <a:rPr lang="en-US" sz="1200" dirty="0" smtClean="0"/>
                        <a:t>150,00</a:t>
                      </a:r>
                      <a:endParaRPr lang="en-US" sz="1200" dirty="0"/>
                    </a:p>
                  </a:txBody>
                  <a:tcPr/>
                </a:tc>
                <a:tc>
                  <a:txBody>
                    <a:bodyPr/>
                    <a:lstStyle/>
                    <a:p>
                      <a:pPr algn="ctr"/>
                      <a:r>
                        <a:rPr lang="en-US" sz="1200" dirty="0" smtClean="0"/>
                        <a:t>180,00</a:t>
                      </a:r>
                      <a:endParaRPr lang="en-US" sz="1200" dirty="0"/>
                    </a:p>
                  </a:txBody>
                  <a:tcPr/>
                </a:tc>
              </a:tr>
              <a:tr h="333376">
                <a:tc>
                  <a:txBody>
                    <a:bodyPr/>
                    <a:lstStyle/>
                    <a:p>
                      <a:r>
                        <a:rPr lang="en-US" sz="1200" dirty="0" err="1" smtClean="0"/>
                        <a:t>Jumlah</a:t>
                      </a:r>
                      <a:r>
                        <a:rPr lang="en-US" sz="1200" dirty="0" smtClean="0"/>
                        <a:t> </a:t>
                      </a:r>
                      <a:r>
                        <a:rPr lang="en-US" sz="1200" dirty="0" err="1" smtClean="0"/>
                        <a:t>biaya</a:t>
                      </a:r>
                      <a:r>
                        <a:rPr lang="en-US" sz="1200" dirty="0" smtClean="0"/>
                        <a:t> </a:t>
                      </a:r>
                      <a:r>
                        <a:rPr lang="en-US" sz="1200" dirty="0" err="1" smtClean="0"/>
                        <a:t>keseluruhan</a:t>
                      </a:r>
                      <a:endParaRPr lang="en-US" sz="1200" dirty="0"/>
                    </a:p>
                  </a:txBody>
                  <a:tcPr/>
                </a:tc>
                <a:tc>
                  <a:txBody>
                    <a:bodyPr/>
                    <a:lstStyle/>
                    <a:p>
                      <a:pPr algn="ctr"/>
                      <a:r>
                        <a:rPr lang="en-US" sz="1200" dirty="0" smtClean="0"/>
                        <a:t>255,00</a:t>
                      </a:r>
                      <a:endParaRPr lang="en-US" sz="1200" dirty="0"/>
                    </a:p>
                  </a:txBody>
                  <a:tcPr/>
                </a:tc>
                <a:tc>
                  <a:txBody>
                    <a:bodyPr/>
                    <a:lstStyle/>
                    <a:p>
                      <a:pPr algn="ctr"/>
                      <a:r>
                        <a:rPr lang="en-US" sz="1200" dirty="0" smtClean="0"/>
                        <a:t>150,00</a:t>
                      </a:r>
                      <a:endParaRPr lang="en-US" sz="1200" dirty="0"/>
                    </a:p>
                  </a:txBody>
                  <a:tcPr/>
                </a:tc>
                <a:tc>
                  <a:txBody>
                    <a:bodyPr/>
                    <a:lstStyle/>
                    <a:p>
                      <a:pPr algn="ctr"/>
                      <a:r>
                        <a:rPr lang="en-US" sz="1200" dirty="0" smtClean="0"/>
                        <a:t>125,00</a:t>
                      </a:r>
                      <a:endParaRPr lang="en-US" sz="1200" dirty="0"/>
                    </a:p>
                  </a:txBody>
                  <a:tcPr/>
                </a:tc>
                <a:tc>
                  <a:txBody>
                    <a:bodyPr/>
                    <a:lstStyle/>
                    <a:p>
                      <a:pPr algn="ctr"/>
                      <a:r>
                        <a:rPr lang="en-US" sz="1200" dirty="0" smtClean="0"/>
                        <a:t>120,00</a:t>
                      </a:r>
                      <a:endParaRPr lang="en-US" sz="1200" dirty="0"/>
                    </a:p>
                  </a:txBody>
                  <a:tcPr/>
                </a:tc>
                <a:tc>
                  <a:txBody>
                    <a:bodyPr/>
                    <a:lstStyle/>
                    <a:p>
                      <a:pPr algn="ctr"/>
                      <a:r>
                        <a:rPr lang="en-US" sz="1200" dirty="0" smtClean="0"/>
                        <a:t>130,00</a:t>
                      </a:r>
                      <a:endParaRPr lang="en-US" sz="1200" dirty="0"/>
                    </a:p>
                  </a:txBody>
                  <a:tcPr/>
                </a:tc>
                <a:tc>
                  <a:txBody>
                    <a:bodyPr/>
                    <a:lstStyle/>
                    <a:p>
                      <a:pPr algn="ctr"/>
                      <a:r>
                        <a:rPr lang="en-US" sz="1200" dirty="0" smtClean="0"/>
                        <a:t>174,00</a:t>
                      </a:r>
                      <a:endParaRPr lang="en-US" sz="1200" dirty="0"/>
                    </a:p>
                  </a:txBody>
                  <a:tcPr/>
                </a:tc>
                <a:tc>
                  <a:txBody>
                    <a:bodyPr/>
                    <a:lstStyle/>
                    <a:p>
                      <a:pPr algn="ctr"/>
                      <a:r>
                        <a:rPr lang="en-US" sz="1200" dirty="0" smtClean="0"/>
                        <a:t>200,00</a:t>
                      </a:r>
                      <a:endParaRPr lang="en-US" sz="1200" dirty="0"/>
                    </a:p>
                  </a:txBody>
                  <a:tcPr/>
                </a:tc>
              </a:tr>
            </a:tbl>
          </a:graphicData>
        </a:graphic>
      </p:graphicFrame>
      <p:sp>
        <p:nvSpPr>
          <p:cNvPr id="5" name="Slide Number Placeholder 4"/>
          <p:cNvSpPr>
            <a:spLocks noGrp="1"/>
          </p:cNvSpPr>
          <p:nvPr>
            <p:ph type="sldNum" sz="quarter" idx="12"/>
          </p:nvPr>
        </p:nvSpPr>
        <p:spPr/>
        <p:txBody>
          <a:bodyPr/>
          <a:lstStyle/>
          <a:p>
            <a:fld id="{3F20941A-713C-429C-BAFF-469BDD0C5BC4}" type="slidenum">
              <a:rPr lang="en-US" smtClean="0"/>
              <a:pPr/>
              <a:t>85</a:t>
            </a:fld>
            <a:endParaRPr lang="en-US"/>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81000"/>
            <a:ext cx="7943088" cy="5867400"/>
          </a:xfrm>
        </p:spPr>
        <p:txBody>
          <a:bodyPr>
            <a:normAutofit fontScale="85000" lnSpcReduction="20000"/>
          </a:bodyPr>
          <a:lstStyle/>
          <a:p>
            <a:pPr marL="596646" indent="-514350">
              <a:buFont typeface="+mj-lt"/>
              <a:buAutoNum type="arabicPeriod" startAt="7"/>
            </a:pPr>
            <a:r>
              <a:rPr lang="en-US" sz="1800" dirty="0" err="1" smtClean="0"/>
              <a:t>Rumus</a:t>
            </a:r>
            <a:r>
              <a:rPr lang="en-US" sz="1800" dirty="0" smtClean="0"/>
              <a:t> EOQ =</a:t>
            </a:r>
          </a:p>
          <a:p>
            <a:pPr marL="596646" indent="-514350">
              <a:buAutoNum type="arabicPeriod" startAt="7"/>
            </a:pPr>
            <a:endParaRPr lang="en-US" sz="1800" dirty="0" smtClean="0"/>
          </a:p>
          <a:p>
            <a:pPr marL="596646" indent="-514350">
              <a:buNone/>
            </a:pPr>
            <a:r>
              <a:rPr lang="en-US" sz="1800" dirty="0" smtClean="0"/>
              <a:t>	</a:t>
            </a:r>
            <a:r>
              <a:rPr lang="en-US" sz="1800" dirty="0" err="1" smtClean="0"/>
              <a:t>Keterangan</a:t>
            </a:r>
            <a:r>
              <a:rPr lang="en-US" sz="1800" dirty="0" smtClean="0"/>
              <a:t> : 	R = </a:t>
            </a:r>
            <a:r>
              <a:rPr lang="en-US" sz="1800" dirty="0" err="1" smtClean="0"/>
              <a:t>Kebutuhan</a:t>
            </a:r>
            <a:r>
              <a:rPr lang="en-US" sz="1800" dirty="0" smtClean="0"/>
              <a:t> </a:t>
            </a:r>
            <a:r>
              <a:rPr lang="en-US" sz="1800" dirty="0" err="1" smtClean="0"/>
              <a:t>satu</a:t>
            </a:r>
            <a:r>
              <a:rPr lang="en-US" sz="1800" dirty="0" smtClean="0"/>
              <a:t> </a:t>
            </a:r>
            <a:r>
              <a:rPr lang="en-US" sz="1800" dirty="0" err="1" smtClean="0"/>
              <a:t>periode</a:t>
            </a:r>
            <a:r>
              <a:rPr lang="en-US" sz="1800" dirty="0" smtClean="0"/>
              <a:t> (</a:t>
            </a:r>
            <a:r>
              <a:rPr lang="en-US" sz="1800" dirty="0" err="1" smtClean="0"/>
              <a:t>setahun</a:t>
            </a:r>
            <a:r>
              <a:rPr lang="en-US" sz="1800" dirty="0" smtClean="0"/>
              <a:t>).</a:t>
            </a:r>
          </a:p>
          <a:p>
            <a:pPr marL="596646" indent="-514350">
              <a:buNone/>
            </a:pPr>
            <a:r>
              <a:rPr lang="en-US" sz="1800" dirty="0" smtClean="0"/>
              <a:t>			S = </a:t>
            </a:r>
            <a:r>
              <a:rPr lang="en-US" sz="1800" dirty="0" err="1" smtClean="0"/>
              <a:t>Biaya</a:t>
            </a:r>
            <a:r>
              <a:rPr lang="en-US" sz="1800" dirty="0" smtClean="0"/>
              <a:t> </a:t>
            </a:r>
            <a:r>
              <a:rPr lang="en-US" sz="1800" dirty="0" err="1" smtClean="0"/>
              <a:t>pesanan</a:t>
            </a:r>
            <a:r>
              <a:rPr lang="en-US" sz="1800" dirty="0" smtClean="0"/>
              <a:t> </a:t>
            </a:r>
            <a:r>
              <a:rPr lang="en-US" sz="1800" dirty="0" err="1" smtClean="0"/>
              <a:t>setiap</a:t>
            </a:r>
            <a:r>
              <a:rPr lang="en-US" sz="1800" dirty="0" smtClean="0"/>
              <a:t> kali </a:t>
            </a:r>
            <a:r>
              <a:rPr lang="en-US" sz="1800" dirty="0" err="1" smtClean="0"/>
              <a:t>pesan</a:t>
            </a:r>
            <a:r>
              <a:rPr lang="en-US" sz="1800" dirty="0" smtClean="0"/>
              <a:t>.</a:t>
            </a:r>
          </a:p>
          <a:p>
            <a:pPr marL="596646" indent="-514350">
              <a:buNone/>
            </a:pPr>
            <a:r>
              <a:rPr lang="en-US" sz="1800" dirty="0" smtClean="0"/>
              <a:t>			P = </a:t>
            </a:r>
            <a:r>
              <a:rPr lang="en-US" sz="1800" dirty="0" err="1" smtClean="0"/>
              <a:t>Harga</a:t>
            </a:r>
            <a:r>
              <a:rPr lang="en-US" sz="1800" dirty="0" smtClean="0"/>
              <a:t> </a:t>
            </a:r>
            <a:r>
              <a:rPr lang="en-US" sz="1800" dirty="0" err="1" smtClean="0"/>
              <a:t>pembelian</a:t>
            </a:r>
            <a:r>
              <a:rPr lang="en-US" sz="1800" dirty="0" smtClean="0"/>
              <a:t> per unit yang </a:t>
            </a:r>
            <a:r>
              <a:rPr lang="en-US" sz="1800" dirty="0" err="1" smtClean="0"/>
              <a:t>di</a:t>
            </a:r>
            <a:r>
              <a:rPr lang="en-US" sz="1800" dirty="0" smtClean="0"/>
              <a:t> </a:t>
            </a:r>
            <a:r>
              <a:rPr lang="en-US" sz="1800" dirty="0" err="1" smtClean="0"/>
              <a:t>bayar</a:t>
            </a:r>
            <a:r>
              <a:rPr lang="en-US" sz="1800" dirty="0" smtClean="0"/>
              <a:t>.</a:t>
            </a:r>
          </a:p>
          <a:p>
            <a:pPr marL="596646" indent="-514350">
              <a:buNone/>
            </a:pPr>
            <a:r>
              <a:rPr lang="en-US" sz="1800" dirty="0" smtClean="0"/>
              <a:t>			I = </a:t>
            </a:r>
            <a:r>
              <a:rPr lang="en-US" sz="1800" dirty="0" err="1" smtClean="0"/>
              <a:t>Biaya</a:t>
            </a:r>
            <a:r>
              <a:rPr lang="en-US" sz="1800" dirty="0" smtClean="0"/>
              <a:t> </a:t>
            </a:r>
            <a:r>
              <a:rPr lang="en-US" sz="1800" dirty="0" err="1" smtClean="0"/>
              <a:t>penyimpanan</a:t>
            </a:r>
            <a:r>
              <a:rPr lang="en-US" sz="1800" dirty="0" smtClean="0"/>
              <a:t> </a:t>
            </a:r>
            <a:r>
              <a:rPr lang="en-US" sz="1800" dirty="0" err="1" smtClean="0"/>
              <a:t>dan</a:t>
            </a:r>
            <a:r>
              <a:rPr lang="en-US" sz="1800" dirty="0" smtClean="0"/>
              <a:t> </a:t>
            </a:r>
            <a:r>
              <a:rPr lang="en-US" sz="1800" dirty="0" err="1" smtClean="0"/>
              <a:t>pemeliharaan</a:t>
            </a:r>
            <a:r>
              <a:rPr lang="en-US" sz="1800" dirty="0" smtClean="0"/>
              <a:t>.</a:t>
            </a:r>
          </a:p>
          <a:p>
            <a:pPr marL="596646" indent="-514350">
              <a:buFont typeface="+mj-lt"/>
              <a:buAutoNum type="alphaLcPeriod"/>
            </a:pPr>
            <a:r>
              <a:rPr lang="en-US" sz="1800" dirty="0" err="1" smtClean="0"/>
              <a:t>Latihan</a:t>
            </a:r>
            <a:r>
              <a:rPr lang="en-US" sz="1800" dirty="0" smtClean="0"/>
              <a:t> </a:t>
            </a:r>
            <a:r>
              <a:rPr lang="en-US" sz="1800" dirty="0" err="1" smtClean="0"/>
              <a:t>Soal</a:t>
            </a:r>
            <a:r>
              <a:rPr lang="en-US" sz="1800" dirty="0" smtClean="0"/>
              <a:t> </a:t>
            </a:r>
          </a:p>
          <a:p>
            <a:pPr marL="596646" indent="-514350">
              <a:buNone/>
            </a:pPr>
            <a:r>
              <a:rPr lang="en-US" sz="1800" dirty="0" smtClean="0"/>
              <a:t>	</a:t>
            </a:r>
            <a:r>
              <a:rPr lang="en-US" sz="1800" dirty="0" err="1" smtClean="0"/>
              <a:t>Biaya</a:t>
            </a:r>
            <a:r>
              <a:rPr lang="en-US" sz="1800" dirty="0" smtClean="0"/>
              <a:t> </a:t>
            </a:r>
            <a:r>
              <a:rPr lang="en-US" sz="1800" dirty="0" err="1" smtClean="0"/>
              <a:t>penyimpanan</a:t>
            </a:r>
            <a:r>
              <a:rPr lang="en-US" sz="1800" dirty="0" smtClean="0"/>
              <a:t> </a:t>
            </a:r>
            <a:r>
              <a:rPr lang="en-US" sz="1800" dirty="0" err="1" smtClean="0"/>
              <a:t>dan</a:t>
            </a:r>
            <a:r>
              <a:rPr lang="en-US" sz="1800" dirty="0" smtClean="0"/>
              <a:t> </a:t>
            </a:r>
            <a:r>
              <a:rPr lang="en-US" sz="1800" dirty="0" err="1" smtClean="0"/>
              <a:t>pemeliharaan</a:t>
            </a:r>
            <a:r>
              <a:rPr lang="en-US" sz="1800" dirty="0" smtClean="0"/>
              <a:t> (carrying cost) 40% </a:t>
            </a:r>
            <a:r>
              <a:rPr lang="en-US" sz="1800" dirty="0" err="1" smtClean="0"/>
              <a:t>dari</a:t>
            </a:r>
            <a:r>
              <a:rPr lang="en-US" sz="1800" dirty="0" smtClean="0"/>
              <a:t> </a:t>
            </a:r>
            <a:r>
              <a:rPr lang="en-US" sz="1800" dirty="0" err="1" smtClean="0"/>
              <a:t>nilai</a:t>
            </a:r>
            <a:r>
              <a:rPr lang="en-US" sz="1800" dirty="0" smtClean="0"/>
              <a:t> rat-rata inventory. </a:t>
            </a:r>
            <a:r>
              <a:rPr lang="en-US" sz="1800" dirty="0" err="1" smtClean="0"/>
              <a:t>Biaya</a:t>
            </a:r>
            <a:r>
              <a:rPr lang="en-US" sz="1800" dirty="0" smtClean="0"/>
              <a:t> </a:t>
            </a:r>
            <a:r>
              <a:rPr lang="en-US" sz="1800" dirty="0" err="1" smtClean="0"/>
              <a:t>pesan</a:t>
            </a:r>
            <a:r>
              <a:rPr lang="en-US" sz="1800" dirty="0" smtClean="0"/>
              <a:t> (OC) </a:t>
            </a:r>
            <a:r>
              <a:rPr lang="en-US" sz="1800" dirty="0" err="1" smtClean="0"/>
              <a:t>Rp</a:t>
            </a:r>
            <a:r>
              <a:rPr lang="en-US" sz="1800" dirty="0" smtClean="0"/>
              <a:t>. 15,- / </a:t>
            </a:r>
            <a:r>
              <a:rPr lang="en-US" sz="1800" dirty="0" err="1" smtClean="0"/>
              <a:t>setiap</a:t>
            </a:r>
            <a:r>
              <a:rPr lang="en-US" sz="1800" dirty="0" smtClean="0"/>
              <a:t> </a:t>
            </a:r>
            <a:r>
              <a:rPr lang="en-US" sz="1800" dirty="0" err="1" smtClean="0"/>
              <a:t>pesan</a:t>
            </a:r>
            <a:r>
              <a:rPr lang="en-US" sz="1800" dirty="0" smtClean="0"/>
              <a:t> </a:t>
            </a:r>
            <a:r>
              <a:rPr lang="en-US" sz="1800" dirty="0" err="1" smtClean="0"/>
              <a:t>jumlah</a:t>
            </a:r>
            <a:r>
              <a:rPr lang="en-US" sz="1800" dirty="0" smtClean="0"/>
              <a:t> material yang </a:t>
            </a:r>
            <a:r>
              <a:rPr lang="en-US" sz="1800" dirty="0" err="1" smtClean="0"/>
              <a:t>dibutuhkan</a:t>
            </a:r>
            <a:r>
              <a:rPr lang="en-US" sz="1800" dirty="0" smtClean="0"/>
              <a:t>. </a:t>
            </a:r>
            <a:r>
              <a:rPr lang="en-US" sz="1800" dirty="0" err="1" smtClean="0"/>
              <a:t>Satu</a:t>
            </a:r>
            <a:r>
              <a:rPr lang="en-US" sz="1800" dirty="0" smtClean="0"/>
              <a:t> </a:t>
            </a:r>
            <a:r>
              <a:rPr lang="en-US" sz="1800" dirty="0" err="1" smtClean="0"/>
              <a:t>periode</a:t>
            </a:r>
            <a:r>
              <a:rPr lang="en-US" sz="1800" dirty="0" smtClean="0"/>
              <a:t> (</a:t>
            </a:r>
            <a:r>
              <a:rPr lang="en-US" sz="1800" dirty="0" err="1" smtClean="0"/>
              <a:t>setahun</a:t>
            </a:r>
            <a:r>
              <a:rPr lang="en-US" sz="1800" dirty="0" smtClean="0"/>
              <a:t>) 1.200 unit </a:t>
            </a:r>
            <a:r>
              <a:rPr lang="en-US" sz="1800" dirty="0" err="1" smtClean="0"/>
              <a:t>harga</a:t>
            </a:r>
            <a:r>
              <a:rPr lang="en-US" sz="1800" dirty="0" smtClean="0"/>
              <a:t> per unit </a:t>
            </a:r>
            <a:r>
              <a:rPr lang="en-US" sz="1800" dirty="0" err="1" smtClean="0"/>
              <a:t>Rp</a:t>
            </a:r>
            <a:r>
              <a:rPr lang="en-US" sz="1800" dirty="0" smtClean="0"/>
              <a:t>. 1,-.</a:t>
            </a:r>
          </a:p>
          <a:p>
            <a:pPr marL="596646" indent="-514350">
              <a:buNone/>
            </a:pPr>
            <a:r>
              <a:rPr lang="en-US" sz="1800" dirty="0" smtClean="0"/>
              <a:t>	</a:t>
            </a:r>
            <a:r>
              <a:rPr lang="en-US" sz="1800" dirty="0" err="1" smtClean="0"/>
              <a:t>Penyelesaian</a:t>
            </a:r>
            <a:r>
              <a:rPr lang="en-US" sz="1800" dirty="0" smtClean="0"/>
              <a:t> :</a:t>
            </a:r>
          </a:p>
          <a:p>
            <a:pPr marL="596646" indent="-514350">
              <a:buNone/>
            </a:pPr>
            <a:r>
              <a:rPr lang="en-US" sz="1800" dirty="0" smtClean="0"/>
              <a:t>	EOQ = 	          	=</a:t>
            </a:r>
          </a:p>
          <a:p>
            <a:pPr marL="596646" indent="-514350">
              <a:buNone/>
            </a:pPr>
            <a:r>
              <a:rPr lang="en-US" sz="1800" dirty="0" smtClean="0"/>
              <a:t>	</a:t>
            </a:r>
          </a:p>
          <a:p>
            <a:pPr marL="596646" indent="-514350">
              <a:buNone/>
            </a:pPr>
            <a:endParaRPr lang="en-US" sz="1800" dirty="0" smtClean="0"/>
          </a:p>
          <a:p>
            <a:pPr marL="596646" indent="-514350">
              <a:buNone/>
            </a:pPr>
            <a:r>
              <a:rPr lang="en-US" sz="1800" dirty="0" smtClean="0"/>
              <a:t>		   = 		= 300 unit</a:t>
            </a:r>
          </a:p>
          <a:p>
            <a:pPr marL="596646" indent="-514350">
              <a:buNone/>
            </a:pPr>
            <a:r>
              <a:rPr lang="en-US" sz="1800" dirty="0" smtClean="0"/>
              <a:t>		</a:t>
            </a:r>
          </a:p>
          <a:p>
            <a:pPr marL="596646" indent="-514350">
              <a:buNone/>
            </a:pPr>
            <a:r>
              <a:rPr lang="en-US" sz="1800" dirty="0" smtClean="0"/>
              <a:t>		E = </a:t>
            </a:r>
          </a:p>
          <a:p>
            <a:pPr marL="596646" indent="-514350">
              <a:buNone/>
            </a:pPr>
            <a:r>
              <a:rPr lang="en-US" sz="1800" dirty="0" smtClean="0"/>
              <a:t>   </a:t>
            </a:r>
          </a:p>
          <a:p>
            <a:pPr marL="596646" indent="-514350">
              <a:buNone/>
            </a:pPr>
            <a:r>
              <a:rPr lang="en-US" dirty="0" smtClean="0"/>
              <a:t>		 </a:t>
            </a:r>
            <a:r>
              <a:rPr lang="en-US" sz="1800" dirty="0" smtClean="0"/>
              <a:t>= 	 	= 4 x</a:t>
            </a:r>
          </a:p>
          <a:p>
            <a:pPr marL="596646" indent="-514350">
              <a:buNone/>
            </a:pPr>
            <a:r>
              <a:rPr lang="en-US" dirty="0" smtClean="0"/>
              <a:t>	 </a:t>
            </a:r>
          </a:p>
          <a:p>
            <a:pPr marL="596646" indent="-514350">
              <a:buNone/>
            </a:pPr>
            <a:r>
              <a:rPr lang="en-US" dirty="0" smtClean="0"/>
              <a:t>	</a:t>
            </a:r>
            <a:endParaRPr lang="en-US" dirty="0"/>
          </a:p>
        </p:txBody>
      </p:sp>
      <p:sp>
        <p:nvSpPr>
          <p:cNvPr id="1026" name="Rectangle 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124200" y="228600"/>
            <a:ext cx="660400" cy="762000"/>
          </a:xfrm>
          <a:prstGeom prst="rect">
            <a:avLst/>
          </a:prstGeom>
          <a:noFill/>
        </p:spPr>
      </p:pic>
      <p:sp>
        <p:nvSpPr>
          <p:cNvPr id="1027" name="Rectangle 3"/>
          <p:cNvSpPr>
            <a:spLocks noChangeArrowheads="1"/>
          </p:cNvSpPr>
          <p:nvPr/>
        </p:nvSpPr>
        <p:spPr bwMode="auto">
          <a:xfrm>
            <a:off x="2" y="10287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29" name="Rectangle 5"/>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28"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286000" y="3124200"/>
            <a:ext cx="990600" cy="610747"/>
          </a:xfrm>
          <a:prstGeom prst="rect">
            <a:avLst/>
          </a:prstGeom>
          <a:noFill/>
        </p:spPr>
      </p:pic>
      <p:sp>
        <p:nvSpPr>
          <p:cNvPr id="1031" name="Rectangle 7"/>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0"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962403" y="3048000"/>
            <a:ext cx="677333" cy="609600"/>
          </a:xfrm>
          <a:prstGeom prst="rect">
            <a:avLst/>
          </a:prstGeom>
          <a:noFill/>
        </p:spPr>
      </p:pic>
      <p:sp>
        <p:nvSpPr>
          <p:cNvPr id="1033" name="Rectangle 9"/>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4" name="Rectangle 10"/>
          <p:cNvSpPr>
            <a:spLocks noChangeArrowheads="1"/>
          </p:cNvSpPr>
          <p:nvPr/>
        </p:nvSpPr>
        <p:spPr bwMode="auto">
          <a:xfrm>
            <a:off x="2" y="6858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47750" algn="l"/>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36" name="Rectangle 1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5" name="Picture 1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2286000" y="3810000"/>
            <a:ext cx="762000" cy="315309"/>
          </a:xfrm>
          <a:prstGeom prst="rect">
            <a:avLst/>
          </a:prstGeom>
          <a:noFill/>
        </p:spPr>
      </p:pic>
      <p:sp>
        <p:nvSpPr>
          <p:cNvPr id="1037" name="Rectangle 13"/>
          <p:cNvSpPr>
            <a:spLocks noChangeArrowheads="1"/>
          </p:cNvSpPr>
          <p:nvPr/>
        </p:nvSpPr>
        <p:spPr bwMode="auto">
          <a:xfrm>
            <a:off x="2" y="6858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47750" algn="l"/>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39" name="Rectangle 15"/>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8" name="Picture 1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362200" y="4191000"/>
            <a:ext cx="406400" cy="533400"/>
          </a:xfrm>
          <a:prstGeom prst="rect">
            <a:avLst/>
          </a:prstGeom>
          <a:noFill/>
        </p:spPr>
      </p:pic>
      <p:sp>
        <p:nvSpPr>
          <p:cNvPr id="1040" name="Rectangle 16"/>
          <p:cNvSpPr>
            <a:spLocks noChangeArrowheads="1"/>
          </p:cNvSpPr>
          <p:nvPr/>
        </p:nvSpPr>
        <p:spPr bwMode="auto">
          <a:xfrm>
            <a:off x="2" y="85724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47750" algn="l"/>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42" name="Rectangle 18"/>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1" name="Picture 1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2362200" y="4800600"/>
            <a:ext cx="533400" cy="533400"/>
          </a:xfrm>
          <a:prstGeom prst="rect">
            <a:avLst/>
          </a:prstGeom>
          <a:noFill/>
        </p:spPr>
      </p:pic>
      <p:sp>
        <p:nvSpPr>
          <p:cNvPr id="1043" name="Rectangle 19"/>
          <p:cNvSpPr>
            <a:spLocks noChangeArrowheads="1"/>
          </p:cNvSpPr>
          <p:nvPr/>
        </p:nvSpPr>
        <p:spPr bwMode="auto">
          <a:xfrm>
            <a:off x="2" y="8286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047750" algn="l"/>
              </a:tabLst>
            </a:pPr>
            <a:endParaRPr kumimoji="0" lang="en-US" sz="1800" b="0" i="0" u="none" strike="noStrike" cap="none" normalizeH="0" baseline="0" smtClean="0">
              <a:ln>
                <a:noFill/>
              </a:ln>
              <a:solidFill>
                <a:schemeClr val="tx1"/>
              </a:solidFill>
              <a:effectLst/>
              <a:latin typeface="Arial" pitchFamily="34" charset="0"/>
            </a:endParaRPr>
          </a:p>
        </p:txBody>
      </p:sp>
      <p:sp>
        <p:nvSpPr>
          <p:cNvPr id="21" name="Slide Number Placeholder 20"/>
          <p:cNvSpPr>
            <a:spLocks noGrp="1"/>
          </p:cNvSpPr>
          <p:nvPr>
            <p:ph type="sldNum" sz="quarter" idx="12"/>
          </p:nvPr>
        </p:nvSpPr>
        <p:spPr/>
        <p:txBody>
          <a:bodyPr/>
          <a:lstStyle/>
          <a:p>
            <a:fld id="{3F20941A-713C-429C-BAFF-469BDD0C5BC4}" type="slidenum">
              <a:rPr lang="en-US" smtClean="0"/>
              <a:pPr/>
              <a:t>86</a:t>
            </a:fld>
            <a:endParaRPr lang="en-US"/>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457200"/>
            <a:ext cx="7714488" cy="6019800"/>
          </a:xfrm>
        </p:spPr>
        <p:txBody>
          <a:bodyPr>
            <a:normAutofit fontScale="77500" lnSpcReduction="20000"/>
          </a:bodyPr>
          <a:lstStyle/>
          <a:p>
            <a:pPr marL="596646" indent="-514350">
              <a:buNone/>
            </a:pPr>
            <a:r>
              <a:rPr lang="en-US" sz="2600" dirty="0" err="1" smtClean="0"/>
              <a:t>Diketahui</a:t>
            </a:r>
            <a:r>
              <a:rPr lang="en-US" sz="2600" dirty="0" smtClean="0"/>
              <a:t>:   R = 24.000 unit</a:t>
            </a:r>
          </a:p>
          <a:p>
            <a:pPr marL="596646" indent="-514350">
              <a:buNone/>
            </a:pPr>
            <a:r>
              <a:rPr lang="en-US" sz="2600" dirty="0" smtClean="0"/>
              <a:t>		     S = </a:t>
            </a:r>
            <a:r>
              <a:rPr lang="en-US" sz="2600" dirty="0" err="1" smtClean="0"/>
              <a:t>Rp</a:t>
            </a:r>
            <a:r>
              <a:rPr lang="en-US" sz="2600" dirty="0" smtClean="0"/>
              <a:t>. 300</a:t>
            </a:r>
          </a:p>
          <a:p>
            <a:pPr marL="596646" indent="-514350">
              <a:buNone/>
            </a:pPr>
            <a:r>
              <a:rPr lang="en-US" sz="2600" dirty="0" smtClean="0"/>
              <a:t>		     P = </a:t>
            </a:r>
            <a:r>
              <a:rPr lang="en-US" sz="2600" dirty="0" err="1" smtClean="0"/>
              <a:t>Rp</a:t>
            </a:r>
            <a:r>
              <a:rPr lang="en-US" sz="2600" dirty="0" smtClean="0"/>
              <a:t>. 100</a:t>
            </a:r>
          </a:p>
          <a:p>
            <a:pPr marL="596646" indent="-514350">
              <a:buNone/>
            </a:pPr>
            <a:r>
              <a:rPr lang="en-US" sz="2600" dirty="0" smtClean="0"/>
              <a:t>		     I  = 0, 40</a:t>
            </a:r>
          </a:p>
          <a:p>
            <a:pPr marL="596646" indent="-514350">
              <a:buNone/>
            </a:pPr>
            <a:r>
              <a:rPr lang="en-US" sz="2600" dirty="0" err="1" smtClean="0"/>
              <a:t>Ditanya</a:t>
            </a:r>
            <a:r>
              <a:rPr lang="en-US" sz="2600" dirty="0" smtClean="0"/>
              <a:t> :  EOQ </a:t>
            </a:r>
            <a:r>
              <a:rPr lang="en-US" sz="2600" dirty="0" err="1" smtClean="0"/>
              <a:t>dan</a:t>
            </a:r>
            <a:r>
              <a:rPr lang="en-US" sz="2600" dirty="0" smtClean="0"/>
              <a:t> E ?</a:t>
            </a:r>
          </a:p>
          <a:p>
            <a:pPr marL="596646" indent="-514350">
              <a:buNone/>
            </a:pPr>
            <a:r>
              <a:rPr lang="en-US" sz="2600" dirty="0" err="1" smtClean="0"/>
              <a:t>Jawab</a:t>
            </a:r>
            <a:r>
              <a:rPr lang="en-US" sz="2600" dirty="0" smtClean="0"/>
              <a:t> : </a:t>
            </a:r>
            <a:endParaRPr lang="id-ID" sz="2600" dirty="0" smtClean="0"/>
          </a:p>
          <a:p>
            <a:pPr marL="596646" indent="-514350">
              <a:buNone/>
            </a:pPr>
            <a:r>
              <a:rPr lang="en-US" sz="2600" dirty="0" smtClean="0"/>
              <a:t>EOQ    =			</a:t>
            </a:r>
            <a:r>
              <a:rPr lang="id-ID" sz="2600" dirty="0" smtClean="0"/>
              <a:t>   </a:t>
            </a:r>
            <a:r>
              <a:rPr lang="en-US" sz="2600" dirty="0" smtClean="0"/>
              <a:t>E = 	</a:t>
            </a:r>
            <a:r>
              <a:rPr lang="id-ID" sz="2600" dirty="0" smtClean="0"/>
              <a:t>     </a:t>
            </a:r>
            <a:r>
              <a:rPr lang="en-US" sz="2600" dirty="0" smtClean="0"/>
              <a:t>= </a:t>
            </a:r>
          </a:p>
          <a:p>
            <a:pPr marL="596646" indent="-514350">
              <a:buNone/>
            </a:pPr>
            <a:r>
              <a:rPr lang="en-US" sz="2600" dirty="0" smtClean="0"/>
              <a:t>		       </a:t>
            </a:r>
          </a:p>
          <a:p>
            <a:pPr marL="596646" indent="-514350">
              <a:buNone/>
            </a:pPr>
            <a:r>
              <a:rPr lang="en-US" sz="2600" dirty="0" smtClean="0"/>
              <a:t>	</a:t>
            </a:r>
            <a:r>
              <a:rPr lang="id-ID" sz="2600" dirty="0" smtClean="0"/>
              <a:t>   </a:t>
            </a:r>
            <a:r>
              <a:rPr lang="en-US" sz="2600" dirty="0" smtClean="0"/>
              <a:t> =				 </a:t>
            </a:r>
            <a:r>
              <a:rPr lang="id-ID" sz="2600" dirty="0" smtClean="0"/>
              <a:t>   </a:t>
            </a:r>
            <a:r>
              <a:rPr lang="en-US" sz="2600" dirty="0" smtClean="0"/>
              <a:t> = 40 x</a:t>
            </a:r>
          </a:p>
          <a:p>
            <a:pPr marL="596646" indent="-514350">
              <a:buNone/>
            </a:pPr>
            <a:r>
              <a:rPr lang="en-US" sz="2600" dirty="0" smtClean="0"/>
              <a:t>                                                                                                    </a:t>
            </a:r>
            <a:r>
              <a:rPr lang="id-ID" sz="2600" dirty="0" smtClean="0"/>
              <a:t>					              </a:t>
            </a:r>
            <a:r>
              <a:rPr lang="en-US" sz="2600" dirty="0" err="1" smtClean="0"/>
              <a:t>atau</a:t>
            </a:r>
            <a:endParaRPr lang="en-US" sz="2600" dirty="0" smtClean="0"/>
          </a:p>
          <a:p>
            <a:pPr marL="596646" indent="-514350">
              <a:buNone/>
            </a:pPr>
            <a:r>
              <a:rPr lang="en-US" sz="2600" dirty="0" smtClean="0"/>
              <a:t>		</a:t>
            </a:r>
            <a:r>
              <a:rPr lang="id-ID" sz="2600" dirty="0" smtClean="0"/>
              <a:t>=</a:t>
            </a:r>
            <a:endParaRPr lang="en-US" sz="2600" dirty="0" smtClean="0"/>
          </a:p>
          <a:p>
            <a:pPr marL="596646" indent="-514350">
              <a:buNone/>
            </a:pPr>
            <a:r>
              <a:rPr lang="en-US" sz="2600" dirty="0" smtClean="0"/>
              <a:t>		      		</a:t>
            </a:r>
            <a:r>
              <a:rPr lang="id-ID" sz="2600" dirty="0" smtClean="0"/>
              <a:t>	 </a:t>
            </a:r>
            <a:r>
              <a:rPr lang="en-US" sz="2600" dirty="0" smtClean="0"/>
              <a:t> = 	= </a:t>
            </a:r>
            <a:r>
              <a:rPr lang="en-US" sz="2600" dirty="0" err="1" smtClean="0"/>
              <a:t>setiap</a:t>
            </a:r>
            <a:r>
              <a:rPr lang="en-US" sz="2600" dirty="0" smtClean="0"/>
              <a:t> 9 </a:t>
            </a:r>
            <a:r>
              <a:rPr lang="en-US" sz="2600" dirty="0" err="1" smtClean="0"/>
              <a:t>hari</a:t>
            </a:r>
            <a:endParaRPr lang="en-US" sz="2600" dirty="0" smtClean="0"/>
          </a:p>
          <a:p>
            <a:pPr marL="596646" indent="-514350">
              <a:buNone/>
            </a:pPr>
            <a:r>
              <a:rPr lang="en-US" sz="2600" dirty="0" smtClean="0"/>
              <a:t>	</a:t>
            </a:r>
            <a:r>
              <a:rPr lang="id-ID" sz="2600" dirty="0" smtClean="0"/>
              <a:t>  </a:t>
            </a:r>
            <a:r>
              <a:rPr lang="en-US" sz="2600" dirty="0" smtClean="0"/>
              <a:t>  = 600 unit			 </a:t>
            </a:r>
          </a:p>
          <a:p>
            <a:pPr marL="596646" indent="-514350">
              <a:buNone/>
            </a:pPr>
            <a:endParaRPr lang="en-US" sz="2600" dirty="0" smtClean="0"/>
          </a:p>
          <a:p>
            <a:pPr marL="596646" indent="-514350">
              <a:buNone/>
            </a:pPr>
            <a:r>
              <a:rPr lang="en-US" sz="2600" dirty="0" smtClean="0"/>
              <a:t>			</a:t>
            </a:r>
          </a:p>
          <a:p>
            <a:pPr marL="596646" indent="-514350">
              <a:buNone/>
            </a:pPr>
            <a:r>
              <a:rPr lang="en-US" dirty="0" smtClean="0"/>
              <a:t> </a:t>
            </a:r>
          </a:p>
          <a:p>
            <a:pPr marL="596646" indent="-514350">
              <a:buNone/>
            </a:pPr>
            <a:r>
              <a:rPr lang="en-US" dirty="0" smtClean="0"/>
              <a:t>    </a:t>
            </a:r>
            <a:endParaRPr lang="en-US" dirty="0"/>
          </a:p>
        </p:txBody>
      </p:sp>
      <p:sp>
        <p:nvSpPr>
          <p:cNvPr id="29698" name="Rectangle 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9699" name="Rectangle 3"/>
          <p:cNvSpPr>
            <a:spLocks noChangeArrowheads="1"/>
          </p:cNvSpPr>
          <p:nvPr/>
        </p:nvSpPr>
        <p:spPr bwMode="auto">
          <a:xfrm>
            <a:off x="2" y="10287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29701" name="Rectangle 5"/>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9702" name="Rectangle 6"/>
          <p:cNvSpPr>
            <a:spLocks noChangeArrowheads="1"/>
          </p:cNvSpPr>
          <p:nvPr/>
        </p:nvSpPr>
        <p:spPr bwMode="auto">
          <a:xfrm>
            <a:off x="2" y="69532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26" name="Rectangle 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27" name="Rectangle 3"/>
          <p:cNvSpPr>
            <a:spLocks noChangeArrowheads="1"/>
          </p:cNvSpPr>
          <p:nvPr/>
        </p:nvSpPr>
        <p:spPr bwMode="auto">
          <a:xfrm>
            <a:off x="2" y="85724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29" name="Rectangle 5"/>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0" name="Rectangle 6"/>
          <p:cNvSpPr>
            <a:spLocks noChangeArrowheads="1"/>
          </p:cNvSpPr>
          <p:nvPr/>
        </p:nvSpPr>
        <p:spPr bwMode="auto">
          <a:xfrm>
            <a:off x="2" y="8286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32" name="Rectangle 8"/>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1" name="Picture 7"/>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438400" y="2133600"/>
            <a:ext cx="1718310" cy="838200"/>
          </a:xfrm>
          <a:prstGeom prst="rect">
            <a:avLst/>
          </a:prstGeom>
          <a:noFill/>
        </p:spPr>
      </p:pic>
      <p:sp>
        <p:nvSpPr>
          <p:cNvPr id="1033" name="Rectangle 9"/>
          <p:cNvSpPr>
            <a:spLocks noChangeArrowheads="1"/>
          </p:cNvSpPr>
          <p:nvPr/>
        </p:nvSpPr>
        <p:spPr bwMode="auto">
          <a:xfrm>
            <a:off x="2" y="10287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35" name="Rectangle 11"/>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4" name="Picture 10"/>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514600" y="2895600"/>
            <a:ext cx="1143000" cy="762000"/>
          </a:xfrm>
          <a:prstGeom prst="rect">
            <a:avLst/>
          </a:prstGeom>
          <a:noFill/>
        </p:spPr>
      </p:pic>
      <p:sp>
        <p:nvSpPr>
          <p:cNvPr id="1036" name="Rectangle 12"/>
          <p:cNvSpPr>
            <a:spLocks noChangeArrowheads="1"/>
          </p:cNvSpPr>
          <p:nvPr/>
        </p:nvSpPr>
        <p:spPr bwMode="auto">
          <a:xfrm>
            <a:off x="2" y="10287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38" name="Rectangle 14"/>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37" name="Picture 1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590800" y="3886200"/>
            <a:ext cx="850899" cy="304800"/>
          </a:xfrm>
          <a:prstGeom prst="rect">
            <a:avLst/>
          </a:prstGeom>
          <a:noFill/>
        </p:spPr>
      </p:pic>
      <p:sp>
        <p:nvSpPr>
          <p:cNvPr id="1039" name="Rectangle 15"/>
          <p:cNvSpPr>
            <a:spLocks noChangeArrowheads="1"/>
          </p:cNvSpPr>
          <p:nvPr/>
        </p:nvSpPr>
        <p:spPr bwMode="auto">
          <a:xfrm>
            <a:off x="2" y="68580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pic>
        <p:nvPicPr>
          <p:cNvPr id="24" name="Picture 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5638800" y="2209800"/>
            <a:ext cx="348343" cy="457201"/>
          </a:xfrm>
          <a:prstGeom prst="rect">
            <a:avLst/>
          </a:prstGeom>
          <a:noFill/>
        </p:spPr>
      </p:pic>
      <p:sp>
        <p:nvSpPr>
          <p:cNvPr id="1041" name="Rectangle 17"/>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0" name="Picture 16"/>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6553200" y="2209800"/>
            <a:ext cx="656491" cy="533400"/>
          </a:xfrm>
          <a:prstGeom prst="rect">
            <a:avLst/>
          </a:prstGeom>
          <a:noFill/>
        </p:spPr>
      </p:pic>
      <p:sp>
        <p:nvSpPr>
          <p:cNvPr id="1042" name="Rectangle 18"/>
          <p:cNvSpPr>
            <a:spLocks noChangeArrowheads="1"/>
          </p:cNvSpPr>
          <p:nvPr/>
        </p:nvSpPr>
        <p:spPr bwMode="auto">
          <a:xfrm>
            <a:off x="2" y="8286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44" name="Rectangle 20"/>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43" name="Picture 19"/>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5334000" y="3962400"/>
            <a:ext cx="533397" cy="770464"/>
          </a:xfrm>
          <a:prstGeom prst="rect">
            <a:avLst/>
          </a:prstGeom>
          <a:noFill/>
        </p:spPr>
      </p:pic>
      <p:sp>
        <p:nvSpPr>
          <p:cNvPr id="1045" name="Rectangle 21"/>
          <p:cNvSpPr>
            <a:spLocks noChangeArrowheads="1"/>
          </p:cNvSpPr>
          <p:nvPr/>
        </p:nvSpPr>
        <p:spPr bwMode="auto">
          <a:xfrm>
            <a:off x="2" y="82867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1" name="Slide Number Placeholder 30"/>
          <p:cNvSpPr>
            <a:spLocks noGrp="1"/>
          </p:cNvSpPr>
          <p:nvPr>
            <p:ph type="sldNum" sz="quarter" idx="12"/>
          </p:nvPr>
        </p:nvSpPr>
        <p:spPr/>
        <p:txBody>
          <a:bodyPr/>
          <a:lstStyle/>
          <a:p>
            <a:fld id="{3F20941A-713C-429C-BAFF-469BDD0C5BC4}" type="slidenum">
              <a:rPr lang="en-US" smtClean="0"/>
              <a:pPr/>
              <a:t>87</a:t>
            </a:fld>
            <a:endParaRPr lang="en-US"/>
          </a:p>
        </p:txBody>
      </p:sp>
      <p:sp>
        <p:nvSpPr>
          <p:cNvPr id="1433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8600"/>
            <a:ext cx="7498080" cy="609600"/>
          </a:xfrm>
        </p:spPr>
        <p:txBody>
          <a:bodyPr>
            <a:normAutofit/>
          </a:bodyPr>
          <a:lstStyle/>
          <a:p>
            <a:r>
              <a:rPr lang="en-US" sz="2400" dirty="0" smtClean="0"/>
              <a:t>8. </a:t>
            </a:r>
            <a:r>
              <a:rPr lang="en-US" sz="2400" dirty="0" err="1" smtClean="0"/>
              <a:t>Titik</a:t>
            </a:r>
            <a:r>
              <a:rPr lang="en-US" sz="2400" dirty="0" smtClean="0"/>
              <a:t> </a:t>
            </a:r>
            <a:r>
              <a:rPr lang="en-US" sz="2400" dirty="0" err="1" smtClean="0"/>
              <a:t>Pemesanan</a:t>
            </a:r>
            <a:r>
              <a:rPr lang="en-US" sz="2400" dirty="0" smtClean="0"/>
              <a:t> </a:t>
            </a:r>
            <a:r>
              <a:rPr lang="en-US" sz="2400" dirty="0" err="1" smtClean="0"/>
              <a:t>Kembali</a:t>
            </a:r>
            <a:r>
              <a:rPr lang="en-US" sz="2400" dirty="0" smtClean="0"/>
              <a:t> (Reorder Point)</a:t>
            </a:r>
            <a:endParaRPr lang="en-US" sz="2400" dirty="0"/>
          </a:p>
        </p:txBody>
      </p:sp>
      <p:sp>
        <p:nvSpPr>
          <p:cNvPr id="3" name="Content Placeholder 2"/>
          <p:cNvSpPr>
            <a:spLocks noGrp="1"/>
          </p:cNvSpPr>
          <p:nvPr>
            <p:ph idx="1"/>
          </p:nvPr>
        </p:nvSpPr>
        <p:spPr>
          <a:xfrm>
            <a:off x="1066800" y="838200"/>
            <a:ext cx="7866888" cy="5410200"/>
          </a:xfrm>
        </p:spPr>
        <p:txBody>
          <a:bodyPr>
            <a:normAutofit fontScale="70000" lnSpcReduction="20000"/>
          </a:bodyPr>
          <a:lstStyle/>
          <a:p>
            <a:pPr>
              <a:buNone/>
            </a:pPr>
            <a:r>
              <a:rPr lang="en-US" dirty="0" smtClean="0"/>
              <a:t>		</a:t>
            </a:r>
            <a:r>
              <a:rPr lang="en-US" dirty="0" err="1" smtClean="0"/>
              <a:t>Untuk</a:t>
            </a:r>
            <a:r>
              <a:rPr lang="en-US" dirty="0" smtClean="0"/>
              <a:t> </a:t>
            </a:r>
            <a:r>
              <a:rPr lang="en-US" dirty="0" err="1" smtClean="0"/>
              <a:t>melengkapi</a:t>
            </a:r>
            <a:r>
              <a:rPr lang="en-US" dirty="0" smtClean="0"/>
              <a:t> </a:t>
            </a:r>
            <a:r>
              <a:rPr lang="en-US" dirty="0" err="1" smtClean="0"/>
              <a:t>uraian</a:t>
            </a:r>
            <a:r>
              <a:rPr lang="en-US" dirty="0" smtClean="0"/>
              <a:t> “safety stock” </a:t>
            </a:r>
            <a:r>
              <a:rPr lang="en-US" dirty="0" err="1" smtClean="0"/>
              <a:t>dan</a:t>
            </a:r>
            <a:r>
              <a:rPr lang="en-US" dirty="0" smtClean="0"/>
              <a:t> “economical order quantity” </a:t>
            </a:r>
            <a:r>
              <a:rPr lang="en-US" dirty="0" err="1" smtClean="0"/>
              <a:t>perlulah</a:t>
            </a:r>
            <a:r>
              <a:rPr lang="en-US" dirty="0" smtClean="0"/>
              <a:t> </a:t>
            </a:r>
            <a:r>
              <a:rPr lang="en-US" dirty="0" err="1" smtClean="0"/>
              <a:t>diuraikan</a:t>
            </a:r>
            <a:r>
              <a:rPr lang="en-US" dirty="0" smtClean="0"/>
              <a:t> </a:t>
            </a:r>
            <a:r>
              <a:rPr lang="en-US" dirty="0" err="1" smtClean="0"/>
              <a:t>sedikit</a:t>
            </a:r>
            <a:r>
              <a:rPr lang="en-US" dirty="0" smtClean="0"/>
              <a:t> </a:t>
            </a:r>
            <a:r>
              <a:rPr lang="en-US" dirty="0" err="1" smtClean="0"/>
              <a:t>mengenai</a:t>
            </a:r>
            <a:r>
              <a:rPr lang="en-US" dirty="0" smtClean="0"/>
              <a:t> “reorder point”. </a:t>
            </a:r>
            <a:r>
              <a:rPr lang="en-US" dirty="0" err="1" smtClean="0"/>
              <a:t>Dimaksudkan</a:t>
            </a:r>
            <a:r>
              <a:rPr lang="en-US" dirty="0" smtClean="0"/>
              <a:t> </a:t>
            </a:r>
            <a:r>
              <a:rPr lang="en-US" dirty="0" err="1" smtClean="0"/>
              <a:t>dengan</a:t>
            </a:r>
            <a:r>
              <a:rPr lang="en-US" dirty="0" smtClean="0"/>
              <a:t> “reorder point” </a:t>
            </a:r>
            <a:r>
              <a:rPr lang="en-US" dirty="0" err="1" smtClean="0"/>
              <a:t>ialah</a:t>
            </a:r>
            <a:r>
              <a:rPr lang="en-US" dirty="0" smtClean="0"/>
              <a:t> </a:t>
            </a:r>
            <a:r>
              <a:rPr lang="en-US" dirty="0" err="1" smtClean="0"/>
              <a:t>saat</a:t>
            </a:r>
            <a:r>
              <a:rPr lang="en-US" dirty="0" smtClean="0"/>
              <a:t> </a:t>
            </a:r>
            <a:r>
              <a:rPr lang="en-US" dirty="0" err="1" smtClean="0"/>
              <a:t>atau</a:t>
            </a:r>
            <a:r>
              <a:rPr lang="en-US" dirty="0" smtClean="0"/>
              <a:t> </a:t>
            </a:r>
            <a:r>
              <a:rPr lang="en-US" dirty="0" err="1" smtClean="0"/>
              <a:t>titik</a:t>
            </a:r>
            <a:r>
              <a:rPr lang="en-US" dirty="0" smtClean="0"/>
              <a:t> </a:t>
            </a:r>
            <a:r>
              <a:rPr lang="en-US" dirty="0" err="1" smtClean="0"/>
              <a:t>di</a:t>
            </a:r>
            <a:r>
              <a:rPr lang="en-US" dirty="0" smtClean="0"/>
              <a:t> </a:t>
            </a:r>
            <a:r>
              <a:rPr lang="en-US" dirty="0" err="1" smtClean="0"/>
              <a:t>mana</a:t>
            </a:r>
            <a:r>
              <a:rPr lang="en-US" dirty="0" smtClean="0"/>
              <a:t> </a:t>
            </a:r>
            <a:r>
              <a:rPr lang="en-US" dirty="0" err="1" smtClean="0"/>
              <a:t>harus</a:t>
            </a:r>
            <a:r>
              <a:rPr lang="en-US" dirty="0" smtClean="0"/>
              <a:t> </a:t>
            </a:r>
            <a:r>
              <a:rPr lang="en-US" dirty="0" err="1" smtClean="0"/>
              <a:t>diadakan</a:t>
            </a:r>
            <a:r>
              <a:rPr lang="en-US" dirty="0" smtClean="0"/>
              <a:t> </a:t>
            </a:r>
            <a:r>
              <a:rPr lang="en-US" dirty="0" err="1" smtClean="0"/>
              <a:t>pesanan</a:t>
            </a:r>
            <a:r>
              <a:rPr lang="en-US" dirty="0" smtClean="0"/>
              <a:t> </a:t>
            </a:r>
            <a:r>
              <a:rPr lang="en-US" dirty="0" err="1" smtClean="0"/>
              <a:t>lagi</a:t>
            </a:r>
            <a:r>
              <a:rPr lang="en-US" dirty="0" smtClean="0"/>
              <a:t> </a:t>
            </a:r>
            <a:r>
              <a:rPr lang="en-US" dirty="0" err="1" smtClean="0"/>
              <a:t>sedemikian</a:t>
            </a:r>
            <a:r>
              <a:rPr lang="en-US" dirty="0" smtClean="0"/>
              <a:t> </a:t>
            </a:r>
            <a:r>
              <a:rPr lang="en-US" dirty="0" err="1" smtClean="0"/>
              <a:t>rupa</a:t>
            </a:r>
            <a:r>
              <a:rPr lang="en-US" dirty="0" smtClean="0"/>
              <a:t> </a:t>
            </a:r>
            <a:r>
              <a:rPr lang="en-US" dirty="0" err="1" smtClean="0"/>
              <a:t>sehingga</a:t>
            </a:r>
            <a:r>
              <a:rPr lang="en-US" dirty="0" smtClean="0"/>
              <a:t> </a:t>
            </a:r>
            <a:r>
              <a:rPr lang="en-US" dirty="0" err="1" smtClean="0"/>
              <a:t>kedatangan</a:t>
            </a:r>
            <a:r>
              <a:rPr lang="en-US" dirty="0" smtClean="0"/>
              <a:t> </a:t>
            </a:r>
            <a:r>
              <a:rPr lang="en-US" dirty="0" err="1" smtClean="0"/>
              <a:t>atau</a:t>
            </a:r>
            <a:r>
              <a:rPr lang="en-US" dirty="0" smtClean="0"/>
              <a:t> </a:t>
            </a:r>
            <a:r>
              <a:rPr lang="en-US" dirty="0" err="1" smtClean="0"/>
              <a:t>penerimaan</a:t>
            </a:r>
            <a:r>
              <a:rPr lang="en-US" dirty="0" smtClean="0"/>
              <a:t> material yang </a:t>
            </a:r>
            <a:r>
              <a:rPr lang="en-US" dirty="0" err="1" smtClean="0"/>
              <a:t>dipesan</a:t>
            </a:r>
            <a:r>
              <a:rPr lang="en-US" dirty="0" smtClean="0"/>
              <a:t> </a:t>
            </a:r>
            <a:r>
              <a:rPr lang="en-US" dirty="0" err="1" smtClean="0"/>
              <a:t>itu</a:t>
            </a:r>
            <a:r>
              <a:rPr lang="en-US" dirty="0" smtClean="0"/>
              <a:t> </a:t>
            </a:r>
            <a:r>
              <a:rPr lang="en-US" dirty="0" err="1" smtClean="0"/>
              <a:t>adalah</a:t>
            </a:r>
            <a:r>
              <a:rPr lang="en-US" dirty="0" smtClean="0"/>
              <a:t> </a:t>
            </a:r>
            <a:r>
              <a:rPr lang="en-US" dirty="0" err="1" smtClean="0"/>
              <a:t>tepat</a:t>
            </a:r>
            <a:r>
              <a:rPr lang="en-US" dirty="0" smtClean="0"/>
              <a:t> </a:t>
            </a:r>
            <a:r>
              <a:rPr lang="en-US" dirty="0" err="1" smtClean="0"/>
              <a:t>waktu</a:t>
            </a:r>
            <a:r>
              <a:rPr lang="en-US" dirty="0" smtClean="0"/>
              <a:t> </a:t>
            </a:r>
            <a:r>
              <a:rPr lang="en-US" dirty="0" err="1" smtClean="0"/>
              <a:t>di</a:t>
            </a:r>
            <a:r>
              <a:rPr lang="en-US" dirty="0" smtClean="0"/>
              <a:t> </a:t>
            </a:r>
            <a:r>
              <a:rPr lang="en-US" dirty="0" err="1" smtClean="0"/>
              <a:t>mana</a:t>
            </a:r>
            <a:r>
              <a:rPr lang="en-US" dirty="0" smtClean="0"/>
              <a:t> </a:t>
            </a:r>
            <a:r>
              <a:rPr lang="en-US" dirty="0" err="1" smtClean="0"/>
              <a:t>persediaan</a:t>
            </a:r>
            <a:r>
              <a:rPr lang="en-US" dirty="0" smtClean="0"/>
              <a:t> </a:t>
            </a:r>
            <a:r>
              <a:rPr lang="en-US" dirty="0" err="1" smtClean="0"/>
              <a:t>di</a:t>
            </a:r>
            <a:r>
              <a:rPr lang="en-US" dirty="0" smtClean="0"/>
              <a:t> </a:t>
            </a:r>
            <a:r>
              <a:rPr lang="en-US" dirty="0" err="1" smtClean="0"/>
              <a:t>atas</a:t>
            </a:r>
            <a:r>
              <a:rPr lang="en-US" dirty="0" smtClean="0"/>
              <a:t> safety stock </a:t>
            </a:r>
            <a:r>
              <a:rPr lang="en-US" dirty="0" err="1" smtClean="0"/>
              <a:t>sama</a:t>
            </a:r>
            <a:r>
              <a:rPr lang="en-US" dirty="0" smtClean="0"/>
              <a:t> </a:t>
            </a:r>
            <a:r>
              <a:rPr lang="en-US" dirty="0" err="1" smtClean="0"/>
              <a:t>dengan</a:t>
            </a:r>
            <a:r>
              <a:rPr lang="en-US" dirty="0" smtClean="0"/>
              <a:t> nol. </a:t>
            </a:r>
            <a:r>
              <a:rPr lang="en-US" dirty="0" err="1" smtClean="0"/>
              <a:t>Dengan</a:t>
            </a:r>
            <a:r>
              <a:rPr lang="en-US" dirty="0" smtClean="0"/>
              <a:t> </a:t>
            </a:r>
            <a:r>
              <a:rPr lang="en-US" dirty="0" err="1" smtClean="0"/>
              <a:t>demikian</a:t>
            </a:r>
            <a:r>
              <a:rPr lang="en-US" dirty="0" smtClean="0"/>
              <a:t> </a:t>
            </a:r>
            <a:r>
              <a:rPr lang="en-US" dirty="0" err="1" smtClean="0"/>
              <a:t>diharapkan</a:t>
            </a:r>
            <a:r>
              <a:rPr lang="en-US" dirty="0" smtClean="0"/>
              <a:t> </a:t>
            </a:r>
            <a:r>
              <a:rPr lang="en-US" dirty="0" err="1" smtClean="0"/>
              <a:t>datangnya</a:t>
            </a:r>
            <a:r>
              <a:rPr lang="en-US" dirty="0" smtClean="0"/>
              <a:t> material yang </a:t>
            </a:r>
            <a:r>
              <a:rPr lang="en-US" dirty="0" err="1" smtClean="0"/>
              <a:t>dipesan</a:t>
            </a:r>
            <a:r>
              <a:rPr lang="en-US" dirty="0" smtClean="0"/>
              <a:t> </a:t>
            </a:r>
            <a:r>
              <a:rPr lang="en-US" dirty="0" err="1" smtClean="0"/>
              <a:t>itu</a:t>
            </a:r>
            <a:r>
              <a:rPr lang="en-US" dirty="0" smtClean="0"/>
              <a:t> </a:t>
            </a:r>
            <a:r>
              <a:rPr lang="en-US" dirty="0" err="1" smtClean="0"/>
              <a:t>tidak</a:t>
            </a:r>
            <a:r>
              <a:rPr lang="en-US" dirty="0" smtClean="0"/>
              <a:t> </a:t>
            </a:r>
            <a:r>
              <a:rPr lang="en-US" dirty="0" err="1" smtClean="0"/>
              <a:t>akan</a:t>
            </a:r>
            <a:r>
              <a:rPr lang="en-US" dirty="0" smtClean="0"/>
              <a:t> </a:t>
            </a:r>
            <a:r>
              <a:rPr lang="en-US" dirty="0" err="1" smtClean="0"/>
              <a:t>melewati</a:t>
            </a:r>
            <a:r>
              <a:rPr lang="en-US" dirty="0" smtClean="0"/>
              <a:t> </a:t>
            </a:r>
            <a:r>
              <a:rPr lang="en-US" dirty="0" err="1" smtClean="0"/>
              <a:t>waktu</a:t>
            </a:r>
            <a:r>
              <a:rPr lang="en-US" dirty="0" smtClean="0"/>
              <a:t> </a:t>
            </a:r>
            <a:r>
              <a:rPr lang="en-US" dirty="0" err="1" smtClean="0"/>
              <a:t>sehingga</a:t>
            </a:r>
            <a:r>
              <a:rPr lang="en-US" dirty="0" smtClean="0"/>
              <a:t> </a:t>
            </a:r>
            <a:r>
              <a:rPr lang="en-US" dirty="0" err="1" smtClean="0"/>
              <a:t>akan</a:t>
            </a:r>
            <a:r>
              <a:rPr lang="en-US" dirty="0" smtClean="0"/>
              <a:t> </a:t>
            </a:r>
            <a:r>
              <a:rPr lang="en-US" dirty="0" err="1" smtClean="0"/>
              <a:t>melanggar</a:t>
            </a:r>
            <a:r>
              <a:rPr lang="en-US" dirty="0" smtClean="0"/>
              <a:t> safety stock. </a:t>
            </a:r>
            <a:r>
              <a:rPr lang="en-US" dirty="0" err="1" smtClean="0"/>
              <a:t>Apabila</a:t>
            </a:r>
            <a:r>
              <a:rPr lang="en-US" dirty="0" smtClean="0"/>
              <a:t> </a:t>
            </a:r>
            <a:r>
              <a:rPr lang="en-US" dirty="0" err="1" smtClean="0"/>
              <a:t>pesanan</a:t>
            </a:r>
            <a:r>
              <a:rPr lang="en-US" dirty="0" smtClean="0"/>
              <a:t> </a:t>
            </a:r>
            <a:r>
              <a:rPr lang="en-US" dirty="0" err="1" smtClean="0"/>
              <a:t>dilakukan</a:t>
            </a:r>
            <a:r>
              <a:rPr lang="en-US" dirty="0" smtClean="0"/>
              <a:t> </a:t>
            </a:r>
            <a:r>
              <a:rPr lang="en-US" dirty="0" err="1" smtClean="0"/>
              <a:t>sesudah</a:t>
            </a:r>
            <a:r>
              <a:rPr lang="en-US" dirty="0" smtClean="0"/>
              <a:t> </a:t>
            </a:r>
            <a:r>
              <a:rPr lang="en-US" dirty="0" err="1" smtClean="0"/>
              <a:t>melewati</a:t>
            </a:r>
            <a:r>
              <a:rPr lang="en-US" dirty="0" smtClean="0"/>
              <a:t> “reorder point” </a:t>
            </a:r>
            <a:r>
              <a:rPr lang="en-US" dirty="0" err="1" smtClean="0"/>
              <a:t>tersebut</a:t>
            </a:r>
            <a:r>
              <a:rPr lang="en-US" dirty="0" smtClean="0"/>
              <a:t>, </a:t>
            </a:r>
            <a:r>
              <a:rPr lang="en-US" dirty="0" err="1" smtClean="0"/>
              <a:t>maka</a:t>
            </a:r>
            <a:r>
              <a:rPr lang="en-US" dirty="0" smtClean="0"/>
              <a:t> material yang </a:t>
            </a:r>
            <a:r>
              <a:rPr lang="en-US" dirty="0" err="1" smtClean="0"/>
              <a:t>dipesan</a:t>
            </a:r>
            <a:r>
              <a:rPr lang="en-US" dirty="0" smtClean="0"/>
              <a:t> </a:t>
            </a:r>
            <a:r>
              <a:rPr lang="en-US" dirty="0" err="1" smtClean="0"/>
              <a:t>akan</a:t>
            </a:r>
            <a:r>
              <a:rPr lang="en-US" dirty="0" smtClean="0"/>
              <a:t> </a:t>
            </a:r>
            <a:r>
              <a:rPr lang="en-US" dirty="0" err="1" smtClean="0"/>
              <a:t>diterima</a:t>
            </a:r>
            <a:r>
              <a:rPr lang="en-US" dirty="0" smtClean="0"/>
              <a:t> </a:t>
            </a:r>
            <a:r>
              <a:rPr lang="en-US" dirty="0" err="1" smtClean="0"/>
              <a:t>setelah</a:t>
            </a:r>
            <a:r>
              <a:rPr lang="en-US" dirty="0" smtClean="0"/>
              <a:t> </a:t>
            </a:r>
            <a:r>
              <a:rPr lang="en-US" dirty="0" err="1" smtClean="0"/>
              <a:t>perusahaan</a:t>
            </a:r>
            <a:r>
              <a:rPr lang="en-US" dirty="0" smtClean="0"/>
              <a:t> </a:t>
            </a:r>
            <a:r>
              <a:rPr lang="en-US" dirty="0" err="1" smtClean="0"/>
              <a:t>terpaksa</a:t>
            </a:r>
            <a:r>
              <a:rPr lang="en-US" dirty="0" smtClean="0"/>
              <a:t> </a:t>
            </a:r>
            <a:r>
              <a:rPr lang="en-US" dirty="0" err="1" smtClean="0"/>
              <a:t>mengambil</a:t>
            </a:r>
            <a:r>
              <a:rPr lang="en-US" dirty="0" smtClean="0"/>
              <a:t> material </a:t>
            </a:r>
            <a:r>
              <a:rPr lang="en-US" dirty="0" err="1" smtClean="0"/>
              <a:t>dari</a:t>
            </a:r>
            <a:r>
              <a:rPr lang="en-US" dirty="0" smtClean="0"/>
              <a:t> safety stock.</a:t>
            </a:r>
          </a:p>
          <a:p>
            <a:pPr>
              <a:buNone/>
            </a:pPr>
            <a:r>
              <a:rPr lang="en-US" dirty="0" smtClean="0"/>
              <a:t>		</a:t>
            </a:r>
            <a:r>
              <a:rPr lang="en-US" dirty="0" err="1" smtClean="0"/>
              <a:t>Dalam</a:t>
            </a:r>
            <a:r>
              <a:rPr lang="en-US" dirty="0" smtClean="0"/>
              <a:t> </a:t>
            </a:r>
            <a:r>
              <a:rPr lang="en-US" dirty="0" err="1" smtClean="0"/>
              <a:t>penentuan</a:t>
            </a:r>
            <a:r>
              <a:rPr lang="en-US" dirty="0" smtClean="0"/>
              <a:t>/</a:t>
            </a:r>
            <a:r>
              <a:rPr lang="en-US" dirty="0" err="1" smtClean="0"/>
              <a:t>penetapan</a:t>
            </a:r>
            <a:r>
              <a:rPr lang="en-US" dirty="0" smtClean="0"/>
              <a:t> “reorder point” </a:t>
            </a:r>
            <a:r>
              <a:rPr lang="en-US" dirty="0" err="1" smtClean="0"/>
              <a:t>haruslah</a:t>
            </a:r>
            <a:r>
              <a:rPr lang="en-US" dirty="0" smtClean="0"/>
              <a:t> </a:t>
            </a:r>
            <a:r>
              <a:rPr lang="en-US" dirty="0" err="1" smtClean="0"/>
              <a:t>kita</a:t>
            </a:r>
            <a:r>
              <a:rPr lang="en-US" dirty="0" smtClean="0"/>
              <a:t> </a:t>
            </a:r>
            <a:r>
              <a:rPr lang="en-US" dirty="0" err="1" smtClean="0"/>
              <a:t>perhatikan</a:t>
            </a:r>
            <a:r>
              <a:rPr lang="en-US" dirty="0" smtClean="0"/>
              <a:t> </a:t>
            </a:r>
            <a:r>
              <a:rPr lang="en-US" dirty="0" err="1" smtClean="0"/>
              <a:t>faktor-faktor</a:t>
            </a:r>
            <a:r>
              <a:rPr lang="en-US" dirty="0" smtClean="0"/>
              <a:t> </a:t>
            </a:r>
            <a:r>
              <a:rPr lang="en-US" dirty="0" err="1" smtClean="0"/>
              <a:t>sebagai</a:t>
            </a:r>
            <a:r>
              <a:rPr lang="en-US" dirty="0" smtClean="0"/>
              <a:t> </a:t>
            </a:r>
            <a:r>
              <a:rPr lang="en-US" dirty="0" err="1" smtClean="0"/>
              <a:t>berikut</a:t>
            </a:r>
            <a:r>
              <a:rPr lang="en-US" dirty="0" smtClean="0"/>
              <a:t> :</a:t>
            </a:r>
          </a:p>
          <a:p>
            <a:pPr>
              <a:buNone/>
            </a:pPr>
            <a:r>
              <a:rPr lang="en-US" dirty="0" smtClean="0"/>
              <a:t>	a. 	</a:t>
            </a:r>
            <a:r>
              <a:rPr lang="en-US" dirty="0" err="1" smtClean="0"/>
              <a:t>Penggunaan</a:t>
            </a:r>
            <a:r>
              <a:rPr lang="en-US" dirty="0" smtClean="0"/>
              <a:t> material </a:t>
            </a:r>
            <a:r>
              <a:rPr lang="en-US" dirty="0" err="1" smtClean="0"/>
              <a:t>selama</a:t>
            </a:r>
            <a:r>
              <a:rPr lang="en-US" dirty="0" smtClean="0"/>
              <a:t> </a:t>
            </a:r>
            <a:r>
              <a:rPr lang="en-US" dirty="0" err="1" smtClean="0"/>
              <a:t>tenggang</a:t>
            </a:r>
            <a:r>
              <a:rPr lang="en-US" dirty="0" smtClean="0"/>
              <a:t> </a:t>
            </a:r>
            <a:r>
              <a:rPr lang="en-US" dirty="0" err="1" smtClean="0"/>
              <a:t>waktu</a:t>
            </a:r>
            <a:r>
              <a:rPr lang="en-US" dirty="0" smtClean="0"/>
              <a:t> </a:t>
            </a:r>
            <a:r>
              <a:rPr lang="en-US" dirty="0" err="1" smtClean="0"/>
              <a:t>mendapatkan</a:t>
            </a:r>
            <a:r>
              <a:rPr lang="en-US" dirty="0" smtClean="0"/>
              <a:t> </a:t>
            </a:r>
            <a:r>
              <a:rPr lang="en-US" dirty="0" err="1" smtClean="0"/>
              <a:t>barang</a:t>
            </a:r>
            <a:r>
              <a:rPr lang="en-US" dirty="0" smtClean="0"/>
              <a:t> (procurement </a:t>
            </a:r>
            <a:r>
              <a:rPr lang="en-US" dirty="0" err="1" smtClean="0"/>
              <a:t>laedtime</a:t>
            </a:r>
            <a:r>
              <a:rPr lang="en-US" dirty="0" smtClean="0"/>
              <a:t>).</a:t>
            </a:r>
          </a:p>
          <a:p>
            <a:pPr>
              <a:buNone/>
            </a:pPr>
            <a:r>
              <a:rPr lang="en-US" dirty="0" smtClean="0"/>
              <a:t>	b.	</a:t>
            </a:r>
            <a:r>
              <a:rPr lang="en-US" dirty="0" err="1" smtClean="0"/>
              <a:t>besarnya</a:t>
            </a:r>
            <a:r>
              <a:rPr lang="en-US" dirty="0" smtClean="0"/>
              <a:t> “safety stock” </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88</a:t>
            </a:fld>
            <a:endParaRPr lang="en-US"/>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715000"/>
          </a:xfrm>
        </p:spPr>
        <p:txBody>
          <a:bodyPr>
            <a:normAutofit fontScale="70000" lnSpcReduction="20000"/>
          </a:bodyPr>
          <a:lstStyle/>
          <a:p>
            <a:pPr>
              <a:buNone/>
            </a:pPr>
            <a:r>
              <a:rPr lang="en-US" dirty="0" smtClean="0"/>
              <a:t>Cara </a:t>
            </a:r>
            <a:r>
              <a:rPr lang="en-US" dirty="0" err="1" smtClean="0"/>
              <a:t>menetapkan</a:t>
            </a:r>
            <a:r>
              <a:rPr lang="en-US" dirty="0" smtClean="0"/>
              <a:t> “Reorder Point”</a:t>
            </a:r>
          </a:p>
          <a:p>
            <a:pPr>
              <a:buNone/>
            </a:pPr>
            <a:r>
              <a:rPr lang="en-US" dirty="0" smtClean="0"/>
              <a:t>	Reorder point </a:t>
            </a:r>
            <a:r>
              <a:rPr lang="en-US" dirty="0" err="1" smtClean="0"/>
              <a:t>dapat</a:t>
            </a:r>
            <a:r>
              <a:rPr lang="en-US" dirty="0" smtClean="0"/>
              <a:t> </a:t>
            </a:r>
            <a:r>
              <a:rPr lang="en-US" dirty="0" err="1" smtClean="0"/>
              <a:t>ditetapkan</a:t>
            </a:r>
            <a:r>
              <a:rPr lang="en-US" dirty="0" smtClean="0"/>
              <a:t> </a:t>
            </a:r>
            <a:r>
              <a:rPr lang="en-US" dirty="0" err="1" smtClean="0"/>
              <a:t>dengan</a:t>
            </a:r>
            <a:r>
              <a:rPr lang="en-US" dirty="0" smtClean="0"/>
              <a:t> </a:t>
            </a:r>
            <a:r>
              <a:rPr lang="en-US" dirty="0" err="1" smtClean="0"/>
              <a:t>berbagai</a:t>
            </a:r>
            <a:r>
              <a:rPr lang="en-US" dirty="0" smtClean="0"/>
              <a:t> </a:t>
            </a:r>
            <a:r>
              <a:rPr lang="en-US" dirty="0" err="1" smtClean="0"/>
              <a:t>cara</a:t>
            </a:r>
            <a:r>
              <a:rPr lang="en-US" dirty="0" smtClean="0"/>
              <a:t>, </a:t>
            </a:r>
            <a:r>
              <a:rPr lang="en-US" dirty="0" err="1" smtClean="0"/>
              <a:t>antara</a:t>
            </a:r>
            <a:r>
              <a:rPr lang="en-US" dirty="0" smtClean="0"/>
              <a:t> lain </a:t>
            </a:r>
            <a:r>
              <a:rPr lang="en-US" dirty="0" err="1" smtClean="0"/>
              <a:t>dengan</a:t>
            </a:r>
            <a:r>
              <a:rPr lang="en-US" dirty="0" smtClean="0"/>
              <a:t> :</a:t>
            </a:r>
          </a:p>
          <a:p>
            <a:pPr marL="596646" indent="-514350">
              <a:buAutoNum type="alphaLcPeriod"/>
            </a:pPr>
            <a:r>
              <a:rPr lang="en-US" dirty="0" err="1" smtClean="0"/>
              <a:t>Menetapkan</a:t>
            </a:r>
            <a:r>
              <a:rPr lang="en-US" dirty="0" smtClean="0"/>
              <a:t> </a:t>
            </a:r>
            <a:r>
              <a:rPr lang="en-US" dirty="0" err="1" smtClean="0"/>
              <a:t>jumlah</a:t>
            </a:r>
            <a:r>
              <a:rPr lang="en-US" dirty="0" smtClean="0"/>
              <a:t> </a:t>
            </a:r>
            <a:r>
              <a:rPr lang="en-US" dirty="0" err="1" smtClean="0"/>
              <a:t>penggunaan</a:t>
            </a:r>
            <a:r>
              <a:rPr lang="en-US" dirty="0" smtClean="0"/>
              <a:t> </a:t>
            </a:r>
            <a:r>
              <a:rPr lang="en-US" dirty="0" err="1" smtClean="0"/>
              <a:t>selama</a:t>
            </a:r>
            <a:r>
              <a:rPr lang="en-US" dirty="0" smtClean="0"/>
              <a:t> “lead time” </a:t>
            </a:r>
            <a:r>
              <a:rPr lang="en-US" dirty="0" err="1" smtClean="0"/>
              <a:t>dan</a:t>
            </a:r>
            <a:r>
              <a:rPr lang="en-US" dirty="0" smtClean="0"/>
              <a:t> </a:t>
            </a:r>
            <a:r>
              <a:rPr lang="en-US" dirty="0" err="1" smtClean="0"/>
              <a:t>ditambah</a:t>
            </a:r>
            <a:r>
              <a:rPr lang="en-US" dirty="0" smtClean="0"/>
              <a:t> </a:t>
            </a:r>
            <a:r>
              <a:rPr lang="en-US" dirty="0" err="1" smtClean="0"/>
              <a:t>dengan</a:t>
            </a:r>
            <a:r>
              <a:rPr lang="en-US" dirty="0" smtClean="0"/>
              <a:t> </a:t>
            </a:r>
            <a:r>
              <a:rPr lang="en-US" dirty="0" err="1" smtClean="0"/>
              <a:t>persentase</a:t>
            </a:r>
            <a:r>
              <a:rPr lang="en-US" dirty="0" smtClean="0"/>
              <a:t> </a:t>
            </a:r>
            <a:r>
              <a:rPr lang="en-US" dirty="0" err="1" smtClean="0"/>
              <a:t>tertentu</a:t>
            </a:r>
            <a:r>
              <a:rPr lang="en-US" dirty="0" smtClean="0"/>
              <a:t>. </a:t>
            </a:r>
            <a:r>
              <a:rPr lang="en-US" dirty="0" err="1" smtClean="0"/>
              <a:t>Misalnya</a:t>
            </a:r>
            <a:r>
              <a:rPr lang="en-US" dirty="0" smtClean="0"/>
              <a:t> </a:t>
            </a:r>
            <a:r>
              <a:rPr lang="en-US" dirty="0" err="1" smtClean="0"/>
              <a:t>ditetapkan</a:t>
            </a:r>
            <a:r>
              <a:rPr lang="en-US" dirty="0" smtClean="0"/>
              <a:t> </a:t>
            </a:r>
            <a:r>
              <a:rPr lang="en-US" dirty="0" err="1" smtClean="0"/>
              <a:t>bahwa</a:t>
            </a:r>
            <a:r>
              <a:rPr lang="en-US" dirty="0" smtClean="0"/>
              <a:t> safety stock </a:t>
            </a:r>
            <a:r>
              <a:rPr lang="en-US" dirty="0" err="1" smtClean="0"/>
              <a:t>sebesar</a:t>
            </a:r>
            <a:r>
              <a:rPr lang="en-US" dirty="0" smtClean="0"/>
              <a:t> 50% </a:t>
            </a:r>
            <a:r>
              <a:rPr lang="en-US" dirty="0" err="1" smtClean="0"/>
              <a:t>dari</a:t>
            </a:r>
            <a:r>
              <a:rPr lang="en-US" dirty="0" smtClean="0"/>
              <a:t> </a:t>
            </a:r>
            <a:r>
              <a:rPr lang="en-US" dirty="0" err="1" smtClean="0"/>
              <a:t>penggunaan</a:t>
            </a:r>
            <a:r>
              <a:rPr lang="en-US" dirty="0" smtClean="0"/>
              <a:t> </a:t>
            </a:r>
            <a:r>
              <a:rPr lang="en-US" dirty="0" err="1" smtClean="0"/>
              <a:t>selama</a:t>
            </a:r>
            <a:r>
              <a:rPr lang="en-US" dirty="0" smtClean="0"/>
              <a:t> “lead time”, </a:t>
            </a:r>
            <a:r>
              <a:rPr lang="en-US" dirty="0" err="1" smtClean="0"/>
              <a:t>dan</a:t>
            </a:r>
            <a:r>
              <a:rPr lang="en-US" dirty="0" smtClean="0"/>
              <a:t> </a:t>
            </a:r>
            <a:r>
              <a:rPr lang="en-US" dirty="0" err="1" smtClean="0"/>
              <a:t>ditetapkan</a:t>
            </a:r>
            <a:r>
              <a:rPr lang="en-US" dirty="0" smtClean="0"/>
              <a:t> </a:t>
            </a:r>
            <a:r>
              <a:rPr lang="en-US" dirty="0" err="1" smtClean="0"/>
              <a:t>bahwa</a:t>
            </a:r>
            <a:r>
              <a:rPr lang="en-US" dirty="0" smtClean="0"/>
              <a:t> “lead time”-</a:t>
            </a:r>
            <a:r>
              <a:rPr lang="en-US" dirty="0" err="1" smtClean="0"/>
              <a:t>nya</a:t>
            </a:r>
            <a:r>
              <a:rPr lang="en-US" dirty="0" smtClean="0"/>
              <a:t> </a:t>
            </a:r>
            <a:r>
              <a:rPr lang="en-US" dirty="0" err="1" smtClean="0"/>
              <a:t>adalah</a:t>
            </a:r>
            <a:r>
              <a:rPr lang="en-US" dirty="0" smtClean="0"/>
              <a:t> 5 </a:t>
            </a:r>
            <a:r>
              <a:rPr lang="en-US" dirty="0" err="1" smtClean="0"/>
              <a:t>minggu</a:t>
            </a:r>
            <a:r>
              <a:rPr lang="en-US" dirty="0" smtClean="0"/>
              <a:t>. </a:t>
            </a:r>
            <a:r>
              <a:rPr lang="en-US" dirty="0" err="1" smtClean="0"/>
              <a:t>Sedangkan</a:t>
            </a:r>
            <a:r>
              <a:rPr lang="en-US" dirty="0" smtClean="0"/>
              <a:t> </a:t>
            </a:r>
            <a:r>
              <a:rPr lang="en-US" dirty="0" err="1" smtClean="0"/>
              <a:t>kebutuhan</a:t>
            </a:r>
            <a:r>
              <a:rPr lang="en-US" dirty="0" smtClean="0"/>
              <a:t> </a:t>
            </a:r>
            <a:r>
              <a:rPr lang="en-US" dirty="0" err="1" smtClean="0"/>
              <a:t>meterial</a:t>
            </a:r>
            <a:r>
              <a:rPr lang="en-US" dirty="0" smtClean="0"/>
              <a:t> </a:t>
            </a:r>
            <a:r>
              <a:rPr lang="en-US" dirty="0" err="1" smtClean="0"/>
              <a:t>setiap</a:t>
            </a:r>
            <a:r>
              <a:rPr lang="en-US" dirty="0" smtClean="0"/>
              <a:t> </a:t>
            </a:r>
            <a:r>
              <a:rPr lang="en-US" dirty="0" err="1" smtClean="0"/>
              <a:t>minggunya</a:t>
            </a:r>
            <a:r>
              <a:rPr lang="en-US" dirty="0" smtClean="0"/>
              <a:t> </a:t>
            </a:r>
            <a:r>
              <a:rPr lang="en-US" dirty="0" err="1" smtClean="0"/>
              <a:t>adalah</a:t>
            </a:r>
            <a:r>
              <a:rPr lang="en-US" dirty="0" smtClean="0"/>
              <a:t> 40 unit. </a:t>
            </a:r>
          </a:p>
          <a:p>
            <a:pPr marL="596646" indent="-514350">
              <a:buNone/>
            </a:pPr>
            <a:r>
              <a:rPr lang="en-US" dirty="0" smtClean="0"/>
              <a:t>	Reorder point  		= (5x40) + 50% (5x40)</a:t>
            </a:r>
          </a:p>
          <a:p>
            <a:pPr marL="596646" indent="-514350">
              <a:buNone/>
            </a:pPr>
            <a:r>
              <a:rPr lang="en-US" dirty="0" smtClean="0"/>
              <a:t>					= 200 + 100</a:t>
            </a:r>
          </a:p>
          <a:p>
            <a:pPr marL="596646" indent="-514350">
              <a:buNone/>
            </a:pPr>
            <a:r>
              <a:rPr lang="en-US" dirty="0" smtClean="0"/>
              <a:t>					= 300 unit.</a:t>
            </a:r>
          </a:p>
          <a:p>
            <a:pPr marL="596646" indent="-514350">
              <a:buFont typeface="+mj-lt"/>
              <a:buAutoNum type="alphaLcPeriod" startAt="2"/>
            </a:pPr>
            <a:r>
              <a:rPr lang="en-US" dirty="0" err="1" smtClean="0"/>
              <a:t>Dengan</a:t>
            </a:r>
            <a:r>
              <a:rPr lang="en-US" dirty="0" smtClean="0"/>
              <a:t> </a:t>
            </a:r>
            <a:r>
              <a:rPr lang="en-US" dirty="0" err="1" smtClean="0"/>
              <a:t>menetapkan</a:t>
            </a:r>
            <a:r>
              <a:rPr lang="en-US" dirty="0" smtClean="0"/>
              <a:t> </a:t>
            </a:r>
            <a:r>
              <a:rPr lang="en-US" dirty="0" err="1" smtClean="0"/>
              <a:t>penggunaan</a:t>
            </a:r>
            <a:r>
              <a:rPr lang="en-US" dirty="0" smtClean="0"/>
              <a:t> </a:t>
            </a:r>
            <a:r>
              <a:rPr lang="en-US" dirty="0" err="1" smtClean="0"/>
              <a:t>selama</a:t>
            </a:r>
            <a:r>
              <a:rPr lang="en-US" dirty="0" smtClean="0"/>
              <a:t> “lead time” </a:t>
            </a:r>
            <a:r>
              <a:rPr lang="en-US" dirty="0" err="1" smtClean="0"/>
              <a:t>dan</a:t>
            </a:r>
            <a:r>
              <a:rPr lang="en-US" dirty="0" smtClean="0"/>
              <a:t> </a:t>
            </a:r>
            <a:r>
              <a:rPr lang="en-US" dirty="0" err="1" smtClean="0"/>
              <a:t>ditambah</a:t>
            </a:r>
            <a:r>
              <a:rPr lang="en-US" dirty="0" smtClean="0"/>
              <a:t> </a:t>
            </a:r>
            <a:r>
              <a:rPr lang="en-US" dirty="0" err="1" smtClean="0"/>
              <a:t>dengan</a:t>
            </a:r>
            <a:r>
              <a:rPr lang="en-US" dirty="0" smtClean="0"/>
              <a:t> </a:t>
            </a:r>
            <a:r>
              <a:rPr lang="en-US" dirty="0" err="1" smtClean="0"/>
              <a:t>penggunaan</a:t>
            </a:r>
            <a:r>
              <a:rPr lang="en-US" dirty="0" smtClean="0"/>
              <a:t> </a:t>
            </a:r>
            <a:r>
              <a:rPr lang="en-US" dirty="0" err="1" smtClean="0"/>
              <a:t>selama</a:t>
            </a:r>
            <a:r>
              <a:rPr lang="en-US" dirty="0" smtClean="0"/>
              <a:t> </a:t>
            </a:r>
            <a:r>
              <a:rPr lang="en-US" dirty="0" err="1" smtClean="0"/>
              <a:t>periode</a:t>
            </a:r>
            <a:r>
              <a:rPr lang="en-US" dirty="0" smtClean="0"/>
              <a:t> </a:t>
            </a:r>
            <a:r>
              <a:rPr lang="en-US" dirty="0" err="1" smtClean="0"/>
              <a:t>tertentu</a:t>
            </a:r>
            <a:r>
              <a:rPr lang="en-US" dirty="0" smtClean="0"/>
              <a:t> </a:t>
            </a:r>
            <a:r>
              <a:rPr lang="en-US" dirty="0" err="1" smtClean="0"/>
              <a:t>sebagai</a:t>
            </a:r>
            <a:r>
              <a:rPr lang="en-US" dirty="0" smtClean="0"/>
              <a:t> safety stock, </a:t>
            </a:r>
            <a:r>
              <a:rPr lang="en-US" dirty="0" err="1" smtClean="0"/>
              <a:t>misalkan</a:t>
            </a:r>
            <a:r>
              <a:rPr lang="en-US" dirty="0" smtClean="0"/>
              <a:t> </a:t>
            </a:r>
            <a:r>
              <a:rPr lang="en-US" dirty="0" err="1" smtClean="0"/>
              <a:t>kebutuhan</a:t>
            </a:r>
            <a:r>
              <a:rPr lang="en-US" dirty="0" smtClean="0"/>
              <a:t> </a:t>
            </a:r>
            <a:r>
              <a:rPr lang="en-US" dirty="0" err="1" smtClean="0"/>
              <a:t>selama</a:t>
            </a:r>
            <a:r>
              <a:rPr lang="en-US" dirty="0" smtClean="0"/>
              <a:t> 4 </a:t>
            </a:r>
            <a:r>
              <a:rPr lang="en-US" dirty="0" err="1" smtClean="0"/>
              <a:t>minggu</a:t>
            </a:r>
            <a:r>
              <a:rPr lang="en-US" dirty="0" smtClean="0"/>
              <a:t>.</a:t>
            </a:r>
          </a:p>
          <a:p>
            <a:pPr marL="596646" indent="-514350">
              <a:buNone/>
            </a:pPr>
            <a:r>
              <a:rPr lang="en-US" dirty="0" smtClean="0"/>
              <a:t>	Reorder point 	= (5x40) = (4x40)</a:t>
            </a:r>
          </a:p>
          <a:p>
            <a:pPr marL="596646" indent="-514350">
              <a:buNone/>
            </a:pPr>
            <a:r>
              <a:rPr lang="en-US" dirty="0" smtClean="0"/>
              <a:t>				= 200 + 160</a:t>
            </a:r>
          </a:p>
          <a:p>
            <a:pPr marL="596646" indent="-514350">
              <a:buNone/>
            </a:pPr>
            <a:r>
              <a:rPr lang="en-US" dirty="0" smtClean="0"/>
              <a:t>				= 360 unit.</a:t>
            </a:r>
          </a:p>
          <a:p>
            <a:pPr>
              <a:buNone/>
            </a:pP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89</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152400"/>
            <a:ext cx="7498080" cy="6477000"/>
          </a:xfrm>
        </p:spPr>
        <p:txBody>
          <a:bodyPr>
            <a:noAutofit/>
          </a:bodyPr>
          <a:lstStyle/>
          <a:p>
            <a:pPr marL="617220" lvl="1" indent="-342900">
              <a:buClr>
                <a:srgbClr val="0070C0"/>
              </a:buClr>
              <a:buNone/>
            </a:pPr>
            <a:r>
              <a:rPr lang="en-US" sz="2400" dirty="0" smtClean="0"/>
              <a:t>5.	</a:t>
            </a:r>
            <a:r>
              <a:rPr lang="en-US" sz="2400" dirty="0" err="1" smtClean="0"/>
              <a:t>Perbedaan</a:t>
            </a:r>
            <a:r>
              <a:rPr lang="en-US" sz="2400" dirty="0" smtClean="0"/>
              <a:t> </a:t>
            </a:r>
            <a:r>
              <a:rPr lang="en-US" sz="2400" dirty="0" err="1" smtClean="0"/>
              <a:t>Keuangan</a:t>
            </a:r>
            <a:r>
              <a:rPr lang="en-US" sz="2400" dirty="0" smtClean="0"/>
              <a:t> </a:t>
            </a:r>
            <a:r>
              <a:rPr lang="en-US" sz="2400" dirty="0" err="1" smtClean="0"/>
              <a:t>dan</a:t>
            </a:r>
            <a:r>
              <a:rPr lang="en-US" sz="2400" dirty="0" smtClean="0"/>
              <a:t> </a:t>
            </a:r>
            <a:r>
              <a:rPr lang="en-US" sz="2400" dirty="0" err="1" smtClean="0"/>
              <a:t>Akuntansi</a:t>
            </a:r>
            <a:endParaRPr lang="en-US" sz="2400" dirty="0" smtClean="0"/>
          </a:p>
          <a:p>
            <a:pPr marL="617220" lvl="1" indent="-342900">
              <a:buClr>
                <a:srgbClr val="0070C0"/>
              </a:buClr>
              <a:buNone/>
            </a:pPr>
            <a:r>
              <a:rPr lang="en-US" sz="2400" dirty="0" smtClean="0"/>
              <a:t>	</a:t>
            </a:r>
            <a:r>
              <a:rPr lang="en-US" sz="2400" dirty="0" err="1" smtClean="0"/>
              <a:t>Meskipun</a:t>
            </a:r>
            <a:r>
              <a:rPr lang="en-US" sz="2400" dirty="0" smtClean="0"/>
              <a:t> </a:t>
            </a:r>
            <a:r>
              <a:rPr lang="en-US" sz="2400" dirty="0" err="1" smtClean="0"/>
              <a:t>nampak</a:t>
            </a:r>
            <a:r>
              <a:rPr lang="en-US" sz="2400" dirty="0" smtClean="0"/>
              <a:t> </a:t>
            </a:r>
            <a:r>
              <a:rPr lang="en-US" sz="2400" dirty="0" err="1" smtClean="0"/>
              <a:t>bahwa</a:t>
            </a:r>
            <a:r>
              <a:rPr lang="en-US" sz="2400" dirty="0" smtClean="0"/>
              <a:t> </a:t>
            </a:r>
            <a:r>
              <a:rPr lang="en-US" sz="2400" dirty="0" err="1" smtClean="0"/>
              <a:t>baik</a:t>
            </a:r>
            <a:r>
              <a:rPr lang="en-US" sz="2400" dirty="0" smtClean="0"/>
              <a:t> </a:t>
            </a:r>
            <a:r>
              <a:rPr lang="en-US" sz="2400" dirty="0" err="1" smtClean="0"/>
              <a:t>keuangan</a:t>
            </a:r>
            <a:r>
              <a:rPr lang="en-US" sz="2400" dirty="0" smtClean="0"/>
              <a:t> </a:t>
            </a:r>
            <a:r>
              <a:rPr lang="en-US" sz="2400" dirty="0" err="1" smtClean="0"/>
              <a:t>dan</a:t>
            </a:r>
            <a:r>
              <a:rPr lang="en-US" sz="2400" dirty="0" smtClean="0"/>
              <a:t> </a:t>
            </a:r>
            <a:r>
              <a:rPr lang="en-US" sz="2400" dirty="0" err="1" smtClean="0"/>
              <a:t>akuntansi</a:t>
            </a:r>
            <a:r>
              <a:rPr lang="en-US" sz="2400" dirty="0" smtClean="0"/>
              <a:t> </a:t>
            </a:r>
            <a:r>
              <a:rPr lang="en-US" sz="2400" dirty="0" err="1" smtClean="0"/>
              <a:t>memfokuskan</a:t>
            </a:r>
            <a:r>
              <a:rPr lang="en-US" sz="2400" dirty="0" smtClean="0"/>
              <a:t> </a:t>
            </a:r>
            <a:r>
              <a:rPr lang="en-US" sz="2400" dirty="0" err="1" smtClean="0"/>
              <a:t>perhatian</a:t>
            </a:r>
            <a:r>
              <a:rPr lang="en-US" sz="2400" dirty="0" smtClean="0"/>
              <a:t> </a:t>
            </a:r>
            <a:r>
              <a:rPr lang="en-US" sz="2400" dirty="0" err="1" smtClean="0"/>
              <a:t>pada</a:t>
            </a:r>
            <a:r>
              <a:rPr lang="en-US" sz="2400" dirty="0" smtClean="0"/>
              <a:t> </a:t>
            </a:r>
            <a:r>
              <a:rPr lang="en-US" sz="2400" dirty="0" err="1" smtClean="0"/>
              <a:t>aktiva</a:t>
            </a:r>
            <a:r>
              <a:rPr lang="en-US" sz="2400" dirty="0" smtClean="0"/>
              <a:t> </a:t>
            </a:r>
            <a:r>
              <a:rPr lang="en-US" sz="2400" dirty="0" err="1" smtClean="0"/>
              <a:t>dan</a:t>
            </a:r>
            <a:r>
              <a:rPr lang="en-US" sz="2400" dirty="0" smtClean="0"/>
              <a:t> </a:t>
            </a:r>
            <a:r>
              <a:rPr lang="en-US" sz="2400" dirty="0" err="1" smtClean="0"/>
              <a:t>pasiva</a:t>
            </a:r>
            <a:r>
              <a:rPr lang="en-US" sz="2400" dirty="0" smtClean="0"/>
              <a:t> </a:t>
            </a:r>
            <a:r>
              <a:rPr lang="en-US" sz="2400" dirty="0" err="1" smtClean="0"/>
              <a:t>perusahaan</a:t>
            </a:r>
            <a:r>
              <a:rPr lang="en-US" sz="2400" dirty="0" smtClean="0"/>
              <a:t>, </a:t>
            </a:r>
            <a:r>
              <a:rPr lang="en-US" sz="2400" dirty="0" err="1" smtClean="0"/>
              <a:t>keduanya</a:t>
            </a:r>
            <a:r>
              <a:rPr lang="en-US" sz="2400" dirty="0" smtClean="0"/>
              <a:t> </a:t>
            </a:r>
            <a:r>
              <a:rPr lang="en-US" sz="2400" dirty="0" err="1" smtClean="0"/>
              <a:t>berbeda</a:t>
            </a:r>
            <a:r>
              <a:rPr lang="en-US" sz="2400" dirty="0" smtClean="0"/>
              <a:t> </a:t>
            </a:r>
            <a:r>
              <a:rPr lang="en-US" sz="2400" dirty="0" err="1" smtClean="0"/>
              <a:t>dalam</a:t>
            </a:r>
            <a:r>
              <a:rPr lang="en-US" sz="2400" dirty="0" smtClean="0"/>
              <a:t> </a:t>
            </a:r>
            <a:r>
              <a:rPr lang="en-US" sz="2400" dirty="0" err="1" smtClean="0"/>
              <a:t>hal</a:t>
            </a:r>
            <a:r>
              <a:rPr lang="en-US" sz="2400" dirty="0" smtClean="0"/>
              <a:t> </a:t>
            </a:r>
            <a:r>
              <a:rPr lang="en-US" sz="2400" dirty="0" err="1" smtClean="0"/>
              <a:t>periode</a:t>
            </a:r>
            <a:r>
              <a:rPr lang="en-US" sz="2400" dirty="0" smtClean="0"/>
              <a:t> </a:t>
            </a:r>
            <a:r>
              <a:rPr lang="en-US" sz="2400" dirty="0" err="1" smtClean="0"/>
              <a:t>waktu</a:t>
            </a:r>
            <a:r>
              <a:rPr lang="en-US" sz="2400" dirty="0" smtClean="0"/>
              <a:t>. </a:t>
            </a:r>
            <a:r>
              <a:rPr lang="en-US" sz="2400" dirty="0" err="1" smtClean="0"/>
              <a:t>Akuntansi</a:t>
            </a:r>
            <a:r>
              <a:rPr lang="en-US" sz="2400" dirty="0" smtClean="0"/>
              <a:t>, </a:t>
            </a:r>
            <a:r>
              <a:rPr lang="en-US" sz="2400" dirty="0" err="1" smtClean="0"/>
              <a:t>dengan</a:t>
            </a:r>
            <a:r>
              <a:rPr lang="en-US" sz="2400" dirty="0" smtClean="0"/>
              <a:t> </a:t>
            </a:r>
            <a:r>
              <a:rPr lang="en-US" sz="2400" dirty="0" err="1" smtClean="0"/>
              <a:t>penekanan</a:t>
            </a:r>
            <a:r>
              <a:rPr lang="en-US" sz="2400" dirty="0" smtClean="0"/>
              <a:t> </a:t>
            </a:r>
            <a:r>
              <a:rPr lang="en-US" sz="2400" dirty="0" err="1" smtClean="0"/>
              <a:t>pada</a:t>
            </a:r>
            <a:r>
              <a:rPr lang="en-US" sz="2400" dirty="0" smtClean="0"/>
              <a:t> </a:t>
            </a:r>
            <a:r>
              <a:rPr lang="en-US" sz="2400" dirty="0" err="1" smtClean="0"/>
              <a:t>aspek</a:t>
            </a:r>
            <a:r>
              <a:rPr lang="en-US" sz="2400" dirty="0" smtClean="0"/>
              <a:t> </a:t>
            </a:r>
            <a:r>
              <a:rPr lang="en-US" sz="2400" dirty="0" err="1" smtClean="0"/>
              <a:t>tinjauan</a:t>
            </a:r>
            <a:r>
              <a:rPr lang="en-US" sz="2400" dirty="0" smtClean="0"/>
              <a:t> </a:t>
            </a:r>
            <a:r>
              <a:rPr lang="en-US" sz="2400" i="1" dirty="0" smtClean="0"/>
              <a:t>(review), </a:t>
            </a:r>
            <a:r>
              <a:rPr lang="en-US" sz="2400" dirty="0" err="1" smtClean="0"/>
              <a:t>pada</a:t>
            </a:r>
            <a:r>
              <a:rPr lang="en-US" sz="2400" dirty="0" smtClean="0"/>
              <a:t> </a:t>
            </a:r>
            <a:r>
              <a:rPr lang="en-US" sz="2400" dirty="0" err="1" smtClean="0"/>
              <a:t>umunya</a:t>
            </a:r>
            <a:r>
              <a:rPr lang="en-US" sz="2400" dirty="0" smtClean="0"/>
              <a:t> </a:t>
            </a:r>
            <a:r>
              <a:rPr lang="en-US" sz="2400" dirty="0" err="1" smtClean="0"/>
              <a:t>memiliki</a:t>
            </a:r>
            <a:r>
              <a:rPr lang="en-US" sz="2400" dirty="0" smtClean="0"/>
              <a:t> </a:t>
            </a:r>
            <a:r>
              <a:rPr lang="en-US" sz="2400" dirty="0" err="1" smtClean="0"/>
              <a:t>wawasan</a:t>
            </a:r>
            <a:r>
              <a:rPr lang="en-US" sz="2400" dirty="0" smtClean="0"/>
              <a:t> </a:t>
            </a:r>
            <a:r>
              <a:rPr lang="en-US" sz="2400" dirty="0" err="1" smtClean="0"/>
              <a:t>historis</a:t>
            </a:r>
            <a:r>
              <a:rPr lang="en-US" sz="2400" dirty="0" smtClean="0"/>
              <a:t> (</a:t>
            </a:r>
            <a:r>
              <a:rPr lang="en-US" sz="2400" dirty="0" err="1" smtClean="0"/>
              <a:t>apa</a:t>
            </a:r>
            <a:r>
              <a:rPr lang="en-US" sz="2400" dirty="0" smtClean="0"/>
              <a:t> yang </a:t>
            </a:r>
            <a:r>
              <a:rPr lang="en-US" sz="2400" dirty="0" err="1" smtClean="0"/>
              <a:t>telah</a:t>
            </a:r>
            <a:r>
              <a:rPr lang="en-US" sz="2400" dirty="0" smtClean="0"/>
              <a:t> </a:t>
            </a:r>
            <a:r>
              <a:rPr lang="en-US" sz="2400" dirty="0" err="1" smtClean="0"/>
              <a:t>terjadi</a:t>
            </a:r>
            <a:r>
              <a:rPr lang="en-US" sz="2400" dirty="0" smtClean="0"/>
              <a:t>). </a:t>
            </a:r>
            <a:r>
              <a:rPr lang="en-US" sz="2400" dirty="0" err="1" smtClean="0"/>
              <a:t>Salah</a:t>
            </a:r>
            <a:r>
              <a:rPr lang="en-US" sz="2400" dirty="0" smtClean="0"/>
              <a:t> </a:t>
            </a:r>
            <a:r>
              <a:rPr lang="en-US" sz="2400" dirty="0" err="1" smtClean="0"/>
              <a:t>satu</a:t>
            </a:r>
            <a:r>
              <a:rPr lang="en-US" sz="2400" dirty="0" smtClean="0"/>
              <a:t> </a:t>
            </a:r>
            <a:r>
              <a:rPr lang="en-US" sz="2400" dirty="0" err="1" smtClean="0"/>
              <a:t>tujuan</a:t>
            </a:r>
            <a:r>
              <a:rPr lang="en-US" sz="2400" dirty="0" smtClean="0"/>
              <a:t> </a:t>
            </a:r>
            <a:r>
              <a:rPr lang="en-US" sz="2400" dirty="0" err="1" smtClean="0"/>
              <a:t>utamanya</a:t>
            </a:r>
            <a:r>
              <a:rPr lang="en-US" sz="2400" dirty="0" smtClean="0"/>
              <a:t> </a:t>
            </a:r>
            <a:r>
              <a:rPr lang="en-US" sz="2400" dirty="0" err="1" smtClean="0"/>
              <a:t>adalah</a:t>
            </a:r>
            <a:r>
              <a:rPr lang="en-US" sz="2400" dirty="0" smtClean="0"/>
              <a:t> </a:t>
            </a:r>
            <a:r>
              <a:rPr lang="en-US" sz="2400" dirty="0" err="1" smtClean="0"/>
              <a:t>mempertanggung</a:t>
            </a:r>
            <a:r>
              <a:rPr lang="en-US" sz="2400" dirty="0" smtClean="0"/>
              <a:t> </a:t>
            </a:r>
            <a:r>
              <a:rPr lang="en-US" sz="2400" dirty="0" err="1" smtClean="0"/>
              <a:t>jawabkan</a:t>
            </a:r>
            <a:r>
              <a:rPr lang="en-US" sz="2400" dirty="0" smtClean="0"/>
              <a:t> </a:t>
            </a:r>
            <a:r>
              <a:rPr lang="en-US" sz="2400" dirty="0" err="1" smtClean="0"/>
              <a:t>apa</a:t>
            </a:r>
            <a:r>
              <a:rPr lang="en-US" sz="2400" dirty="0" smtClean="0"/>
              <a:t> yang </a:t>
            </a:r>
            <a:r>
              <a:rPr lang="en-US" sz="2400" dirty="0" err="1" smtClean="0"/>
              <a:t>telah</a:t>
            </a:r>
            <a:r>
              <a:rPr lang="en-US" sz="2400" dirty="0" smtClean="0"/>
              <a:t> </a:t>
            </a:r>
            <a:r>
              <a:rPr lang="en-US" sz="2400" dirty="0" err="1" smtClean="0"/>
              <a:t>terjadi</a:t>
            </a:r>
            <a:r>
              <a:rPr lang="en-US" sz="2400" dirty="0" smtClean="0"/>
              <a:t> </a:t>
            </a:r>
            <a:r>
              <a:rPr lang="en-US" sz="2400" dirty="0" err="1" smtClean="0"/>
              <a:t>di</a:t>
            </a:r>
            <a:r>
              <a:rPr lang="en-US" sz="2400" dirty="0" smtClean="0"/>
              <a:t> </a:t>
            </a:r>
            <a:r>
              <a:rPr lang="en-US" sz="2400" dirty="0" err="1" smtClean="0"/>
              <a:t>masa</a:t>
            </a:r>
            <a:r>
              <a:rPr lang="en-US" sz="2400" dirty="0" smtClean="0"/>
              <a:t> </a:t>
            </a:r>
            <a:r>
              <a:rPr lang="en-US" sz="2400" dirty="0" err="1" smtClean="0"/>
              <a:t>lalu</a:t>
            </a:r>
            <a:r>
              <a:rPr lang="en-US" sz="2400" dirty="0" smtClean="0"/>
              <a:t>. </a:t>
            </a:r>
            <a:r>
              <a:rPr lang="en-US" sz="2400" dirty="0" err="1" smtClean="0"/>
              <a:t>Misalnya</a:t>
            </a:r>
            <a:r>
              <a:rPr lang="en-US" sz="2400" dirty="0" smtClean="0"/>
              <a:t>, </a:t>
            </a:r>
            <a:r>
              <a:rPr lang="en-US" sz="2400" dirty="0" err="1" smtClean="0"/>
              <a:t>akuntan</a:t>
            </a:r>
            <a:r>
              <a:rPr lang="en-US" sz="2400" dirty="0" smtClean="0"/>
              <a:t> </a:t>
            </a:r>
            <a:r>
              <a:rPr lang="en-US" sz="2400" dirty="0" err="1" smtClean="0"/>
              <a:t>membuat</a:t>
            </a:r>
            <a:r>
              <a:rPr lang="en-US" sz="2400" dirty="0" smtClean="0"/>
              <a:t> </a:t>
            </a:r>
            <a:r>
              <a:rPr lang="en-US" sz="2400" dirty="0" err="1" smtClean="0"/>
              <a:t>neraca</a:t>
            </a:r>
            <a:r>
              <a:rPr lang="en-US" sz="2400" dirty="0" smtClean="0"/>
              <a:t> </a:t>
            </a:r>
            <a:r>
              <a:rPr lang="en-US" sz="2400" dirty="0" err="1" smtClean="0"/>
              <a:t>untuk</a:t>
            </a:r>
            <a:r>
              <a:rPr lang="en-US" sz="2400" dirty="0" smtClean="0"/>
              <a:t> </a:t>
            </a:r>
            <a:r>
              <a:rPr lang="en-US" sz="2400" dirty="0" err="1" smtClean="0"/>
              <a:t>menentukan</a:t>
            </a:r>
            <a:r>
              <a:rPr lang="en-US" sz="2400" dirty="0" smtClean="0"/>
              <a:t> </a:t>
            </a:r>
            <a:r>
              <a:rPr lang="en-US" sz="2400" dirty="0" err="1" smtClean="0"/>
              <a:t>posisi</a:t>
            </a:r>
            <a:r>
              <a:rPr lang="en-US" sz="2400" dirty="0" smtClean="0"/>
              <a:t> </a:t>
            </a:r>
            <a:r>
              <a:rPr lang="en-US" sz="2400" dirty="0" err="1" smtClean="0"/>
              <a:t>keuangan</a:t>
            </a:r>
            <a:r>
              <a:rPr lang="en-US" sz="2400" dirty="0" smtClean="0"/>
              <a:t> </a:t>
            </a:r>
            <a:r>
              <a:rPr lang="en-US" sz="2400" dirty="0" err="1" smtClean="0"/>
              <a:t>perusahaan</a:t>
            </a:r>
            <a:r>
              <a:rPr lang="en-US" sz="2400" dirty="0" smtClean="0"/>
              <a:t> </a:t>
            </a:r>
            <a:r>
              <a:rPr lang="en-US" sz="2400" dirty="0" err="1" smtClean="0"/>
              <a:t>saat</a:t>
            </a:r>
            <a:r>
              <a:rPr lang="en-US" sz="2400" dirty="0" smtClean="0"/>
              <a:t> </a:t>
            </a:r>
            <a:r>
              <a:rPr lang="en-US" sz="2400" dirty="0" err="1" smtClean="0"/>
              <a:t>ini</a:t>
            </a:r>
            <a:r>
              <a:rPr lang="en-US" sz="2400" dirty="0" smtClean="0"/>
              <a:t> </a:t>
            </a:r>
            <a:r>
              <a:rPr lang="en-US" sz="2400" dirty="0" err="1" smtClean="0"/>
              <a:t>atau</a:t>
            </a:r>
            <a:r>
              <a:rPr lang="en-US" sz="2400" dirty="0" smtClean="0"/>
              <a:t> </a:t>
            </a:r>
            <a:r>
              <a:rPr lang="en-US" sz="2400" dirty="0" err="1" smtClean="0"/>
              <a:t>melakukan</a:t>
            </a:r>
            <a:r>
              <a:rPr lang="en-US" sz="2400" dirty="0" smtClean="0"/>
              <a:t> audit </a:t>
            </a:r>
            <a:r>
              <a:rPr lang="en-US" sz="2400" dirty="0" err="1" smtClean="0"/>
              <a:t>terhadap</a:t>
            </a:r>
            <a:r>
              <a:rPr lang="en-US" sz="2400" dirty="0" smtClean="0"/>
              <a:t> </a:t>
            </a:r>
            <a:r>
              <a:rPr lang="en-US" sz="2400" dirty="0" err="1" smtClean="0"/>
              <a:t>laporan</a:t>
            </a:r>
            <a:r>
              <a:rPr lang="en-US" sz="2400" dirty="0" smtClean="0"/>
              <a:t> </a:t>
            </a:r>
            <a:r>
              <a:rPr lang="en-US" sz="2400" dirty="0" err="1" smtClean="0"/>
              <a:t>keuangan</a:t>
            </a:r>
            <a:r>
              <a:rPr lang="en-US" sz="2400" dirty="0" smtClean="0"/>
              <a:t> </a:t>
            </a:r>
            <a:r>
              <a:rPr lang="en-US" sz="2400" dirty="0" err="1" smtClean="0"/>
              <a:t>untuk</a:t>
            </a:r>
            <a:r>
              <a:rPr lang="en-US" sz="2400" dirty="0" smtClean="0"/>
              <a:t> </a:t>
            </a:r>
            <a:r>
              <a:rPr lang="en-US" sz="2400" dirty="0" err="1" smtClean="0"/>
              <a:t>menguji</a:t>
            </a:r>
            <a:r>
              <a:rPr lang="en-US" sz="2400" dirty="0" smtClean="0"/>
              <a:t> </a:t>
            </a:r>
            <a:r>
              <a:rPr lang="en-US" sz="2400" dirty="0" err="1" smtClean="0"/>
              <a:t>akurasninya</a:t>
            </a:r>
            <a:r>
              <a:rPr lang="en-US" sz="2400" dirty="0" smtClean="0"/>
              <a:t>. </a:t>
            </a:r>
            <a:r>
              <a:rPr lang="en-US" sz="2400" dirty="0" err="1" smtClean="0"/>
              <a:t>Sebaiknya</a:t>
            </a:r>
            <a:r>
              <a:rPr lang="en-US" sz="2400" dirty="0" smtClean="0"/>
              <a:t> </a:t>
            </a:r>
            <a:r>
              <a:rPr lang="en-US" sz="2400" dirty="0" err="1" smtClean="0"/>
              <a:t>keuangan</a:t>
            </a:r>
            <a:r>
              <a:rPr lang="en-US" sz="2400" dirty="0" smtClean="0"/>
              <a:t> </a:t>
            </a:r>
            <a:r>
              <a:rPr lang="en-US" sz="2400" dirty="0" err="1" smtClean="0"/>
              <a:t>dengan</a:t>
            </a:r>
            <a:r>
              <a:rPr lang="en-US" sz="2400" dirty="0" smtClean="0"/>
              <a:t> </a:t>
            </a:r>
            <a:r>
              <a:rPr lang="en-US" sz="2400" dirty="0" err="1" smtClean="0"/>
              <a:t>penekanan</a:t>
            </a:r>
            <a:r>
              <a:rPr lang="en-US" sz="2400" dirty="0" smtClean="0"/>
              <a:t> </a:t>
            </a:r>
            <a:r>
              <a:rPr lang="en-US" sz="2400" dirty="0" err="1" smtClean="0"/>
              <a:t>pada</a:t>
            </a:r>
            <a:r>
              <a:rPr lang="en-US" sz="2400" dirty="0" smtClean="0"/>
              <a:t> </a:t>
            </a:r>
            <a:r>
              <a:rPr lang="en-US" sz="2400" dirty="0" err="1" smtClean="0"/>
              <a:t>pembuatan</a:t>
            </a:r>
            <a:r>
              <a:rPr lang="en-US" sz="2400" dirty="0" smtClean="0"/>
              <a:t> </a:t>
            </a:r>
            <a:r>
              <a:rPr lang="en-US" sz="2400" dirty="0" err="1" smtClean="0"/>
              <a:t>keputusan</a:t>
            </a:r>
            <a:r>
              <a:rPr lang="en-US" sz="2400" dirty="0" smtClean="0"/>
              <a:t> </a:t>
            </a:r>
            <a:r>
              <a:rPr lang="en-US" sz="2400" dirty="0" err="1" smtClean="0"/>
              <a:t>lebih</a:t>
            </a:r>
            <a:r>
              <a:rPr lang="en-US" sz="2400" dirty="0" smtClean="0"/>
              <a:t> </a:t>
            </a:r>
            <a:r>
              <a:rPr lang="en-US" sz="2400" dirty="0" err="1" smtClean="0"/>
              <a:t>memfokus</a:t>
            </a:r>
            <a:r>
              <a:rPr lang="en-US" sz="2400" dirty="0" smtClean="0"/>
              <a:t> </a:t>
            </a:r>
            <a:r>
              <a:rPr lang="en-US" sz="2400" dirty="0" err="1" smtClean="0"/>
              <a:t>pandangan</a:t>
            </a:r>
            <a:r>
              <a:rPr lang="en-US" sz="2400" dirty="0" smtClean="0"/>
              <a:t> </a:t>
            </a:r>
            <a:r>
              <a:rPr lang="en-US" sz="2400" dirty="0" err="1" smtClean="0"/>
              <a:t>pada</a:t>
            </a:r>
            <a:r>
              <a:rPr lang="en-US" sz="2400" dirty="0" smtClean="0"/>
              <a:t> </a:t>
            </a:r>
            <a:r>
              <a:rPr lang="en-US" sz="2400" dirty="0" err="1" smtClean="0"/>
              <a:t>masa</a:t>
            </a:r>
            <a:r>
              <a:rPr lang="en-US" sz="2400" dirty="0" smtClean="0"/>
              <a:t> </a:t>
            </a:r>
            <a:r>
              <a:rPr lang="en-US" sz="2400" dirty="0" err="1" smtClean="0"/>
              <a:t>depan</a:t>
            </a:r>
            <a:r>
              <a:rPr lang="en-US" sz="2400" dirty="0" smtClean="0"/>
              <a:t> </a:t>
            </a:r>
            <a:r>
              <a:rPr lang="en-US" sz="2400" i="1" dirty="0" smtClean="0"/>
              <a:t>(future). (L.S </a:t>
            </a:r>
            <a:r>
              <a:rPr lang="en-US" sz="2400" i="1" dirty="0" err="1" smtClean="0"/>
              <a:t>Atmaja</a:t>
            </a:r>
            <a:r>
              <a:rPr lang="en-US" sz="2400" i="1" dirty="0" smtClean="0"/>
              <a:t> ; 2008 :1)</a:t>
            </a:r>
          </a:p>
          <a:p>
            <a:pPr>
              <a:buNone/>
            </a:pPr>
            <a:endParaRPr lang="en-US" sz="24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9</a:t>
            </a:fld>
            <a:endParaRPr lang="en-US"/>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5791200"/>
          </a:xfrm>
        </p:spPr>
        <p:txBody>
          <a:bodyPr>
            <a:normAutofit fontScale="77500" lnSpcReduction="20000"/>
          </a:bodyPr>
          <a:lstStyle/>
          <a:p>
            <a:pPr>
              <a:buNone/>
            </a:pPr>
            <a:r>
              <a:rPr lang="en-US" dirty="0" smtClean="0"/>
              <a:t>	Dari </a:t>
            </a:r>
            <a:r>
              <a:rPr lang="en-US" dirty="0" err="1" smtClean="0"/>
              <a:t>contoh</a:t>
            </a:r>
            <a:r>
              <a:rPr lang="en-US" dirty="0" smtClean="0"/>
              <a:t> yang </a:t>
            </a:r>
            <a:r>
              <a:rPr lang="en-US" dirty="0" err="1" smtClean="0"/>
              <a:t>terakhir</a:t>
            </a:r>
            <a:r>
              <a:rPr lang="en-US" dirty="0" smtClean="0"/>
              <a:t> </a:t>
            </a:r>
            <a:r>
              <a:rPr lang="en-US" dirty="0" err="1" smtClean="0"/>
              <a:t>ini</a:t>
            </a:r>
            <a:r>
              <a:rPr lang="en-US" dirty="0" smtClean="0"/>
              <a:t> </a:t>
            </a:r>
            <a:r>
              <a:rPr lang="en-US" dirty="0" err="1" smtClean="0"/>
              <a:t>dapatlah</a:t>
            </a:r>
            <a:r>
              <a:rPr lang="en-US" dirty="0" smtClean="0"/>
              <a:t> </a:t>
            </a:r>
            <a:r>
              <a:rPr lang="en-US" dirty="0" err="1" smtClean="0"/>
              <a:t>dikatakan</a:t>
            </a:r>
            <a:r>
              <a:rPr lang="en-US" dirty="0" smtClean="0"/>
              <a:t> </a:t>
            </a:r>
            <a:r>
              <a:rPr lang="en-US" dirty="0" err="1" smtClean="0"/>
              <a:t>bahwa</a:t>
            </a:r>
            <a:r>
              <a:rPr lang="en-US" dirty="0" smtClean="0"/>
              <a:t> </a:t>
            </a:r>
            <a:r>
              <a:rPr lang="en-US" dirty="0" err="1" smtClean="0"/>
              <a:t>pesanan</a:t>
            </a:r>
            <a:r>
              <a:rPr lang="en-US" dirty="0" smtClean="0"/>
              <a:t> </a:t>
            </a:r>
            <a:r>
              <a:rPr lang="en-US" dirty="0" err="1" smtClean="0"/>
              <a:t>harus</a:t>
            </a:r>
            <a:r>
              <a:rPr lang="en-US" dirty="0" smtClean="0"/>
              <a:t> </a:t>
            </a:r>
            <a:r>
              <a:rPr lang="en-US" dirty="0" err="1" smtClean="0"/>
              <a:t>dilakukan</a:t>
            </a:r>
            <a:r>
              <a:rPr lang="en-US" dirty="0" smtClean="0"/>
              <a:t> </a:t>
            </a:r>
            <a:r>
              <a:rPr lang="en-US" dirty="0" err="1" smtClean="0"/>
              <a:t>pada</a:t>
            </a:r>
            <a:r>
              <a:rPr lang="en-US" dirty="0" smtClean="0"/>
              <a:t> </a:t>
            </a:r>
            <a:r>
              <a:rPr lang="en-US" dirty="0" err="1" smtClean="0"/>
              <a:t>waktu</a:t>
            </a:r>
            <a:r>
              <a:rPr lang="en-US" dirty="0" smtClean="0"/>
              <a:t> </a:t>
            </a:r>
            <a:r>
              <a:rPr lang="en-US" dirty="0" err="1" smtClean="0"/>
              <a:t>kumlah</a:t>
            </a:r>
            <a:r>
              <a:rPr lang="en-US" dirty="0" smtClean="0"/>
              <a:t> </a:t>
            </a:r>
            <a:r>
              <a:rPr lang="en-US" dirty="0" err="1" smtClean="0"/>
              <a:t>persediaan</a:t>
            </a:r>
            <a:r>
              <a:rPr lang="en-US" dirty="0" smtClean="0"/>
              <a:t> </a:t>
            </a:r>
            <a:r>
              <a:rPr lang="en-US" dirty="0" err="1" smtClean="0"/>
              <a:t>tinggal</a:t>
            </a:r>
            <a:r>
              <a:rPr lang="en-US" dirty="0" smtClean="0"/>
              <a:t> 360 </a:t>
            </a:r>
            <a:r>
              <a:rPr lang="en-US" dirty="0" err="1" smtClean="0"/>
              <a:t>menit</a:t>
            </a:r>
            <a:r>
              <a:rPr lang="en-US" dirty="0" smtClean="0"/>
              <a:t>. </a:t>
            </a:r>
            <a:r>
              <a:rPr lang="en-US" dirty="0" err="1" smtClean="0"/>
              <a:t>Apabila</a:t>
            </a:r>
            <a:r>
              <a:rPr lang="en-US" dirty="0" smtClean="0"/>
              <a:t> </a:t>
            </a:r>
            <a:r>
              <a:rPr lang="en-US" dirty="0" err="1" smtClean="0"/>
              <a:t>pesanan</a:t>
            </a:r>
            <a:r>
              <a:rPr lang="en-US" dirty="0" smtClean="0"/>
              <a:t>, </a:t>
            </a:r>
            <a:r>
              <a:rPr lang="en-US" dirty="0" err="1" smtClean="0"/>
              <a:t>baru</a:t>
            </a:r>
            <a:r>
              <a:rPr lang="en-US" dirty="0" smtClean="0"/>
              <a:t> </a:t>
            </a:r>
            <a:r>
              <a:rPr lang="en-US" dirty="0" err="1" smtClean="0"/>
              <a:t>dilakukan</a:t>
            </a:r>
            <a:r>
              <a:rPr lang="en-US" dirty="0" smtClean="0"/>
              <a:t> </a:t>
            </a:r>
            <a:r>
              <a:rPr lang="en-US" dirty="0" err="1" smtClean="0"/>
              <a:t>sesudah</a:t>
            </a:r>
            <a:r>
              <a:rPr lang="en-US" dirty="0" smtClean="0"/>
              <a:t> </a:t>
            </a:r>
            <a:r>
              <a:rPr lang="en-US" dirty="0" err="1" smtClean="0"/>
              <a:t>persediaan</a:t>
            </a:r>
            <a:r>
              <a:rPr lang="en-US" dirty="0" smtClean="0"/>
              <a:t> </a:t>
            </a:r>
            <a:r>
              <a:rPr lang="en-US" dirty="0" err="1" smtClean="0"/>
              <a:t>tinggal</a:t>
            </a:r>
            <a:r>
              <a:rPr lang="en-US" dirty="0" smtClean="0"/>
              <a:t> 300 unit, </a:t>
            </a:r>
            <a:r>
              <a:rPr lang="en-US" dirty="0" err="1" smtClean="0"/>
              <a:t>maka</a:t>
            </a:r>
            <a:r>
              <a:rPr lang="en-US" dirty="0" smtClean="0"/>
              <a:t> </a:t>
            </a:r>
            <a:r>
              <a:rPr lang="en-US" dirty="0" err="1" smtClean="0"/>
              <a:t>ini</a:t>
            </a:r>
            <a:r>
              <a:rPr lang="en-US" dirty="0" smtClean="0"/>
              <a:t> </a:t>
            </a:r>
            <a:r>
              <a:rPr lang="en-US" dirty="0" err="1" smtClean="0"/>
              <a:t>berarti</a:t>
            </a:r>
            <a:r>
              <a:rPr lang="en-US" dirty="0" smtClean="0"/>
              <a:t> </a:t>
            </a:r>
            <a:r>
              <a:rPr lang="en-US" dirty="0" err="1" smtClean="0"/>
              <a:t>bahwa</a:t>
            </a:r>
            <a:r>
              <a:rPr lang="en-US" dirty="0" smtClean="0"/>
              <a:t> </a:t>
            </a:r>
            <a:r>
              <a:rPr lang="en-US" dirty="0" err="1" smtClean="0"/>
              <a:t>pada</a:t>
            </a:r>
            <a:r>
              <a:rPr lang="en-US" dirty="0" smtClean="0"/>
              <a:t> </a:t>
            </a:r>
            <a:r>
              <a:rPr lang="en-US" dirty="0" err="1" smtClean="0"/>
              <a:t>saat</a:t>
            </a:r>
            <a:r>
              <a:rPr lang="en-US" dirty="0" smtClean="0"/>
              <a:t> </a:t>
            </a:r>
            <a:r>
              <a:rPr lang="en-US" dirty="0" err="1" smtClean="0"/>
              <a:t>barang</a:t>
            </a:r>
            <a:r>
              <a:rPr lang="en-US" dirty="0" smtClean="0"/>
              <a:t> yang </a:t>
            </a:r>
            <a:r>
              <a:rPr lang="en-US" dirty="0" err="1" smtClean="0"/>
              <a:t>dipesan</a:t>
            </a:r>
            <a:r>
              <a:rPr lang="en-US" dirty="0" smtClean="0"/>
              <a:t> </a:t>
            </a:r>
            <a:r>
              <a:rPr lang="en-US" dirty="0" err="1" smtClean="0"/>
              <a:t>datang</a:t>
            </a:r>
            <a:r>
              <a:rPr lang="en-US" dirty="0" smtClean="0"/>
              <a:t>, </a:t>
            </a:r>
            <a:r>
              <a:rPr lang="en-US" dirty="0" err="1" smtClean="0"/>
              <a:t>perusahaan</a:t>
            </a:r>
            <a:r>
              <a:rPr lang="en-US" dirty="0" smtClean="0"/>
              <a:t> </a:t>
            </a:r>
            <a:r>
              <a:rPr lang="en-US" dirty="0" err="1" smtClean="0"/>
              <a:t>terpaksa</a:t>
            </a:r>
            <a:r>
              <a:rPr lang="en-US" dirty="0" smtClean="0"/>
              <a:t> </a:t>
            </a:r>
            <a:r>
              <a:rPr lang="en-US" dirty="0" err="1" smtClean="0"/>
              <a:t>sudah</a:t>
            </a:r>
            <a:r>
              <a:rPr lang="en-US" dirty="0" smtClean="0"/>
              <a:t> </a:t>
            </a:r>
            <a:r>
              <a:rPr lang="en-US" dirty="0" err="1" smtClean="0"/>
              <a:t>mengambil</a:t>
            </a:r>
            <a:r>
              <a:rPr lang="en-US" dirty="0" smtClean="0"/>
              <a:t> material </a:t>
            </a:r>
            <a:r>
              <a:rPr lang="en-US" dirty="0" err="1" smtClean="0"/>
              <a:t>dari</a:t>
            </a:r>
            <a:r>
              <a:rPr lang="en-US" dirty="0" smtClean="0"/>
              <a:t> safety stock </a:t>
            </a:r>
            <a:r>
              <a:rPr lang="en-US" dirty="0" err="1" smtClean="0"/>
              <a:t>sebesar</a:t>
            </a:r>
            <a:r>
              <a:rPr lang="en-US" dirty="0" smtClean="0"/>
              <a:t> 60 unit. </a:t>
            </a:r>
            <a:r>
              <a:rPr lang="en-US" dirty="0" err="1" smtClean="0"/>
              <a:t>Pada</a:t>
            </a:r>
            <a:r>
              <a:rPr lang="en-US" dirty="0" smtClean="0"/>
              <a:t> </a:t>
            </a:r>
            <a:r>
              <a:rPr lang="en-US" dirty="0" err="1" smtClean="0"/>
              <a:t>waktu</a:t>
            </a:r>
            <a:r>
              <a:rPr lang="en-US" dirty="0" smtClean="0"/>
              <a:t> </a:t>
            </a:r>
            <a:r>
              <a:rPr lang="en-US" dirty="0" err="1" smtClean="0"/>
              <a:t>barang</a:t>
            </a:r>
            <a:r>
              <a:rPr lang="en-US" dirty="0" smtClean="0"/>
              <a:t> yang </a:t>
            </a:r>
            <a:r>
              <a:rPr lang="en-US" dirty="0" err="1" smtClean="0"/>
              <a:t>dipesan</a:t>
            </a:r>
            <a:r>
              <a:rPr lang="en-US" dirty="0" smtClean="0"/>
              <a:t> </a:t>
            </a:r>
            <a:r>
              <a:rPr lang="en-US" dirty="0" err="1" smtClean="0"/>
              <a:t>datang</a:t>
            </a:r>
            <a:r>
              <a:rPr lang="en-US" dirty="0" smtClean="0"/>
              <a:t> </a:t>
            </a:r>
            <a:r>
              <a:rPr lang="en-US" dirty="0" err="1" smtClean="0"/>
              <a:t>persediaan</a:t>
            </a:r>
            <a:r>
              <a:rPr lang="en-US" dirty="0" smtClean="0"/>
              <a:t> </a:t>
            </a:r>
            <a:r>
              <a:rPr lang="en-US" dirty="0" err="1" smtClean="0"/>
              <a:t>dalam</a:t>
            </a:r>
            <a:r>
              <a:rPr lang="en-US" dirty="0" smtClean="0"/>
              <a:t> </a:t>
            </a:r>
            <a:r>
              <a:rPr lang="en-US" dirty="0" err="1" smtClean="0"/>
              <a:t>gudang</a:t>
            </a:r>
            <a:r>
              <a:rPr lang="en-US" dirty="0" smtClean="0"/>
              <a:t> 160 unit. </a:t>
            </a:r>
            <a:r>
              <a:rPr lang="en-US" dirty="0" err="1" smtClean="0"/>
              <a:t>Dengan</a:t>
            </a:r>
            <a:r>
              <a:rPr lang="en-US" dirty="0" smtClean="0"/>
              <a:t> </a:t>
            </a:r>
            <a:r>
              <a:rPr lang="en-US" dirty="0" err="1" smtClean="0"/>
              <a:t>demikian</a:t>
            </a:r>
            <a:r>
              <a:rPr lang="en-US" dirty="0" smtClean="0"/>
              <a:t> safety stock </a:t>
            </a:r>
            <a:r>
              <a:rPr lang="en-US" dirty="0" err="1" smtClean="0"/>
              <a:t>di</a:t>
            </a:r>
            <a:r>
              <a:rPr lang="en-US" dirty="0" smtClean="0"/>
              <a:t> </a:t>
            </a:r>
            <a:r>
              <a:rPr lang="en-US" dirty="0" err="1" smtClean="0"/>
              <a:t>sini</a:t>
            </a:r>
            <a:r>
              <a:rPr lang="en-US" dirty="0" smtClean="0"/>
              <a:t> </a:t>
            </a:r>
            <a:r>
              <a:rPr lang="en-US" dirty="0" err="1" smtClean="0"/>
              <a:t>sudah</a:t>
            </a:r>
            <a:r>
              <a:rPr lang="en-US" dirty="0" smtClean="0"/>
              <a:t> </a:t>
            </a:r>
            <a:r>
              <a:rPr lang="en-US" dirty="0" err="1" smtClean="0"/>
              <a:t>terlanggar</a:t>
            </a:r>
            <a:r>
              <a:rPr lang="en-US" dirty="0" smtClean="0"/>
              <a:t>. </a:t>
            </a:r>
            <a:r>
              <a:rPr lang="en-US" dirty="0" err="1" smtClean="0"/>
              <a:t>Apabila</a:t>
            </a:r>
            <a:r>
              <a:rPr lang="en-US" dirty="0" smtClean="0"/>
              <a:t> </a:t>
            </a:r>
            <a:r>
              <a:rPr lang="en-US" dirty="0" err="1" smtClean="0"/>
              <a:t>pesanan</a:t>
            </a:r>
            <a:r>
              <a:rPr lang="en-US" dirty="0" smtClean="0"/>
              <a:t> </a:t>
            </a:r>
            <a:r>
              <a:rPr lang="en-US" dirty="0" err="1" smtClean="0"/>
              <a:t>dilakukan</a:t>
            </a:r>
            <a:r>
              <a:rPr lang="en-US" dirty="0" smtClean="0"/>
              <a:t> </a:t>
            </a:r>
            <a:r>
              <a:rPr lang="en-US" dirty="0" err="1" smtClean="0"/>
              <a:t>pada</a:t>
            </a:r>
            <a:r>
              <a:rPr lang="en-US" dirty="0" smtClean="0"/>
              <a:t> </a:t>
            </a:r>
            <a:r>
              <a:rPr lang="en-US" dirty="0" err="1" smtClean="0"/>
              <a:t>waktu</a:t>
            </a:r>
            <a:r>
              <a:rPr lang="en-US" dirty="0" smtClean="0"/>
              <a:t> </a:t>
            </a:r>
            <a:r>
              <a:rPr lang="en-US" dirty="0" err="1" smtClean="0"/>
              <a:t>persediaan</a:t>
            </a:r>
            <a:r>
              <a:rPr lang="en-US" dirty="0" smtClean="0"/>
              <a:t> </a:t>
            </a:r>
            <a:r>
              <a:rPr lang="en-US" dirty="0" err="1" smtClean="0"/>
              <a:t>sebesar</a:t>
            </a:r>
            <a:r>
              <a:rPr lang="en-US" dirty="0" smtClean="0"/>
              <a:t> 360 unit, </a:t>
            </a:r>
            <a:r>
              <a:rPr lang="en-US" dirty="0" err="1" smtClean="0"/>
              <a:t>maka</a:t>
            </a:r>
            <a:r>
              <a:rPr lang="en-US" dirty="0" smtClean="0"/>
              <a:t> </a:t>
            </a:r>
            <a:r>
              <a:rPr lang="en-US" dirty="0" err="1" smtClean="0"/>
              <a:t>pada</a:t>
            </a:r>
            <a:r>
              <a:rPr lang="en-US" dirty="0" smtClean="0"/>
              <a:t> </a:t>
            </a:r>
            <a:r>
              <a:rPr lang="en-US" dirty="0" err="1" smtClean="0"/>
              <a:t>waktu</a:t>
            </a:r>
            <a:r>
              <a:rPr lang="en-US" dirty="0" smtClean="0"/>
              <a:t> </a:t>
            </a:r>
            <a:r>
              <a:rPr lang="en-US" dirty="0" err="1" smtClean="0"/>
              <a:t>barang</a:t>
            </a:r>
            <a:r>
              <a:rPr lang="en-US" dirty="0" smtClean="0"/>
              <a:t> yang </a:t>
            </a:r>
            <a:r>
              <a:rPr lang="en-US" dirty="0" err="1" smtClean="0"/>
              <a:t>dipesan</a:t>
            </a:r>
            <a:r>
              <a:rPr lang="en-US" dirty="0" smtClean="0"/>
              <a:t> </a:t>
            </a:r>
            <a:r>
              <a:rPr lang="en-US" dirty="0" err="1" smtClean="0"/>
              <a:t>datang</a:t>
            </a:r>
            <a:r>
              <a:rPr lang="en-US" dirty="0" smtClean="0"/>
              <a:t> </a:t>
            </a:r>
            <a:r>
              <a:rPr lang="en-US" dirty="0" err="1" smtClean="0"/>
              <a:t>persediaan</a:t>
            </a:r>
            <a:r>
              <a:rPr lang="en-US" dirty="0" smtClean="0"/>
              <a:t> </a:t>
            </a:r>
            <a:r>
              <a:rPr lang="en-US" dirty="0" err="1" smtClean="0"/>
              <a:t>di</a:t>
            </a:r>
            <a:r>
              <a:rPr lang="en-US" dirty="0" smtClean="0"/>
              <a:t> </a:t>
            </a:r>
            <a:r>
              <a:rPr lang="en-US" dirty="0" err="1" smtClean="0"/>
              <a:t>dalam</a:t>
            </a:r>
            <a:r>
              <a:rPr lang="en-US" dirty="0" smtClean="0"/>
              <a:t> </a:t>
            </a:r>
            <a:r>
              <a:rPr lang="en-US" dirty="0" err="1" smtClean="0"/>
              <a:t>gudang</a:t>
            </a:r>
            <a:r>
              <a:rPr lang="en-US" dirty="0" smtClean="0"/>
              <a:t> </a:t>
            </a:r>
            <a:r>
              <a:rPr lang="en-US" dirty="0" err="1" smtClean="0"/>
              <a:t>masih</a:t>
            </a:r>
            <a:r>
              <a:rPr lang="en-US" dirty="0" smtClean="0"/>
              <a:t> 160 unit (</a:t>
            </a:r>
            <a:r>
              <a:rPr lang="en-US" dirty="0" err="1" smtClean="0"/>
              <a:t>yaitu</a:t>
            </a:r>
            <a:r>
              <a:rPr lang="en-US" dirty="0" smtClean="0"/>
              <a:t> 360-200), </a:t>
            </a:r>
            <a:r>
              <a:rPr lang="en-US" dirty="0" err="1" smtClean="0"/>
              <a:t>persis</a:t>
            </a:r>
            <a:r>
              <a:rPr lang="en-US" dirty="0" smtClean="0"/>
              <a:t> </a:t>
            </a:r>
            <a:r>
              <a:rPr lang="en-US" dirty="0" err="1" smtClean="0"/>
              <a:t>sama</a:t>
            </a:r>
            <a:r>
              <a:rPr lang="en-US" dirty="0" smtClean="0"/>
              <a:t> </a:t>
            </a:r>
            <a:r>
              <a:rPr lang="en-US" dirty="0" err="1" smtClean="0"/>
              <a:t>besarnya</a:t>
            </a:r>
            <a:r>
              <a:rPr lang="en-US" dirty="0" smtClean="0"/>
              <a:t> </a:t>
            </a:r>
            <a:r>
              <a:rPr lang="en-US" dirty="0" err="1" smtClean="0"/>
              <a:t>dengan</a:t>
            </a:r>
            <a:r>
              <a:rPr lang="en-US" dirty="0" smtClean="0"/>
              <a:t> </a:t>
            </a:r>
            <a:r>
              <a:rPr lang="en-US" dirty="0" err="1" smtClean="0"/>
              <a:t>besar</a:t>
            </a:r>
            <a:r>
              <a:rPr lang="en-US" dirty="0" smtClean="0"/>
              <a:t> safety stock, yang </a:t>
            </a:r>
            <a:r>
              <a:rPr lang="en-US" dirty="0" err="1" smtClean="0"/>
              <a:t>berarti</a:t>
            </a:r>
            <a:r>
              <a:rPr lang="en-US" dirty="0" smtClean="0"/>
              <a:t> </a:t>
            </a:r>
            <a:r>
              <a:rPr lang="en-US" dirty="0" err="1" smtClean="0"/>
              <a:t>bahwa</a:t>
            </a:r>
            <a:r>
              <a:rPr lang="en-US" dirty="0" smtClean="0"/>
              <a:t> safety stock </a:t>
            </a:r>
            <a:r>
              <a:rPr lang="en-US" dirty="0" err="1" smtClean="0"/>
              <a:t>tidak</a:t>
            </a:r>
            <a:r>
              <a:rPr lang="en-US" dirty="0" smtClean="0"/>
              <a:t> </a:t>
            </a:r>
            <a:r>
              <a:rPr lang="en-US" dirty="0" err="1" smtClean="0"/>
              <a:t>terlanggar</a:t>
            </a:r>
            <a:r>
              <a:rPr lang="en-US" dirty="0" smtClean="0"/>
              <a:t>. </a:t>
            </a:r>
            <a:r>
              <a:rPr lang="en-US" dirty="0" err="1" smtClean="0"/>
              <a:t>Hubungan</a:t>
            </a:r>
            <a:r>
              <a:rPr lang="en-US" dirty="0" smtClean="0"/>
              <a:t> </a:t>
            </a:r>
            <a:r>
              <a:rPr lang="en-US" dirty="0" err="1" smtClean="0"/>
              <a:t>antara</a:t>
            </a:r>
            <a:r>
              <a:rPr lang="en-US" dirty="0" smtClean="0"/>
              <a:t> “reorder point”. Safety stock </a:t>
            </a:r>
            <a:r>
              <a:rPr lang="en-US" dirty="0" err="1" smtClean="0"/>
              <a:t>dan</a:t>
            </a:r>
            <a:r>
              <a:rPr lang="en-US" dirty="0" smtClean="0"/>
              <a:t> “economical order quantity” </a:t>
            </a:r>
            <a:r>
              <a:rPr lang="en-US" dirty="0" err="1" smtClean="0"/>
              <a:t>dari</a:t>
            </a:r>
            <a:r>
              <a:rPr lang="en-US" dirty="0" smtClean="0"/>
              <a:t> </a:t>
            </a:r>
            <a:r>
              <a:rPr lang="en-US" dirty="0" err="1" smtClean="0"/>
              <a:t>contoh</a:t>
            </a:r>
            <a:r>
              <a:rPr lang="en-US" dirty="0" smtClean="0"/>
              <a:t> </a:t>
            </a:r>
            <a:r>
              <a:rPr lang="en-US" dirty="0" err="1" smtClean="0"/>
              <a:t>tersebut</a:t>
            </a:r>
            <a:r>
              <a:rPr lang="en-US" dirty="0" smtClean="0"/>
              <a:t> </a:t>
            </a:r>
            <a:r>
              <a:rPr lang="en-US" dirty="0" err="1" smtClean="0"/>
              <a:t>diatas</a:t>
            </a:r>
            <a:r>
              <a:rPr lang="en-US" dirty="0" smtClean="0"/>
              <a:t> </a:t>
            </a:r>
            <a:r>
              <a:rPr lang="en-US" dirty="0" err="1" smtClean="0"/>
              <a:t>dapatlah</a:t>
            </a:r>
            <a:r>
              <a:rPr lang="en-US" dirty="0" smtClean="0"/>
              <a:t> </a:t>
            </a:r>
            <a:r>
              <a:rPr lang="en-US" dirty="0" err="1" smtClean="0"/>
              <a:t>digambarkan</a:t>
            </a:r>
            <a:r>
              <a:rPr lang="en-US" dirty="0" smtClean="0"/>
              <a:t> </a:t>
            </a:r>
            <a:r>
              <a:rPr lang="en-US" dirty="0" err="1" smtClean="0"/>
              <a:t>sebagai</a:t>
            </a:r>
            <a:r>
              <a:rPr lang="en-US" dirty="0" smtClean="0"/>
              <a:t> </a:t>
            </a:r>
            <a:r>
              <a:rPr lang="en-US" dirty="0" err="1" smtClean="0"/>
              <a:t>berikut</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90</a:t>
            </a:fld>
            <a:endParaRPr lang="en-US"/>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2730" name="Group 26"/>
          <p:cNvGrpSpPr>
            <a:grpSpLocks/>
          </p:cNvGrpSpPr>
          <p:nvPr/>
        </p:nvGrpSpPr>
        <p:grpSpPr bwMode="auto">
          <a:xfrm>
            <a:off x="762338" y="228600"/>
            <a:ext cx="7695862" cy="5791200"/>
            <a:chOff x="209" y="2027"/>
            <a:chExt cx="6905" cy="6267"/>
          </a:xfrm>
        </p:grpSpPr>
        <p:cxnSp>
          <p:nvCxnSpPr>
            <p:cNvPr id="72731" name="AutoShape 27"/>
            <p:cNvCxnSpPr>
              <a:cxnSpLocks noChangeShapeType="1"/>
            </p:cNvCxnSpPr>
            <p:nvPr/>
          </p:nvCxnSpPr>
          <p:spPr bwMode="auto">
            <a:xfrm>
              <a:off x="3716" y="3961"/>
              <a:ext cx="0" cy="3272"/>
            </a:xfrm>
            <a:prstGeom prst="straightConnector1">
              <a:avLst/>
            </a:prstGeom>
            <a:noFill/>
            <a:ln w="9525">
              <a:solidFill>
                <a:srgbClr val="000000"/>
              </a:solidFill>
              <a:prstDash val="dash"/>
              <a:round/>
              <a:headEnd/>
              <a:tailEnd/>
            </a:ln>
          </p:spPr>
        </p:cxnSp>
        <p:cxnSp>
          <p:nvCxnSpPr>
            <p:cNvPr id="72732" name="AutoShape 28"/>
            <p:cNvCxnSpPr>
              <a:cxnSpLocks noChangeShapeType="1"/>
            </p:cNvCxnSpPr>
            <p:nvPr/>
          </p:nvCxnSpPr>
          <p:spPr bwMode="auto">
            <a:xfrm>
              <a:off x="4880" y="5890"/>
              <a:ext cx="0" cy="1343"/>
            </a:xfrm>
            <a:prstGeom prst="straightConnector1">
              <a:avLst/>
            </a:prstGeom>
            <a:noFill/>
            <a:ln w="9525">
              <a:solidFill>
                <a:srgbClr val="000000"/>
              </a:solidFill>
              <a:prstDash val="dash"/>
              <a:round/>
              <a:headEnd/>
              <a:tailEnd/>
            </a:ln>
          </p:spPr>
        </p:cxnSp>
        <p:cxnSp>
          <p:nvCxnSpPr>
            <p:cNvPr id="72733" name="AutoShape 29"/>
            <p:cNvCxnSpPr>
              <a:cxnSpLocks noChangeShapeType="1"/>
            </p:cNvCxnSpPr>
            <p:nvPr/>
          </p:nvCxnSpPr>
          <p:spPr bwMode="auto">
            <a:xfrm>
              <a:off x="2498" y="2044"/>
              <a:ext cx="13" cy="5189"/>
            </a:xfrm>
            <a:prstGeom prst="straightConnector1">
              <a:avLst/>
            </a:prstGeom>
            <a:noFill/>
            <a:ln w="25400">
              <a:solidFill>
                <a:srgbClr val="000000"/>
              </a:solidFill>
              <a:round/>
              <a:headEnd/>
              <a:tailEnd/>
            </a:ln>
          </p:spPr>
        </p:cxnSp>
        <p:cxnSp>
          <p:nvCxnSpPr>
            <p:cNvPr id="72734" name="AutoShape 30"/>
            <p:cNvCxnSpPr>
              <a:cxnSpLocks noChangeShapeType="1"/>
            </p:cNvCxnSpPr>
            <p:nvPr/>
          </p:nvCxnSpPr>
          <p:spPr bwMode="auto">
            <a:xfrm>
              <a:off x="2498" y="7238"/>
              <a:ext cx="4616" cy="0"/>
            </a:xfrm>
            <a:prstGeom prst="straightConnector1">
              <a:avLst/>
            </a:prstGeom>
            <a:noFill/>
            <a:ln w="25400">
              <a:solidFill>
                <a:srgbClr val="000000"/>
              </a:solidFill>
              <a:round/>
              <a:headEnd/>
              <a:tailEnd/>
            </a:ln>
          </p:spPr>
        </p:cxnSp>
        <p:cxnSp>
          <p:nvCxnSpPr>
            <p:cNvPr id="72735" name="AutoShape 31"/>
            <p:cNvCxnSpPr>
              <a:cxnSpLocks noChangeShapeType="1"/>
            </p:cNvCxnSpPr>
            <p:nvPr/>
          </p:nvCxnSpPr>
          <p:spPr bwMode="auto">
            <a:xfrm>
              <a:off x="2498" y="5890"/>
              <a:ext cx="4616" cy="0"/>
            </a:xfrm>
            <a:prstGeom prst="straightConnector1">
              <a:avLst/>
            </a:prstGeom>
            <a:noFill/>
            <a:ln w="9525">
              <a:solidFill>
                <a:srgbClr val="000000"/>
              </a:solidFill>
              <a:round/>
              <a:headEnd/>
              <a:tailEnd/>
            </a:ln>
          </p:spPr>
        </p:cxnSp>
        <p:sp>
          <p:nvSpPr>
            <p:cNvPr id="72736" name="AutoShape 32"/>
            <p:cNvSpPr>
              <a:spLocks/>
            </p:cNvSpPr>
            <p:nvPr/>
          </p:nvSpPr>
          <p:spPr bwMode="auto">
            <a:xfrm>
              <a:off x="2511" y="2044"/>
              <a:ext cx="527" cy="3830"/>
            </a:xfrm>
            <a:prstGeom prst="rightBrace">
              <a:avLst>
                <a:gd name="adj1" fmla="val 60563"/>
                <a:gd name="adj2" fmla="val 50000"/>
              </a:avLst>
            </a:prstGeom>
            <a:noFill/>
            <a:ln w="9525">
              <a:solidFill>
                <a:srgbClr val="000000"/>
              </a:solidFill>
              <a:prstDash val="dash"/>
              <a:round/>
              <a:headEnd/>
              <a:tailEnd/>
            </a:ln>
          </p:spPr>
          <p:txBody>
            <a:bodyPr vert="horz" wrap="square" lIns="91440" tIns="45720" rIns="91440" bIns="45720" numCol="1" anchor="t" anchorCtr="0" compatLnSpc="1">
              <a:prstTxWarp prst="textNoShape">
                <a:avLst/>
              </a:prstTxWarp>
            </a:bodyPr>
            <a:lstStyle/>
            <a:p>
              <a:endParaRPr lang="en-US"/>
            </a:p>
          </p:txBody>
        </p:sp>
        <p:sp>
          <p:nvSpPr>
            <p:cNvPr id="72737" name="AutoShape 33"/>
            <p:cNvSpPr>
              <a:spLocks/>
            </p:cNvSpPr>
            <p:nvPr/>
          </p:nvSpPr>
          <p:spPr bwMode="auto">
            <a:xfrm>
              <a:off x="2291" y="3860"/>
              <a:ext cx="170" cy="2030"/>
            </a:xfrm>
            <a:prstGeom prst="leftBrace">
              <a:avLst>
                <a:gd name="adj1" fmla="val 99510"/>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72738" name="AutoShape 34"/>
            <p:cNvCxnSpPr>
              <a:cxnSpLocks noChangeShapeType="1"/>
            </p:cNvCxnSpPr>
            <p:nvPr/>
          </p:nvCxnSpPr>
          <p:spPr bwMode="auto">
            <a:xfrm flipV="1">
              <a:off x="4880" y="2044"/>
              <a:ext cx="0" cy="3812"/>
            </a:xfrm>
            <a:prstGeom prst="straightConnector1">
              <a:avLst/>
            </a:prstGeom>
            <a:noFill/>
            <a:ln w="9525">
              <a:solidFill>
                <a:srgbClr val="000000"/>
              </a:solidFill>
              <a:round/>
              <a:headEnd/>
              <a:tailEnd/>
            </a:ln>
          </p:spPr>
        </p:cxnSp>
        <p:sp>
          <p:nvSpPr>
            <p:cNvPr id="72739" name="Rectangle 35"/>
            <p:cNvSpPr>
              <a:spLocks noChangeArrowheads="1"/>
            </p:cNvSpPr>
            <p:nvPr/>
          </p:nvSpPr>
          <p:spPr bwMode="auto">
            <a:xfrm>
              <a:off x="4906" y="4216"/>
              <a:ext cx="1272" cy="154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dirty="0" err="1" smtClean="0">
                  <a:ln>
                    <a:noFill/>
                  </a:ln>
                  <a:solidFill>
                    <a:schemeClr val="tx1"/>
                  </a:solidFill>
                  <a:effectLst/>
                  <a:latin typeface="Calibri" pitchFamily="34" charset="0"/>
                </a:rPr>
                <a:t>Jumlah</a:t>
              </a:r>
              <a:r>
                <a:rPr kumimoji="0" lang="en-US" sz="1600" b="1" i="0" u="none" strike="noStrike" cap="none" normalizeH="0" baseline="0" dirty="0" smtClean="0">
                  <a:ln>
                    <a:noFill/>
                  </a:ln>
                  <a:solidFill>
                    <a:schemeClr val="tx1"/>
                  </a:solidFill>
                  <a:effectLst/>
                  <a:latin typeface="Calibri" pitchFamily="34" charset="0"/>
                </a:rPr>
                <a:t> stock </a:t>
              </a:r>
              <a:r>
                <a:rPr kumimoji="0" lang="en-US" sz="1600" b="1" i="0" u="none" strike="noStrike" cap="none" normalizeH="0" baseline="0" dirty="0" err="1" smtClean="0">
                  <a:ln>
                    <a:noFill/>
                  </a:ln>
                  <a:solidFill>
                    <a:schemeClr val="tx1"/>
                  </a:solidFill>
                  <a:effectLst/>
                  <a:latin typeface="Calibri" pitchFamily="34" charset="0"/>
                </a:rPr>
                <a:t>pada</a:t>
              </a:r>
              <a:r>
                <a:rPr kumimoji="0" lang="en-US" sz="1600" b="1" i="0" u="none" strike="noStrike" cap="none" normalizeH="0" baseline="0" dirty="0" smtClean="0">
                  <a:ln>
                    <a:noFill/>
                  </a:ln>
                  <a:solidFill>
                    <a:schemeClr val="tx1"/>
                  </a:solidFill>
                  <a:effectLst/>
                  <a:latin typeface="Calibri" pitchFamily="34" charset="0"/>
                </a:rPr>
                <a:t> </a:t>
              </a:r>
              <a:r>
                <a:rPr kumimoji="0" lang="en-US" sz="1600" b="1" i="0" u="none" strike="noStrike" cap="none" normalizeH="0" baseline="0" dirty="0" err="1" smtClean="0">
                  <a:ln>
                    <a:noFill/>
                  </a:ln>
                  <a:solidFill>
                    <a:schemeClr val="tx1"/>
                  </a:solidFill>
                  <a:effectLst/>
                  <a:latin typeface="Calibri" pitchFamily="34" charset="0"/>
                </a:rPr>
                <a:t>waktu</a:t>
              </a:r>
              <a:r>
                <a:rPr kumimoji="0" lang="en-US" sz="1600" b="1" i="0" u="none" strike="noStrike" cap="none" normalizeH="0" baseline="0" dirty="0" smtClean="0">
                  <a:ln>
                    <a:noFill/>
                  </a:ln>
                  <a:solidFill>
                    <a:schemeClr val="tx1"/>
                  </a:solidFill>
                  <a:effectLst/>
                  <a:latin typeface="Calibri" pitchFamily="34" charset="0"/>
                </a:rPr>
                <a:t> material yang </a:t>
              </a:r>
              <a:r>
                <a:rPr kumimoji="0" lang="en-US" sz="1600" b="1" i="0" u="none" strike="noStrike" cap="none" normalizeH="0" baseline="0" dirty="0" err="1" smtClean="0">
                  <a:ln>
                    <a:noFill/>
                  </a:ln>
                  <a:solidFill>
                    <a:schemeClr val="tx1"/>
                  </a:solidFill>
                  <a:effectLst/>
                  <a:latin typeface="Calibri" pitchFamily="34" charset="0"/>
                </a:rPr>
                <a:t>dipesan</a:t>
              </a:r>
              <a:r>
                <a:rPr kumimoji="0" lang="en-US" sz="1600" b="1" i="0" u="none" strike="noStrike" cap="none" normalizeH="0" baseline="0" dirty="0" smtClean="0">
                  <a:ln>
                    <a:noFill/>
                  </a:ln>
                  <a:solidFill>
                    <a:schemeClr val="tx1"/>
                  </a:solidFill>
                  <a:effectLst/>
                  <a:latin typeface="Calibri" pitchFamily="34" charset="0"/>
                </a:rPr>
                <a:t> </a:t>
              </a:r>
              <a:r>
                <a:rPr kumimoji="0" lang="en-US" sz="1600" b="1" i="0" u="none" strike="noStrike" cap="none" normalizeH="0" baseline="0" dirty="0" err="1" smtClean="0">
                  <a:ln>
                    <a:noFill/>
                  </a:ln>
                  <a:solidFill>
                    <a:schemeClr val="tx1"/>
                  </a:solidFill>
                  <a:effectLst/>
                  <a:latin typeface="Calibri" pitchFamily="34" charset="0"/>
                </a:rPr>
                <a:t>datang</a:t>
              </a:r>
              <a:endParaRPr kumimoji="0" lang="en-US" sz="1600" b="0" i="0" u="none" strike="noStrike" cap="none" normalizeH="0" baseline="0" dirty="0" smtClean="0">
                <a:ln>
                  <a:noFill/>
                </a:ln>
                <a:solidFill>
                  <a:schemeClr val="tx1"/>
                </a:solidFill>
                <a:effectLst/>
                <a:latin typeface="Arial" pitchFamily="34" charset="0"/>
              </a:endParaRPr>
            </a:p>
          </p:txBody>
        </p:sp>
        <p:cxnSp>
          <p:nvCxnSpPr>
            <p:cNvPr id="72741" name="AutoShape 37"/>
            <p:cNvCxnSpPr>
              <a:cxnSpLocks noChangeShapeType="1"/>
            </p:cNvCxnSpPr>
            <p:nvPr/>
          </p:nvCxnSpPr>
          <p:spPr bwMode="auto">
            <a:xfrm flipH="1">
              <a:off x="3781" y="3569"/>
              <a:ext cx="205" cy="291"/>
            </a:xfrm>
            <a:prstGeom prst="straightConnector1">
              <a:avLst/>
            </a:prstGeom>
            <a:noFill/>
            <a:ln w="9525">
              <a:solidFill>
                <a:srgbClr val="000000"/>
              </a:solidFill>
              <a:round/>
              <a:headEnd/>
              <a:tailEnd type="triangle" w="med" len="med"/>
            </a:ln>
          </p:spPr>
        </p:cxnSp>
        <p:sp>
          <p:nvSpPr>
            <p:cNvPr id="72742" name="Rectangle 38"/>
            <p:cNvSpPr>
              <a:spLocks noChangeArrowheads="1"/>
            </p:cNvSpPr>
            <p:nvPr/>
          </p:nvSpPr>
          <p:spPr bwMode="auto">
            <a:xfrm>
              <a:off x="2962" y="3590"/>
              <a:ext cx="641" cy="61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rPr>
                <a:t>EOQ</a:t>
              </a:r>
              <a:endParaRPr kumimoji="0" lang="en-US" sz="1600" b="0" i="0" u="none" strike="noStrike" cap="none" normalizeH="0" baseline="0" dirty="0" smtClean="0">
                <a:ln>
                  <a:noFill/>
                </a:ln>
                <a:solidFill>
                  <a:schemeClr val="tx1"/>
                </a:solidFill>
                <a:effectLst/>
                <a:latin typeface="Arial" pitchFamily="34" charset="0"/>
              </a:endParaRPr>
            </a:p>
          </p:txBody>
        </p:sp>
        <p:cxnSp>
          <p:nvCxnSpPr>
            <p:cNvPr id="72743" name="AutoShape 39"/>
            <p:cNvCxnSpPr>
              <a:cxnSpLocks noChangeShapeType="1"/>
            </p:cNvCxnSpPr>
            <p:nvPr/>
          </p:nvCxnSpPr>
          <p:spPr bwMode="auto">
            <a:xfrm>
              <a:off x="2962" y="3961"/>
              <a:ext cx="702" cy="0"/>
            </a:xfrm>
            <a:prstGeom prst="straightConnector1">
              <a:avLst/>
            </a:prstGeom>
            <a:noFill/>
            <a:ln w="9525">
              <a:solidFill>
                <a:srgbClr val="000000"/>
              </a:solidFill>
              <a:prstDash val="dash"/>
              <a:round/>
              <a:headEnd/>
              <a:tailEnd/>
            </a:ln>
          </p:spPr>
        </p:cxnSp>
        <p:cxnSp>
          <p:nvCxnSpPr>
            <p:cNvPr id="72744" name="AutoShape 40"/>
            <p:cNvCxnSpPr>
              <a:cxnSpLocks noChangeShapeType="1"/>
            </p:cNvCxnSpPr>
            <p:nvPr/>
          </p:nvCxnSpPr>
          <p:spPr bwMode="auto">
            <a:xfrm>
              <a:off x="2498" y="2027"/>
              <a:ext cx="2364" cy="3847"/>
            </a:xfrm>
            <a:prstGeom prst="straightConnector1">
              <a:avLst/>
            </a:prstGeom>
            <a:noFill/>
            <a:ln w="9525">
              <a:solidFill>
                <a:srgbClr val="000000"/>
              </a:solidFill>
              <a:round/>
              <a:headEnd/>
              <a:tailEnd/>
            </a:ln>
          </p:spPr>
        </p:cxnSp>
        <p:sp>
          <p:nvSpPr>
            <p:cNvPr id="72745" name="Rectangle 41"/>
            <p:cNvSpPr>
              <a:spLocks noChangeArrowheads="1"/>
            </p:cNvSpPr>
            <p:nvPr/>
          </p:nvSpPr>
          <p:spPr bwMode="auto">
            <a:xfrm>
              <a:off x="5037" y="6438"/>
              <a:ext cx="1281" cy="46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rPr>
                <a:t>Safety stock</a:t>
              </a:r>
              <a:endParaRPr kumimoji="0" lang="en-US" sz="1400" b="0" i="0" u="none" strike="noStrike" cap="none" normalizeH="0" baseline="0" dirty="0" smtClean="0">
                <a:ln>
                  <a:noFill/>
                </a:ln>
                <a:solidFill>
                  <a:schemeClr val="tx1"/>
                </a:solidFill>
                <a:effectLst/>
                <a:latin typeface="Arial" pitchFamily="34" charset="0"/>
              </a:endParaRPr>
            </a:p>
          </p:txBody>
        </p:sp>
        <p:sp>
          <p:nvSpPr>
            <p:cNvPr id="72746" name="AutoShape 42"/>
            <p:cNvSpPr>
              <a:spLocks/>
            </p:cNvSpPr>
            <p:nvPr/>
          </p:nvSpPr>
          <p:spPr bwMode="auto">
            <a:xfrm rot="5400000">
              <a:off x="4097" y="6936"/>
              <a:ext cx="410" cy="1198"/>
            </a:xfrm>
            <a:prstGeom prst="rightBrace">
              <a:avLst>
                <a:gd name="adj1" fmla="val 24350"/>
                <a:gd name="adj2" fmla="val 50046"/>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72747" name="Rectangle 43"/>
            <p:cNvSpPr>
              <a:spLocks noChangeArrowheads="1"/>
            </p:cNvSpPr>
            <p:nvPr/>
          </p:nvSpPr>
          <p:spPr bwMode="auto">
            <a:xfrm>
              <a:off x="3345" y="7705"/>
              <a:ext cx="1974" cy="58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rPr>
                <a:t>5 </a:t>
              </a:r>
              <a:r>
                <a:rPr kumimoji="0" lang="en-US" sz="1400" b="1" i="0" u="none" strike="noStrike" cap="none" normalizeH="0" baseline="0" dirty="0" err="1" smtClean="0">
                  <a:ln>
                    <a:noFill/>
                  </a:ln>
                  <a:solidFill>
                    <a:schemeClr val="tx1"/>
                  </a:solidFill>
                  <a:effectLst/>
                  <a:latin typeface="Calibri" pitchFamily="34" charset="0"/>
                </a:rPr>
                <a:t>Minggu</a:t>
              </a:r>
              <a:endParaRPr kumimoji="0" lang="en-US" sz="1400" b="1" i="0" u="none" strike="noStrike" cap="none" normalizeH="0" baseline="0" dirty="0" smtClean="0">
                <a:ln>
                  <a:noFill/>
                </a:ln>
                <a:solidFill>
                  <a:schemeClr val="tx1"/>
                </a:solidFill>
                <a:effectLst/>
                <a:latin typeface="Calibri"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rPr>
                <a:t>(</a:t>
              </a:r>
              <a:r>
                <a:rPr kumimoji="0" lang="en-US" sz="1400" b="1" i="0" u="none" strike="noStrike" cap="none" normalizeH="0" baseline="0" dirty="0" err="1" smtClean="0">
                  <a:ln>
                    <a:noFill/>
                  </a:ln>
                  <a:solidFill>
                    <a:schemeClr val="tx1"/>
                  </a:solidFill>
                  <a:effectLst/>
                  <a:latin typeface="Calibri" pitchFamily="34" charset="0"/>
                </a:rPr>
                <a:t>procuretment</a:t>
              </a:r>
              <a:r>
                <a:rPr kumimoji="0" lang="en-US" sz="1400" b="1" i="0" u="none" strike="noStrike" cap="none" normalizeH="0" baseline="0" dirty="0" smtClean="0">
                  <a:ln>
                    <a:noFill/>
                  </a:ln>
                  <a:solidFill>
                    <a:schemeClr val="tx1"/>
                  </a:solidFill>
                  <a:effectLst/>
                  <a:latin typeface="Calibri" pitchFamily="34" charset="0"/>
                </a:rPr>
                <a:t> lead time)</a:t>
              </a:r>
              <a:endParaRPr kumimoji="0" lang="en-US" sz="1400" b="0" i="0" u="none" strike="noStrike" cap="none" normalizeH="0" baseline="0" dirty="0" smtClean="0">
                <a:ln>
                  <a:noFill/>
                </a:ln>
                <a:solidFill>
                  <a:schemeClr val="tx1"/>
                </a:solidFill>
                <a:effectLst/>
                <a:latin typeface="Arial" pitchFamily="34" charset="0"/>
              </a:endParaRPr>
            </a:p>
          </p:txBody>
        </p:sp>
        <p:sp>
          <p:nvSpPr>
            <p:cNvPr id="72748" name="Rectangle 44"/>
            <p:cNvSpPr>
              <a:spLocks noChangeArrowheads="1"/>
            </p:cNvSpPr>
            <p:nvPr/>
          </p:nvSpPr>
          <p:spPr bwMode="auto">
            <a:xfrm>
              <a:off x="5909" y="7391"/>
              <a:ext cx="1089" cy="582"/>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dirty="0" err="1" smtClean="0">
                  <a:ln>
                    <a:noFill/>
                  </a:ln>
                  <a:solidFill>
                    <a:schemeClr val="tx1"/>
                  </a:solidFill>
                  <a:effectLst/>
                  <a:latin typeface="Calibri" pitchFamily="34" charset="0"/>
                </a:rPr>
                <a:t>Waktu</a:t>
              </a:r>
              <a:endParaRPr kumimoji="0" lang="en-US" sz="1600" b="0" i="0" u="none" strike="noStrike" cap="none" normalizeH="0" baseline="0" dirty="0" smtClean="0">
                <a:ln>
                  <a:noFill/>
                </a:ln>
                <a:solidFill>
                  <a:schemeClr val="tx1"/>
                </a:solidFill>
                <a:effectLst/>
                <a:latin typeface="Arial" pitchFamily="34" charset="0"/>
              </a:endParaRPr>
            </a:p>
          </p:txBody>
        </p:sp>
        <p:sp>
          <p:nvSpPr>
            <p:cNvPr id="72749" name="Rectangle 45"/>
            <p:cNvSpPr>
              <a:spLocks noChangeArrowheads="1"/>
            </p:cNvSpPr>
            <p:nvPr/>
          </p:nvSpPr>
          <p:spPr bwMode="auto">
            <a:xfrm>
              <a:off x="1704" y="3772"/>
              <a:ext cx="613" cy="444"/>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rPr>
                <a:t>360</a:t>
              </a:r>
              <a:endParaRPr kumimoji="0" lang="en-US" sz="1600" b="0" i="0" u="none" strike="noStrike" cap="none" normalizeH="0" baseline="0" dirty="0" smtClean="0">
                <a:ln>
                  <a:noFill/>
                </a:ln>
                <a:solidFill>
                  <a:schemeClr val="tx1"/>
                </a:solidFill>
                <a:effectLst/>
                <a:latin typeface="Arial" pitchFamily="34" charset="0"/>
              </a:endParaRPr>
            </a:p>
          </p:txBody>
        </p:sp>
        <p:sp>
          <p:nvSpPr>
            <p:cNvPr id="72750" name="Rectangle 46"/>
            <p:cNvSpPr>
              <a:spLocks noChangeArrowheads="1"/>
            </p:cNvSpPr>
            <p:nvPr/>
          </p:nvSpPr>
          <p:spPr bwMode="auto">
            <a:xfrm>
              <a:off x="1675" y="4608"/>
              <a:ext cx="613" cy="44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rPr>
                <a:t>200</a:t>
              </a:r>
              <a:endParaRPr kumimoji="0" lang="en-US" sz="1400" b="0" i="0" u="none" strike="noStrike" cap="none" normalizeH="0" baseline="0" dirty="0" smtClean="0">
                <a:ln>
                  <a:noFill/>
                </a:ln>
                <a:solidFill>
                  <a:schemeClr val="tx1"/>
                </a:solidFill>
                <a:effectLst/>
                <a:latin typeface="Arial" pitchFamily="34" charset="0"/>
              </a:endParaRPr>
            </a:p>
          </p:txBody>
        </p:sp>
        <p:sp>
          <p:nvSpPr>
            <p:cNvPr id="72751" name="Rectangle 47"/>
            <p:cNvSpPr>
              <a:spLocks noChangeArrowheads="1"/>
            </p:cNvSpPr>
            <p:nvPr/>
          </p:nvSpPr>
          <p:spPr bwMode="auto">
            <a:xfrm>
              <a:off x="1701" y="5569"/>
              <a:ext cx="614" cy="44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400" b="0" i="0" u="none" strike="noStrike" cap="none" normalizeH="0" baseline="0" dirty="0" smtClean="0">
                  <a:ln>
                    <a:noFill/>
                  </a:ln>
                  <a:solidFill>
                    <a:schemeClr val="tx1"/>
                  </a:solidFill>
                  <a:effectLst/>
                  <a:latin typeface="Calibri" pitchFamily="34" charset="0"/>
                </a:rPr>
                <a:t>160</a:t>
              </a:r>
              <a:endParaRPr kumimoji="0" lang="en-US" sz="1400" b="0" i="0" u="none" strike="noStrike" cap="none" normalizeH="0" baseline="0" dirty="0" smtClean="0">
                <a:ln>
                  <a:noFill/>
                </a:ln>
                <a:solidFill>
                  <a:schemeClr val="tx1"/>
                </a:solidFill>
                <a:effectLst/>
                <a:latin typeface="Arial" pitchFamily="34" charset="0"/>
              </a:endParaRPr>
            </a:p>
          </p:txBody>
        </p:sp>
        <p:sp>
          <p:nvSpPr>
            <p:cNvPr id="72752" name="Rectangle 48"/>
            <p:cNvSpPr>
              <a:spLocks noChangeArrowheads="1"/>
            </p:cNvSpPr>
            <p:nvPr/>
          </p:nvSpPr>
          <p:spPr bwMode="auto">
            <a:xfrm>
              <a:off x="937" y="2511"/>
              <a:ext cx="1485" cy="837"/>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dirty="0" err="1" smtClean="0">
                  <a:ln>
                    <a:noFill/>
                  </a:ln>
                  <a:solidFill>
                    <a:schemeClr val="tx1"/>
                  </a:solidFill>
                  <a:effectLst/>
                  <a:latin typeface="Calibri" pitchFamily="34" charset="0"/>
                </a:rPr>
                <a:t>Persediaan</a:t>
              </a:r>
              <a:r>
                <a:rPr kumimoji="0" lang="en-US" sz="1600" b="1" i="0" u="none" strike="noStrike" cap="none" normalizeH="0" baseline="0" dirty="0" smtClean="0">
                  <a:ln>
                    <a:noFill/>
                  </a:ln>
                  <a:solidFill>
                    <a:schemeClr val="tx1"/>
                  </a:solidFill>
                  <a:effectLst/>
                  <a:latin typeface="Calibri" pitchFamily="34" charset="0"/>
                </a:rPr>
                <a:t> (</a:t>
              </a:r>
              <a:r>
                <a:rPr kumimoji="0" lang="en-US" sz="1600" b="1" i="0" u="none" strike="noStrike" cap="none" normalizeH="0" baseline="0" dirty="0" err="1" smtClean="0">
                  <a:ln>
                    <a:noFill/>
                  </a:ln>
                  <a:solidFill>
                    <a:schemeClr val="tx1"/>
                  </a:solidFill>
                  <a:effectLst/>
                  <a:latin typeface="Calibri" pitchFamily="34" charset="0"/>
                </a:rPr>
                <a:t>dalam</a:t>
              </a:r>
              <a:r>
                <a:rPr kumimoji="0" lang="en-US" sz="1600" b="1" i="0" u="none" strike="noStrike" cap="none" normalizeH="0" baseline="0" dirty="0" smtClean="0">
                  <a:ln>
                    <a:noFill/>
                  </a:ln>
                  <a:solidFill>
                    <a:schemeClr val="tx1"/>
                  </a:solidFill>
                  <a:effectLst/>
                  <a:latin typeface="Calibri" pitchFamily="34" charset="0"/>
                </a:rPr>
                <a:t> unit)</a:t>
              </a:r>
              <a:endParaRPr kumimoji="0" lang="en-US" sz="1600" b="1" i="0" u="none" strike="noStrike" cap="none" normalizeH="0" baseline="3000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72753" name="Rectangle 49"/>
            <p:cNvSpPr>
              <a:spLocks noChangeArrowheads="1"/>
            </p:cNvSpPr>
            <p:nvPr/>
          </p:nvSpPr>
          <p:spPr bwMode="auto">
            <a:xfrm>
              <a:off x="209" y="4271"/>
              <a:ext cx="1485" cy="1083"/>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err="1" smtClean="0">
                  <a:ln>
                    <a:noFill/>
                  </a:ln>
                  <a:solidFill>
                    <a:schemeClr val="tx1"/>
                  </a:solidFill>
                  <a:effectLst/>
                  <a:latin typeface="Calibri" pitchFamily="34" charset="0"/>
                </a:rPr>
                <a:t>Penggunaan</a:t>
              </a:r>
              <a:r>
                <a:rPr kumimoji="0" lang="en-US" sz="1400" b="1" i="0" u="none" strike="noStrike" cap="none" normalizeH="0" baseline="0" dirty="0" smtClean="0">
                  <a:ln>
                    <a:noFill/>
                  </a:ln>
                  <a:solidFill>
                    <a:schemeClr val="tx1"/>
                  </a:solidFill>
                  <a:effectLst/>
                  <a:latin typeface="Calibri" pitchFamily="34" charset="0"/>
                </a:rPr>
                <a:t> </a:t>
              </a:r>
              <a:r>
                <a:rPr kumimoji="0" lang="en-US" sz="1400" b="1" i="0" u="none" strike="noStrike" cap="none" normalizeH="0" baseline="0" dirty="0" err="1" smtClean="0">
                  <a:ln>
                    <a:noFill/>
                  </a:ln>
                  <a:solidFill>
                    <a:schemeClr val="tx1"/>
                  </a:solidFill>
                  <a:effectLst/>
                  <a:latin typeface="Calibri" pitchFamily="34" charset="0"/>
                </a:rPr>
                <a:t>selama</a:t>
              </a:r>
              <a:r>
                <a:rPr kumimoji="0" lang="en-US" sz="1400" b="1" i="0" u="none" strike="noStrike" cap="none" normalizeH="0" baseline="0" dirty="0" smtClean="0">
                  <a:ln>
                    <a:noFill/>
                  </a:ln>
                  <a:solidFill>
                    <a:schemeClr val="tx1"/>
                  </a:solidFill>
                  <a:effectLst/>
                  <a:latin typeface="Calibri" pitchFamily="34" charset="0"/>
                </a:rPr>
                <a:t> </a:t>
              </a:r>
              <a:r>
                <a:rPr kumimoji="0" lang="en-US" sz="1400" b="1" i="0" u="none" strike="noStrike" cap="none" normalizeH="0" baseline="0" dirty="0" err="1" smtClean="0">
                  <a:ln>
                    <a:noFill/>
                  </a:ln>
                  <a:solidFill>
                    <a:schemeClr val="tx1"/>
                  </a:solidFill>
                  <a:effectLst/>
                  <a:latin typeface="Calibri" pitchFamily="34" charset="0"/>
                </a:rPr>
                <a:t>procuretment</a:t>
              </a:r>
              <a:r>
                <a:rPr kumimoji="0" lang="en-US" sz="1400" b="1" i="0" u="none" strike="noStrike" cap="none" normalizeH="0" baseline="0" dirty="0" smtClean="0">
                  <a:ln>
                    <a:noFill/>
                  </a:ln>
                  <a:solidFill>
                    <a:schemeClr val="tx1"/>
                  </a:solidFill>
                  <a:effectLst/>
                  <a:latin typeface="Calibri" pitchFamily="34" charset="0"/>
                </a:rPr>
                <a:t> lead time</a:t>
              </a:r>
              <a:endParaRPr kumimoji="0" lang="en-US" sz="1400" b="0" i="0" u="none" strike="noStrike" cap="none" normalizeH="0" baseline="0" dirty="0" smtClean="0">
                <a:ln>
                  <a:noFill/>
                </a:ln>
                <a:solidFill>
                  <a:schemeClr val="tx1"/>
                </a:solidFill>
                <a:effectLst/>
                <a:latin typeface="Arial" pitchFamily="34" charset="0"/>
              </a:endParaRPr>
            </a:p>
          </p:txBody>
        </p:sp>
        <p:sp>
          <p:nvSpPr>
            <p:cNvPr id="72754" name="Rectangle 50"/>
            <p:cNvSpPr>
              <a:spLocks noChangeArrowheads="1"/>
            </p:cNvSpPr>
            <p:nvPr/>
          </p:nvSpPr>
          <p:spPr bwMode="auto">
            <a:xfrm>
              <a:off x="2033" y="7056"/>
              <a:ext cx="334" cy="56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rPr>
                <a:t>0</a:t>
              </a:r>
              <a:endParaRPr kumimoji="0" lang="en-US" sz="1400" b="0" i="0" u="none" strike="noStrike" cap="none" normalizeH="0" baseline="0" dirty="0" smtClean="0">
                <a:ln>
                  <a:noFill/>
                </a:ln>
                <a:solidFill>
                  <a:schemeClr val="tx1"/>
                </a:solidFill>
                <a:effectLst/>
                <a:latin typeface="Arial" pitchFamily="34" charset="0"/>
              </a:endParaRPr>
            </a:p>
          </p:txBody>
        </p:sp>
        <p:cxnSp>
          <p:nvCxnSpPr>
            <p:cNvPr id="72755" name="AutoShape 51"/>
            <p:cNvCxnSpPr>
              <a:cxnSpLocks noChangeShapeType="1"/>
            </p:cNvCxnSpPr>
            <p:nvPr/>
          </p:nvCxnSpPr>
          <p:spPr bwMode="auto">
            <a:xfrm flipH="1">
              <a:off x="4906" y="5696"/>
              <a:ext cx="131" cy="160"/>
            </a:xfrm>
            <a:prstGeom prst="straightConnector1">
              <a:avLst/>
            </a:prstGeom>
            <a:noFill/>
            <a:ln w="9525">
              <a:solidFill>
                <a:srgbClr val="000000"/>
              </a:solidFill>
              <a:round/>
              <a:headEnd/>
              <a:tailEnd type="triangle" w="med" len="med"/>
            </a:ln>
          </p:spPr>
        </p:cxnSp>
        <p:cxnSp>
          <p:nvCxnSpPr>
            <p:cNvPr id="72756" name="AutoShape 52"/>
            <p:cNvCxnSpPr>
              <a:cxnSpLocks noChangeShapeType="1"/>
            </p:cNvCxnSpPr>
            <p:nvPr/>
          </p:nvCxnSpPr>
          <p:spPr bwMode="auto">
            <a:xfrm>
              <a:off x="4906" y="2044"/>
              <a:ext cx="2154" cy="3846"/>
            </a:xfrm>
            <a:prstGeom prst="straightConnector1">
              <a:avLst/>
            </a:prstGeom>
            <a:noFill/>
            <a:ln w="9525">
              <a:solidFill>
                <a:srgbClr val="000000"/>
              </a:solidFill>
              <a:round/>
              <a:headEnd/>
              <a:tailEnd/>
            </a:ln>
          </p:spPr>
        </p:cxnSp>
      </p:grpSp>
      <p:sp>
        <p:nvSpPr>
          <p:cNvPr id="55" name="TextBox 54"/>
          <p:cNvSpPr txBox="1"/>
          <p:nvPr/>
        </p:nvSpPr>
        <p:spPr>
          <a:xfrm>
            <a:off x="990600" y="5943602"/>
            <a:ext cx="7848600" cy="646331"/>
          </a:xfrm>
          <a:prstGeom prst="rect">
            <a:avLst/>
          </a:prstGeom>
          <a:noFill/>
        </p:spPr>
        <p:txBody>
          <a:bodyPr wrap="square" rtlCol="0">
            <a:spAutoFit/>
          </a:bodyPr>
          <a:lstStyle/>
          <a:p>
            <a:r>
              <a:rPr lang="en-US" b="1" i="1" u="sng" dirty="0" err="1" smtClean="0"/>
              <a:t>Hubungan</a:t>
            </a:r>
            <a:r>
              <a:rPr lang="en-US" b="1" i="1" u="sng" dirty="0" smtClean="0"/>
              <a:t> </a:t>
            </a:r>
            <a:r>
              <a:rPr lang="en-US" b="1" i="1" u="sng" dirty="0" err="1" smtClean="0"/>
              <a:t>antara</a:t>
            </a:r>
            <a:r>
              <a:rPr lang="en-US" b="1" i="1" u="sng" dirty="0" smtClean="0"/>
              <a:t> reorder point, safety stock </a:t>
            </a:r>
            <a:r>
              <a:rPr lang="en-US" b="1" i="1" u="sng" dirty="0" err="1" smtClean="0"/>
              <a:t>dan</a:t>
            </a:r>
            <a:r>
              <a:rPr lang="en-US" b="1" i="1" u="sng" dirty="0" smtClean="0"/>
              <a:t> economical order quantity</a:t>
            </a:r>
          </a:p>
          <a:p>
            <a:pPr algn="r"/>
            <a:r>
              <a:rPr lang="en-US" b="1" i="1" dirty="0" smtClean="0"/>
              <a:t>(</a:t>
            </a:r>
            <a:r>
              <a:rPr lang="en-US" b="1" i="1" dirty="0" err="1" smtClean="0"/>
              <a:t>Bambang</a:t>
            </a:r>
            <a:r>
              <a:rPr lang="en-US" b="1" i="1" dirty="0" smtClean="0"/>
              <a:t> </a:t>
            </a:r>
            <a:r>
              <a:rPr lang="en-US" b="1" i="1" dirty="0" err="1" smtClean="0"/>
              <a:t>Riyanto</a:t>
            </a:r>
            <a:r>
              <a:rPr lang="en-US" b="1" i="1" dirty="0" smtClean="0"/>
              <a:t>; 1997 :83-84)</a:t>
            </a:r>
            <a:endParaRPr lang="en-US" b="1" i="1" dirty="0"/>
          </a:p>
        </p:txBody>
      </p:sp>
      <p:sp>
        <p:nvSpPr>
          <p:cNvPr id="56" name="TextBox 55"/>
          <p:cNvSpPr txBox="1"/>
          <p:nvPr/>
        </p:nvSpPr>
        <p:spPr>
          <a:xfrm>
            <a:off x="1066803" y="152400"/>
            <a:ext cx="1266693" cy="369332"/>
          </a:xfrm>
          <a:prstGeom prst="rect">
            <a:avLst/>
          </a:prstGeom>
          <a:noFill/>
        </p:spPr>
        <p:txBody>
          <a:bodyPr wrap="none" rtlCol="0">
            <a:spAutoFit/>
          </a:bodyPr>
          <a:lstStyle/>
          <a:p>
            <a:r>
              <a:rPr lang="en-US" b="1" u="sng" dirty="0" err="1" smtClean="0"/>
              <a:t>Gambar</a:t>
            </a:r>
            <a:r>
              <a:rPr lang="en-US" b="1" u="sng" dirty="0" smtClean="0"/>
              <a:t> 1</a:t>
            </a:r>
            <a:endParaRPr lang="en-US" b="1" u="sng" dirty="0"/>
          </a:p>
        </p:txBody>
      </p:sp>
      <p:sp>
        <p:nvSpPr>
          <p:cNvPr id="57" name="Slide Number Placeholder 56"/>
          <p:cNvSpPr>
            <a:spLocks noGrp="1"/>
          </p:cNvSpPr>
          <p:nvPr>
            <p:ph type="sldNum" sz="quarter" idx="12"/>
          </p:nvPr>
        </p:nvSpPr>
        <p:spPr/>
        <p:txBody>
          <a:bodyPr/>
          <a:lstStyle/>
          <a:p>
            <a:fld id="{3F20941A-713C-429C-BAFF-469BDD0C5BC4}" type="slidenum">
              <a:rPr lang="en-US" smtClean="0"/>
              <a:pPr/>
              <a:t>91</a:t>
            </a:fld>
            <a:endParaRPr lang="en-US"/>
          </a:p>
        </p:txBody>
      </p:sp>
      <p:sp>
        <p:nvSpPr>
          <p:cNvPr id="58" name="TextBox 57"/>
          <p:cNvSpPr txBox="1"/>
          <p:nvPr/>
        </p:nvSpPr>
        <p:spPr>
          <a:xfrm>
            <a:off x="4724400" y="1066800"/>
            <a:ext cx="1143000" cy="523220"/>
          </a:xfrm>
          <a:prstGeom prst="rect">
            <a:avLst/>
          </a:prstGeom>
          <a:noFill/>
        </p:spPr>
        <p:txBody>
          <a:bodyPr wrap="square" rtlCol="0">
            <a:spAutoFit/>
          </a:bodyPr>
          <a:lstStyle/>
          <a:p>
            <a:r>
              <a:rPr lang="en-US" sz="1400" dirty="0" smtClean="0"/>
              <a:t>Reorder Point</a:t>
            </a:r>
            <a:endParaRPr lang="en-US" sz="1400"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381000"/>
            <a:ext cx="7714488" cy="5867400"/>
          </a:xfrm>
        </p:spPr>
        <p:txBody>
          <a:bodyPr>
            <a:normAutofit fontScale="77500" lnSpcReduction="20000"/>
          </a:bodyPr>
          <a:lstStyle/>
          <a:p>
            <a:pPr marL="596646" indent="-514350">
              <a:buAutoNum type="arabicPeriod" startAt="9"/>
            </a:pPr>
            <a:r>
              <a:rPr lang="en-US" dirty="0" smtClean="0"/>
              <a:t>Just in Time / JIT (</a:t>
            </a:r>
            <a:r>
              <a:rPr lang="en-US" dirty="0" err="1" smtClean="0"/>
              <a:t>Tepat</a:t>
            </a:r>
            <a:r>
              <a:rPr lang="en-US" dirty="0" smtClean="0"/>
              <a:t> </a:t>
            </a:r>
            <a:r>
              <a:rPr lang="en-US" dirty="0" err="1" smtClean="0"/>
              <a:t>Waktu</a:t>
            </a:r>
            <a:r>
              <a:rPr lang="en-US" dirty="0" smtClean="0"/>
              <a:t>)</a:t>
            </a:r>
          </a:p>
          <a:p>
            <a:pPr marL="596646" indent="-514350">
              <a:buNone/>
            </a:pPr>
            <a:r>
              <a:rPr lang="en-US" dirty="0" smtClean="0"/>
              <a:t>		</a:t>
            </a:r>
            <a:r>
              <a:rPr lang="en-US" dirty="0" err="1" smtClean="0"/>
              <a:t>Sistem</a:t>
            </a:r>
            <a:r>
              <a:rPr lang="en-US" dirty="0" smtClean="0"/>
              <a:t> </a:t>
            </a:r>
            <a:r>
              <a:rPr lang="en-US" dirty="0" err="1" smtClean="0"/>
              <a:t>persediaan</a:t>
            </a:r>
            <a:r>
              <a:rPr lang="en-US" dirty="0" smtClean="0"/>
              <a:t> yang </a:t>
            </a:r>
            <a:r>
              <a:rPr lang="en-US" dirty="0" err="1" smtClean="0"/>
              <a:t>kedua</a:t>
            </a:r>
            <a:r>
              <a:rPr lang="en-US" dirty="0" smtClean="0"/>
              <a:t> </a:t>
            </a:r>
            <a:r>
              <a:rPr lang="en-US" dirty="0" err="1" smtClean="0"/>
              <a:t>setelahEOQ</a:t>
            </a:r>
            <a:r>
              <a:rPr lang="en-US" dirty="0" smtClean="0"/>
              <a:t> </a:t>
            </a:r>
            <a:r>
              <a:rPr lang="en-US" dirty="0" err="1" smtClean="0"/>
              <a:t>adalah</a:t>
            </a:r>
            <a:r>
              <a:rPr lang="en-US" dirty="0" smtClean="0"/>
              <a:t> Just in time. </a:t>
            </a:r>
            <a:r>
              <a:rPr lang="en-US" dirty="0" err="1" smtClean="0"/>
              <a:t>Sistem</a:t>
            </a:r>
            <a:r>
              <a:rPr lang="en-US" dirty="0" smtClean="0"/>
              <a:t> </a:t>
            </a:r>
            <a:r>
              <a:rPr lang="en-US" dirty="0" err="1" smtClean="0"/>
              <a:t>persediaan</a:t>
            </a:r>
            <a:r>
              <a:rPr lang="en-US" dirty="0" smtClean="0"/>
              <a:t> </a:t>
            </a:r>
            <a:r>
              <a:rPr lang="en-US" dirty="0" err="1" smtClean="0"/>
              <a:t>dikembangkan</a:t>
            </a:r>
            <a:r>
              <a:rPr lang="en-US" dirty="0" smtClean="0"/>
              <a:t> </a:t>
            </a:r>
            <a:r>
              <a:rPr lang="en-US" dirty="0" err="1" smtClean="0"/>
              <a:t>di</a:t>
            </a:r>
            <a:r>
              <a:rPr lang="en-US" dirty="0" smtClean="0"/>
              <a:t> </a:t>
            </a:r>
            <a:r>
              <a:rPr lang="en-US" dirty="0" err="1" smtClean="0"/>
              <a:t>Jepang</a:t>
            </a:r>
            <a:r>
              <a:rPr lang="en-US" dirty="0" smtClean="0"/>
              <a:t>.</a:t>
            </a:r>
          </a:p>
          <a:p>
            <a:pPr marL="596646" indent="-514350">
              <a:buNone/>
            </a:pPr>
            <a:r>
              <a:rPr lang="en-US" dirty="0" smtClean="0"/>
              <a:t>		Just in time </a:t>
            </a:r>
            <a:r>
              <a:rPr lang="en-US" dirty="0" err="1" smtClean="0"/>
              <a:t>merupakan</a:t>
            </a:r>
            <a:r>
              <a:rPr lang="en-US" dirty="0" smtClean="0"/>
              <a:t> </a:t>
            </a:r>
            <a:r>
              <a:rPr lang="en-US" dirty="0" err="1" smtClean="0"/>
              <a:t>penentuan</a:t>
            </a:r>
            <a:r>
              <a:rPr lang="en-US" dirty="0" smtClean="0"/>
              <a:t> </a:t>
            </a:r>
            <a:r>
              <a:rPr lang="en-US" dirty="0" err="1" smtClean="0"/>
              <a:t>jumlah</a:t>
            </a:r>
            <a:r>
              <a:rPr lang="en-US" dirty="0" smtClean="0"/>
              <a:t> </a:t>
            </a:r>
            <a:r>
              <a:rPr lang="en-US" dirty="0" err="1" smtClean="0"/>
              <a:t>persediaan</a:t>
            </a:r>
            <a:r>
              <a:rPr lang="en-US" dirty="0" smtClean="0"/>
              <a:t> yang </a:t>
            </a:r>
            <a:r>
              <a:rPr lang="en-US" dirty="0" err="1" smtClean="0"/>
              <a:t>diperoleh</a:t>
            </a:r>
            <a:r>
              <a:rPr lang="en-US" dirty="0" smtClean="0"/>
              <a:t> </a:t>
            </a:r>
            <a:r>
              <a:rPr lang="en-US" dirty="0" err="1" smtClean="0"/>
              <a:t>dan</a:t>
            </a:r>
            <a:r>
              <a:rPr lang="en-US" dirty="0" smtClean="0"/>
              <a:t> </a:t>
            </a:r>
            <a:r>
              <a:rPr lang="en-US" dirty="0" err="1" smtClean="0"/>
              <a:t>dimasukkan</a:t>
            </a:r>
            <a:r>
              <a:rPr lang="en-US" dirty="0" smtClean="0"/>
              <a:t> </a:t>
            </a:r>
            <a:r>
              <a:rPr lang="en-US" dirty="0" err="1" smtClean="0"/>
              <a:t>dalam</a:t>
            </a:r>
            <a:r>
              <a:rPr lang="en-US" dirty="0" smtClean="0"/>
              <a:t> </a:t>
            </a:r>
            <a:r>
              <a:rPr lang="en-US" dirty="0" err="1" smtClean="0"/>
              <a:t>produksi</a:t>
            </a:r>
            <a:r>
              <a:rPr lang="en-US" dirty="0" smtClean="0"/>
              <a:t> </a:t>
            </a:r>
            <a:r>
              <a:rPr lang="en-US" dirty="0" err="1" smtClean="0"/>
              <a:t>secara</a:t>
            </a:r>
            <a:r>
              <a:rPr lang="en-US" dirty="0" smtClean="0"/>
              <a:t> </a:t>
            </a:r>
            <a:r>
              <a:rPr lang="en-US" dirty="0" err="1" smtClean="0"/>
              <a:t>tepat</a:t>
            </a:r>
            <a:r>
              <a:rPr lang="en-US" dirty="0" smtClean="0"/>
              <a:t> </a:t>
            </a:r>
            <a:r>
              <a:rPr lang="en-US" dirty="0" err="1" smtClean="0"/>
              <a:t>pada</a:t>
            </a:r>
            <a:r>
              <a:rPr lang="en-US" dirty="0" smtClean="0"/>
              <a:t> </a:t>
            </a:r>
            <a:r>
              <a:rPr lang="en-US" dirty="0" err="1" smtClean="0"/>
              <a:t>saat</a:t>
            </a:r>
            <a:r>
              <a:rPr lang="en-US" dirty="0" smtClean="0"/>
              <a:t> </a:t>
            </a:r>
            <a:r>
              <a:rPr lang="en-US" dirty="0" err="1" smtClean="0"/>
              <a:t>dibutuhkan</a:t>
            </a:r>
            <a:r>
              <a:rPr lang="en-US" dirty="0" smtClean="0"/>
              <a:t> </a:t>
            </a:r>
            <a:r>
              <a:rPr lang="en-US" dirty="0" err="1" smtClean="0"/>
              <a:t>perusahaan</a:t>
            </a:r>
            <a:r>
              <a:rPr lang="en-US" dirty="0" smtClean="0"/>
              <a:t>. </a:t>
            </a:r>
            <a:r>
              <a:rPr lang="en-US" dirty="0" err="1" smtClean="0"/>
              <a:t>Tujuan</a:t>
            </a:r>
            <a:r>
              <a:rPr lang="en-US" dirty="0" smtClean="0"/>
              <a:t> </a:t>
            </a:r>
            <a:r>
              <a:rPr lang="en-US" dirty="0" err="1" smtClean="0"/>
              <a:t>dasar</a:t>
            </a:r>
            <a:r>
              <a:rPr lang="en-US" dirty="0" smtClean="0"/>
              <a:t> </a:t>
            </a:r>
            <a:r>
              <a:rPr lang="en-US" dirty="0" err="1" smtClean="0"/>
              <a:t>dari</a:t>
            </a:r>
            <a:r>
              <a:rPr lang="en-US" dirty="0" smtClean="0"/>
              <a:t> JIT </a:t>
            </a:r>
            <a:r>
              <a:rPr lang="en-US" dirty="0" err="1" smtClean="0"/>
              <a:t>adalah</a:t>
            </a:r>
            <a:r>
              <a:rPr lang="en-US" dirty="0" smtClean="0"/>
              <a:t> </a:t>
            </a:r>
            <a:r>
              <a:rPr lang="en-US" dirty="0" err="1" smtClean="0"/>
              <a:t>menghasilkan</a:t>
            </a:r>
            <a:r>
              <a:rPr lang="en-US" dirty="0" smtClean="0"/>
              <a:t> </a:t>
            </a:r>
            <a:r>
              <a:rPr lang="en-US" dirty="0" err="1" smtClean="0"/>
              <a:t>atau</a:t>
            </a:r>
            <a:r>
              <a:rPr lang="en-US" dirty="0" smtClean="0"/>
              <a:t> </a:t>
            </a:r>
            <a:r>
              <a:rPr lang="en-US" dirty="0" err="1" smtClean="0"/>
              <a:t>menerima</a:t>
            </a:r>
            <a:r>
              <a:rPr lang="en-US" dirty="0" smtClean="0"/>
              <a:t> item yang </a:t>
            </a:r>
            <a:r>
              <a:rPr lang="en-US" dirty="0" err="1" smtClean="0"/>
              <a:t>diminta</a:t>
            </a:r>
            <a:r>
              <a:rPr lang="en-US" dirty="0" smtClean="0"/>
              <a:t> </a:t>
            </a:r>
            <a:r>
              <a:rPr lang="en-US" dirty="0" err="1" smtClean="0"/>
              <a:t>pada</a:t>
            </a:r>
            <a:r>
              <a:rPr lang="en-US" dirty="0" smtClean="0"/>
              <a:t> </a:t>
            </a:r>
            <a:r>
              <a:rPr lang="en-US" dirty="0" err="1" smtClean="0"/>
              <a:t>saat</a:t>
            </a:r>
            <a:r>
              <a:rPr lang="en-US" dirty="0" smtClean="0"/>
              <a:t> </a:t>
            </a:r>
            <a:r>
              <a:rPr lang="en-US" dirty="0" err="1" smtClean="0"/>
              <a:t>dibutuhkan</a:t>
            </a:r>
            <a:r>
              <a:rPr lang="en-US" dirty="0" smtClean="0"/>
              <a:t> </a:t>
            </a:r>
            <a:r>
              <a:rPr lang="en-US" dirty="0" err="1" smtClean="0"/>
              <a:t>atau</a:t>
            </a:r>
            <a:r>
              <a:rPr lang="en-US" dirty="0" smtClean="0"/>
              <a:t> </a:t>
            </a:r>
            <a:r>
              <a:rPr lang="en-US" dirty="0" err="1" smtClean="0"/>
              <a:t>tepat</a:t>
            </a:r>
            <a:r>
              <a:rPr lang="en-US" dirty="0" smtClean="0"/>
              <a:t> </a:t>
            </a:r>
            <a:r>
              <a:rPr lang="en-US" dirty="0" err="1" smtClean="0"/>
              <a:t>waktu</a:t>
            </a:r>
            <a:r>
              <a:rPr lang="en-US" dirty="0" smtClean="0"/>
              <a:t> </a:t>
            </a:r>
            <a:r>
              <a:rPr lang="en-US" dirty="0" err="1" smtClean="0"/>
              <a:t>atau</a:t>
            </a:r>
            <a:r>
              <a:rPr lang="en-US" dirty="0" smtClean="0"/>
              <a:t> </a:t>
            </a:r>
            <a:r>
              <a:rPr lang="en-US" dirty="0" err="1" smtClean="0"/>
              <a:t>mengurangi</a:t>
            </a:r>
            <a:r>
              <a:rPr lang="en-US" dirty="0" smtClean="0"/>
              <a:t> </a:t>
            </a:r>
            <a:r>
              <a:rPr lang="en-US" dirty="0" err="1" smtClean="0"/>
              <a:t>persediaan</a:t>
            </a:r>
            <a:r>
              <a:rPr lang="en-US" dirty="0" smtClean="0"/>
              <a:t> yang </a:t>
            </a:r>
            <a:r>
              <a:rPr lang="en-US" dirty="0" err="1" smtClean="0"/>
              <a:t>menghasilkan</a:t>
            </a:r>
            <a:r>
              <a:rPr lang="en-US" dirty="0" smtClean="0"/>
              <a:t> </a:t>
            </a:r>
            <a:r>
              <a:rPr lang="en-US" dirty="0" err="1" smtClean="0"/>
              <a:t>kualitas</a:t>
            </a:r>
            <a:r>
              <a:rPr lang="en-US" dirty="0" smtClean="0"/>
              <a:t> </a:t>
            </a:r>
            <a:r>
              <a:rPr lang="en-US" dirty="0" err="1" smtClean="0"/>
              <a:t>produk</a:t>
            </a:r>
            <a:r>
              <a:rPr lang="en-US" dirty="0" smtClean="0"/>
              <a:t> </a:t>
            </a:r>
            <a:r>
              <a:rPr lang="en-US" dirty="0" err="1" smtClean="0"/>
              <a:t>dan</a:t>
            </a:r>
            <a:r>
              <a:rPr lang="en-US" dirty="0" smtClean="0"/>
              <a:t> </a:t>
            </a:r>
            <a:r>
              <a:rPr lang="en-US" dirty="0" err="1" smtClean="0"/>
              <a:t>flexibilitas</a:t>
            </a:r>
            <a:r>
              <a:rPr lang="en-US" dirty="0" smtClean="0"/>
              <a:t> yang </a:t>
            </a:r>
            <a:r>
              <a:rPr lang="en-US" dirty="0" err="1" smtClean="0"/>
              <a:t>berkesinambungan</a:t>
            </a:r>
            <a:r>
              <a:rPr lang="en-US" dirty="0" smtClean="0"/>
              <a:t>. </a:t>
            </a:r>
            <a:r>
              <a:rPr lang="en-US" dirty="0" err="1" smtClean="0"/>
              <a:t>Dalam</a:t>
            </a:r>
            <a:r>
              <a:rPr lang="en-US" dirty="0" smtClean="0"/>
              <a:t> </a:t>
            </a:r>
            <a:r>
              <a:rPr lang="en-US" dirty="0" err="1" smtClean="0"/>
              <a:t>sistem</a:t>
            </a:r>
            <a:r>
              <a:rPr lang="en-US" dirty="0" smtClean="0"/>
              <a:t> JIT </a:t>
            </a:r>
            <a:r>
              <a:rPr lang="en-US" dirty="0" err="1" smtClean="0"/>
              <a:t>semua</a:t>
            </a:r>
            <a:r>
              <a:rPr lang="en-US" dirty="0" smtClean="0"/>
              <a:t> </a:t>
            </a:r>
            <a:r>
              <a:rPr lang="en-US" dirty="0" err="1" smtClean="0"/>
              <a:t>semua</a:t>
            </a:r>
            <a:r>
              <a:rPr lang="en-US" dirty="0" smtClean="0"/>
              <a:t> </a:t>
            </a:r>
            <a:r>
              <a:rPr lang="en-US" dirty="0" err="1" smtClean="0"/>
              <a:t>jenis</a:t>
            </a:r>
            <a:r>
              <a:rPr lang="en-US" dirty="0" smtClean="0"/>
              <a:t> </a:t>
            </a:r>
            <a:r>
              <a:rPr lang="en-US" dirty="0" err="1" smtClean="0"/>
              <a:t>jenis</a:t>
            </a:r>
            <a:r>
              <a:rPr lang="en-US" dirty="0" smtClean="0"/>
              <a:t> </a:t>
            </a:r>
            <a:r>
              <a:rPr lang="en-US" dirty="0" err="1" smtClean="0"/>
              <a:t>persediaan</a:t>
            </a:r>
            <a:r>
              <a:rPr lang="en-US" dirty="0" smtClean="0"/>
              <a:t> </a:t>
            </a:r>
            <a:r>
              <a:rPr lang="en-US" dirty="0" err="1" smtClean="0"/>
              <a:t>akan</a:t>
            </a:r>
            <a:r>
              <a:rPr lang="en-US" dirty="0" smtClean="0"/>
              <a:t> </a:t>
            </a:r>
            <a:r>
              <a:rPr lang="en-US" dirty="0" err="1" smtClean="0"/>
              <a:t>dikurangi</a:t>
            </a:r>
            <a:r>
              <a:rPr lang="en-US" dirty="0" smtClean="0"/>
              <a:t> </a:t>
            </a:r>
            <a:r>
              <a:rPr lang="en-US" dirty="0" err="1" smtClean="0"/>
              <a:t>sampai</a:t>
            </a:r>
            <a:r>
              <a:rPr lang="en-US" dirty="0" smtClean="0"/>
              <a:t> </a:t>
            </a:r>
            <a:r>
              <a:rPr lang="en-US" dirty="0" err="1" smtClean="0"/>
              <a:t>batas</a:t>
            </a:r>
            <a:r>
              <a:rPr lang="en-US" dirty="0" smtClean="0"/>
              <a:t> minimum (</a:t>
            </a:r>
            <a:r>
              <a:rPr lang="en-US" dirty="0" err="1" smtClean="0"/>
              <a:t>jika</a:t>
            </a:r>
            <a:r>
              <a:rPr lang="en-US" dirty="0" smtClean="0"/>
              <a:t> </a:t>
            </a:r>
            <a:r>
              <a:rPr lang="en-US" dirty="0" err="1" smtClean="0"/>
              <a:t>memungkinkan</a:t>
            </a:r>
            <a:r>
              <a:rPr lang="en-US" dirty="0" smtClean="0"/>
              <a:t> </a:t>
            </a:r>
            <a:r>
              <a:rPr lang="en-US" dirty="0" err="1" smtClean="0"/>
              <a:t>sampai</a:t>
            </a:r>
            <a:r>
              <a:rPr lang="en-US" dirty="0" smtClean="0"/>
              <a:t> </a:t>
            </a:r>
            <a:r>
              <a:rPr lang="en-US" dirty="0" err="1" smtClean="0"/>
              <a:t>tidak</a:t>
            </a:r>
            <a:r>
              <a:rPr lang="en-US" dirty="0" smtClean="0"/>
              <a:t> </a:t>
            </a:r>
            <a:r>
              <a:rPr lang="en-US" dirty="0" err="1" smtClean="0"/>
              <a:t>ada</a:t>
            </a:r>
            <a:r>
              <a:rPr lang="en-US" dirty="0" smtClean="0"/>
              <a:t> </a:t>
            </a:r>
            <a:r>
              <a:rPr lang="en-US" dirty="0" err="1" smtClean="0"/>
              <a:t>persediaan</a:t>
            </a:r>
            <a:r>
              <a:rPr lang="en-US" dirty="0" smtClean="0"/>
              <a:t> </a:t>
            </a:r>
            <a:r>
              <a:rPr lang="en-US" dirty="0" err="1" smtClean="0"/>
              <a:t>sama</a:t>
            </a:r>
            <a:r>
              <a:rPr lang="en-US" dirty="0" smtClean="0"/>
              <a:t> </a:t>
            </a:r>
            <a:r>
              <a:rPr lang="en-US" dirty="0" err="1" smtClean="0"/>
              <a:t>sekali</a:t>
            </a:r>
            <a:r>
              <a:rPr lang="en-US" dirty="0" smtClean="0"/>
              <a:t>). </a:t>
            </a:r>
            <a:r>
              <a:rPr lang="en-US" dirty="0" err="1" smtClean="0"/>
              <a:t>Perbedaan</a:t>
            </a:r>
            <a:r>
              <a:rPr lang="en-US" dirty="0" smtClean="0"/>
              <a:t> EOQ </a:t>
            </a:r>
            <a:r>
              <a:rPr lang="en-US" dirty="0" err="1" smtClean="0"/>
              <a:t>dengan</a:t>
            </a:r>
            <a:r>
              <a:rPr lang="en-US" dirty="0" smtClean="0"/>
              <a:t> JIT </a:t>
            </a:r>
            <a:r>
              <a:rPr lang="en-US" dirty="0" err="1" smtClean="0"/>
              <a:t>terletak</a:t>
            </a:r>
            <a:r>
              <a:rPr lang="en-US" dirty="0" smtClean="0"/>
              <a:t> </a:t>
            </a:r>
            <a:r>
              <a:rPr lang="en-US" dirty="0" err="1" smtClean="0"/>
              <a:t>pada</a:t>
            </a:r>
            <a:r>
              <a:rPr lang="en-US" dirty="0" smtClean="0"/>
              <a:t> </a:t>
            </a:r>
            <a:r>
              <a:rPr lang="en-US" dirty="0" err="1" smtClean="0"/>
              <a:t>jumlah</a:t>
            </a:r>
            <a:r>
              <a:rPr lang="en-US" dirty="0" smtClean="0"/>
              <a:t> </a:t>
            </a:r>
            <a:r>
              <a:rPr lang="en-US" dirty="0" err="1" smtClean="0"/>
              <a:t>persediaan</a:t>
            </a:r>
            <a:r>
              <a:rPr lang="en-US" dirty="0" smtClean="0"/>
              <a:t> yang paling minimal </a:t>
            </a:r>
            <a:r>
              <a:rPr lang="en-US" dirty="0" err="1" smtClean="0"/>
              <a:t>harus</a:t>
            </a:r>
            <a:r>
              <a:rPr lang="en-US" dirty="0" smtClean="0"/>
              <a:t> </a:t>
            </a:r>
            <a:r>
              <a:rPr lang="en-US" dirty="0" err="1" smtClean="0"/>
              <a:t>disediakan</a:t>
            </a:r>
            <a:r>
              <a:rPr lang="en-US" dirty="0" smtClean="0"/>
              <a:t>.</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92</a:t>
            </a:fld>
            <a:endParaRPr lang="en-US"/>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70000" lnSpcReduction="20000"/>
          </a:bodyPr>
          <a:lstStyle/>
          <a:p>
            <a:pPr>
              <a:buNone/>
            </a:pPr>
            <a:r>
              <a:rPr lang="en-US" dirty="0" smtClean="0"/>
              <a:t>		</a:t>
            </a:r>
            <a:r>
              <a:rPr lang="en-US" dirty="0" err="1" smtClean="0"/>
              <a:t>Dalam</a:t>
            </a:r>
            <a:r>
              <a:rPr lang="en-US" dirty="0" smtClean="0"/>
              <a:t> </a:t>
            </a:r>
            <a:r>
              <a:rPr lang="en-US" dirty="0" err="1" smtClean="0"/>
              <a:t>sistem</a:t>
            </a:r>
            <a:r>
              <a:rPr lang="en-US" dirty="0" smtClean="0"/>
              <a:t> JIT </a:t>
            </a:r>
            <a:r>
              <a:rPr lang="en-US" dirty="0" err="1" smtClean="0"/>
              <a:t>persediaan</a:t>
            </a:r>
            <a:r>
              <a:rPr lang="en-US" dirty="0" smtClean="0"/>
              <a:t> </a:t>
            </a:r>
            <a:r>
              <a:rPr lang="en-US" dirty="0" err="1" smtClean="0"/>
              <a:t>akan</a:t>
            </a:r>
            <a:r>
              <a:rPr lang="en-US" dirty="0" smtClean="0"/>
              <a:t> </a:t>
            </a:r>
            <a:r>
              <a:rPr lang="en-US" dirty="0" err="1" smtClean="0"/>
              <a:t>dikurangi</a:t>
            </a:r>
            <a:r>
              <a:rPr lang="en-US" dirty="0" smtClean="0"/>
              <a:t> </a:t>
            </a:r>
            <a:r>
              <a:rPr lang="en-US" dirty="0" err="1" smtClean="0"/>
              <a:t>sampai</a:t>
            </a:r>
            <a:r>
              <a:rPr lang="en-US" dirty="0" smtClean="0"/>
              <a:t> </a:t>
            </a:r>
            <a:r>
              <a:rPr lang="en-US" dirty="0" err="1" smtClean="0"/>
              <a:t>titik</a:t>
            </a:r>
            <a:r>
              <a:rPr lang="en-US" dirty="0" smtClean="0"/>
              <a:t> minimum yang </a:t>
            </a:r>
            <a:r>
              <a:rPr lang="en-US" dirty="0" err="1" smtClean="0"/>
              <a:t>mendekati</a:t>
            </a:r>
            <a:r>
              <a:rPr lang="en-US" dirty="0" smtClean="0"/>
              <a:t> </a:t>
            </a:r>
            <a:r>
              <a:rPr lang="en-US" dirty="0" err="1" smtClean="0"/>
              <a:t>nol</a:t>
            </a:r>
            <a:r>
              <a:rPr lang="en-US" dirty="0" smtClean="0"/>
              <a:t> </a:t>
            </a:r>
            <a:r>
              <a:rPr lang="en-US" dirty="0" err="1" smtClean="0"/>
              <a:t>serta</a:t>
            </a:r>
            <a:r>
              <a:rPr lang="en-US" dirty="0" smtClean="0"/>
              <a:t> </a:t>
            </a:r>
            <a:r>
              <a:rPr lang="en-US" dirty="0" err="1" smtClean="0"/>
              <a:t>tidak</a:t>
            </a:r>
            <a:r>
              <a:rPr lang="en-US" dirty="0" smtClean="0"/>
              <a:t> </a:t>
            </a:r>
            <a:r>
              <a:rPr lang="en-US" dirty="0" err="1" smtClean="0"/>
              <a:t>ada</a:t>
            </a:r>
            <a:r>
              <a:rPr lang="en-US" dirty="0" smtClean="0"/>
              <a:t> </a:t>
            </a:r>
            <a:r>
              <a:rPr lang="en-US" dirty="0" err="1" smtClean="0"/>
              <a:t>biaya</a:t>
            </a:r>
            <a:r>
              <a:rPr lang="en-US" dirty="0" smtClean="0"/>
              <a:t> </a:t>
            </a:r>
            <a:r>
              <a:rPr lang="en-US" dirty="0" err="1" smtClean="0"/>
              <a:t>pesanan</a:t>
            </a:r>
            <a:r>
              <a:rPr lang="en-US" dirty="0" smtClean="0"/>
              <a:t> (</a:t>
            </a:r>
            <a:r>
              <a:rPr lang="en-US" dirty="0" err="1" smtClean="0"/>
              <a:t>pemesanan</a:t>
            </a:r>
            <a:r>
              <a:rPr lang="en-US" dirty="0" smtClean="0"/>
              <a:t>) yang </a:t>
            </a:r>
            <a:r>
              <a:rPr lang="en-US" dirty="0" err="1" smtClean="0"/>
              <a:t>bersifat</a:t>
            </a:r>
            <a:r>
              <a:rPr lang="en-US" dirty="0" smtClean="0"/>
              <a:t> </a:t>
            </a:r>
            <a:r>
              <a:rPr lang="en-US" dirty="0" err="1" smtClean="0"/>
              <a:t>tetap</a:t>
            </a:r>
            <a:r>
              <a:rPr lang="en-US" dirty="0" smtClean="0"/>
              <a:t>. </a:t>
            </a:r>
            <a:r>
              <a:rPr lang="en-US" dirty="0" err="1" smtClean="0"/>
              <a:t>Keberhasilan</a:t>
            </a:r>
            <a:r>
              <a:rPr lang="en-US" dirty="0" smtClean="0"/>
              <a:t> </a:t>
            </a:r>
            <a:r>
              <a:rPr lang="en-US" dirty="0" err="1" smtClean="0"/>
              <a:t>sistem</a:t>
            </a:r>
            <a:r>
              <a:rPr lang="en-US" dirty="0" smtClean="0"/>
              <a:t> </a:t>
            </a:r>
            <a:r>
              <a:rPr lang="en-US" dirty="0" err="1" smtClean="0"/>
              <a:t>sangat</a:t>
            </a:r>
            <a:r>
              <a:rPr lang="en-US" dirty="0" smtClean="0"/>
              <a:t> </a:t>
            </a:r>
            <a:r>
              <a:rPr lang="en-US" dirty="0" err="1" smtClean="0"/>
              <a:t>tergantung</a:t>
            </a:r>
            <a:r>
              <a:rPr lang="en-US" dirty="0" smtClean="0"/>
              <a:t> </a:t>
            </a:r>
            <a:r>
              <a:rPr lang="en-US" dirty="0" err="1" smtClean="0"/>
              <a:t>dari</a:t>
            </a:r>
            <a:r>
              <a:rPr lang="en-US" dirty="0" smtClean="0"/>
              <a:t> </a:t>
            </a:r>
            <a:r>
              <a:rPr lang="en-US" dirty="0" err="1" smtClean="0"/>
              <a:t>proses</a:t>
            </a:r>
            <a:r>
              <a:rPr lang="en-US" dirty="0" smtClean="0"/>
              <a:t> </a:t>
            </a:r>
            <a:r>
              <a:rPr lang="en-US" dirty="0" err="1" smtClean="0"/>
              <a:t>produksi</a:t>
            </a:r>
            <a:r>
              <a:rPr lang="en-US" dirty="0" smtClean="0"/>
              <a:t> </a:t>
            </a:r>
            <a:r>
              <a:rPr lang="en-US" dirty="0" err="1" smtClean="0"/>
              <a:t>dan</a:t>
            </a:r>
            <a:r>
              <a:rPr lang="en-US" dirty="0" smtClean="0"/>
              <a:t> </a:t>
            </a:r>
            <a:r>
              <a:rPr lang="en-US" dirty="0" err="1" smtClean="0"/>
              <a:t>karakteristik</a:t>
            </a:r>
            <a:r>
              <a:rPr lang="en-US" dirty="0" smtClean="0"/>
              <a:t> </a:t>
            </a:r>
            <a:r>
              <a:rPr lang="en-US" dirty="0" err="1" smtClean="0"/>
              <a:t>industrinya</a:t>
            </a:r>
            <a:r>
              <a:rPr lang="en-US" dirty="0" smtClean="0"/>
              <a:t>. (Kasmir;2010:281-282).</a:t>
            </a:r>
          </a:p>
          <a:p>
            <a:pPr>
              <a:buNone/>
            </a:pPr>
            <a:r>
              <a:rPr lang="en-US" dirty="0" smtClean="0"/>
              <a:t>		JIT </a:t>
            </a:r>
            <a:r>
              <a:rPr lang="en-US" dirty="0" err="1" smtClean="0"/>
              <a:t>usaha</a:t>
            </a:r>
            <a:r>
              <a:rPr lang="en-US" dirty="0" smtClean="0"/>
              <a:t> </a:t>
            </a:r>
            <a:r>
              <a:rPr lang="en-US" dirty="0" err="1" smtClean="0"/>
              <a:t>untuk</a:t>
            </a:r>
            <a:r>
              <a:rPr lang="en-US" dirty="0" smtClean="0"/>
              <a:t> </a:t>
            </a:r>
            <a:r>
              <a:rPr lang="en-US" dirty="0" err="1" smtClean="0"/>
              <a:t>meniadakan</a:t>
            </a:r>
            <a:r>
              <a:rPr lang="en-US" dirty="0" smtClean="0"/>
              <a:t> </a:t>
            </a:r>
            <a:r>
              <a:rPr lang="en-US" dirty="0" err="1" smtClean="0"/>
              <a:t>pemborosan</a:t>
            </a:r>
            <a:r>
              <a:rPr lang="en-US" dirty="0" smtClean="0"/>
              <a:t> </a:t>
            </a:r>
            <a:r>
              <a:rPr lang="en-US" dirty="0" err="1" smtClean="0"/>
              <a:t>dalam</a:t>
            </a:r>
            <a:r>
              <a:rPr lang="en-US" dirty="0" smtClean="0"/>
              <a:t> </a:t>
            </a:r>
            <a:r>
              <a:rPr lang="en-US" dirty="0" err="1" smtClean="0"/>
              <a:t>segala</a:t>
            </a:r>
            <a:r>
              <a:rPr lang="en-US" dirty="0" smtClean="0"/>
              <a:t> </a:t>
            </a:r>
            <a:r>
              <a:rPr lang="en-US" dirty="0" err="1" smtClean="0"/>
              <a:t>bidang</a:t>
            </a:r>
            <a:r>
              <a:rPr lang="en-US" dirty="0" smtClean="0"/>
              <a:t> </a:t>
            </a:r>
            <a:r>
              <a:rPr lang="en-US" dirty="0" err="1" smtClean="0"/>
              <a:t>produksi</a:t>
            </a:r>
            <a:r>
              <a:rPr lang="en-US" dirty="0" smtClean="0"/>
              <a:t> </a:t>
            </a:r>
            <a:r>
              <a:rPr lang="en-US" dirty="0" err="1" smtClean="0"/>
              <a:t>seperti</a:t>
            </a:r>
            <a:r>
              <a:rPr lang="en-US" dirty="0" smtClean="0"/>
              <a:t> </a:t>
            </a:r>
            <a:r>
              <a:rPr lang="en-US" dirty="0" err="1" smtClean="0"/>
              <a:t>uang</a:t>
            </a:r>
            <a:r>
              <a:rPr lang="en-US" dirty="0" smtClean="0"/>
              <a:t>, </a:t>
            </a:r>
            <a:r>
              <a:rPr lang="en-US" dirty="0" err="1" smtClean="0"/>
              <a:t>barang</a:t>
            </a:r>
            <a:r>
              <a:rPr lang="en-US" dirty="0" smtClean="0"/>
              <a:t> (</a:t>
            </a:r>
            <a:r>
              <a:rPr lang="en-US" dirty="0" err="1" smtClean="0"/>
              <a:t>bahan</a:t>
            </a:r>
            <a:r>
              <a:rPr lang="en-US" dirty="0" smtClean="0"/>
              <a:t> </a:t>
            </a:r>
            <a:r>
              <a:rPr lang="en-US" dirty="0" err="1" smtClean="0"/>
              <a:t>baku</a:t>
            </a:r>
            <a:r>
              <a:rPr lang="en-US" dirty="0" smtClean="0"/>
              <a:t> </a:t>
            </a:r>
            <a:r>
              <a:rPr lang="en-US" dirty="0" err="1" smtClean="0"/>
              <a:t>atau</a:t>
            </a:r>
            <a:r>
              <a:rPr lang="en-US" dirty="0" smtClean="0"/>
              <a:t> </a:t>
            </a:r>
            <a:r>
              <a:rPr lang="en-US" dirty="0" err="1" smtClean="0"/>
              <a:t>suku</a:t>
            </a:r>
            <a:r>
              <a:rPr lang="en-US" dirty="0" smtClean="0"/>
              <a:t> </a:t>
            </a:r>
            <a:r>
              <a:rPr lang="en-US" dirty="0" err="1" smtClean="0"/>
              <a:t>cadang</a:t>
            </a:r>
            <a:r>
              <a:rPr lang="en-US" dirty="0" smtClean="0"/>
              <a:t>), </a:t>
            </a:r>
            <a:r>
              <a:rPr lang="en-US" dirty="0" err="1" smtClean="0"/>
              <a:t>tenaga</a:t>
            </a:r>
            <a:r>
              <a:rPr lang="en-US" dirty="0" smtClean="0"/>
              <a:t> </a:t>
            </a:r>
            <a:r>
              <a:rPr lang="en-US" dirty="0" err="1" smtClean="0"/>
              <a:t>kerja</a:t>
            </a:r>
            <a:r>
              <a:rPr lang="en-US" dirty="0" smtClean="0"/>
              <a:t>, </a:t>
            </a:r>
            <a:r>
              <a:rPr lang="en-US" dirty="0" err="1" smtClean="0"/>
              <a:t>waktu</a:t>
            </a:r>
            <a:r>
              <a:rPr lang="en-US" dirty="0" smtClean="0"/>
              <a:t> </a:t>
            </a:r>
            <a:r>
              <a:rPr lang="en-US" dirty="0" err="1" smtClean="0"/>
              <a:t>produksi</a:t>
            </a:r>
            <a:r>
              <a:rPr lang="en-US" dirty="0" smtClean="0"/>
              <a:t> </a:t>
            </a:r>
            <a:r>
              <a:rPr lang="en-US" dirty="0" err="1" smtClean="0"/>
              <a:t>dan</a:t>
            </a:r>
            <a:r>
              <a:rPr lang="en-US" dirty="0" smtClean="0"/>
              <a:t> </a:t>
            </a:r>
            <a:r>
              <a:rPr lang="en-US" dirty="0" err="1" smtClean="0"/>
              <a:t>sebagainya</a:t>
            </a:r>
            <a:r>
              <a:rPr lang="en-US" dirty="0" smtClean="0"/>
              <a:t>. </a:t>
            </a:r>
            <a:r>
              <a:rPr lang="en-US" dirty="0" err="1" smtClean="0"/>
              <a:t>Sehingga</a:t>
            </a:r>
            <a:r>
              <a:rPr lang="en-US" dirty="0" smtClean="0"/>
              <a:t> </a:t>
            </a:r>
            <a:r>
              <a:rPr lang="en-US" dirty="0" err="1" smtClean="0"/>
              <a:t>dapat</a:t>
            </a:r>
            <a:r>
              <a:rPr lang="en-US" dirty="0" smtClean="0"/>
              <a:t> </a:t>
            </a:r>
            <a:r>
              <a:rPr lang="en-US" dirty="0" err="1" smtClean="0"/>
              <a:t>menghasilkan</a:t>
            </a:r>
            <a:r>
              <a:rPr lang="en-US" dirty="0" smtClean="0"/>
              <a:t> </a:t>
            </a:r>
            <a:r>
              <a:rPr lang="en-US" dirty="0" err="1" smtClean="0"/>
              <a:t>dan</a:t>
            </a:r>
            <a:r>
              <a:rPr lang="en-US" dirty="0" smtClean="0"/>
              <a:t> </a:t>
            </a:r>
            <a:r>
              <a:rPr lang="en-US" dirty="0" err="1" smtClean="0"/>
              <a:t>mengirimkan</a:t>
            </a:r>
            <a:r>
              <a:rPr lang="en-US" dirty="0" smtClean="0"/>
              <a:t> </a:t>
            </a:r>
            <a:r>
              <a:rPr lang="en-US" dirty="0" err="1" smtClean="0"/>
              <a:t>produk</a:t>
            </a:r>
            <a:r>
              <a:rPr lang="en-US" dirty="0" smtClean="0"/>
              <a:t> </a:t>
            </a:r>
            <a:r>
              <a:rPr lang="en-US" dirty="0" err="1" smtClean="0"/>
              <a:t>jadi</a:t>
            </a:r>
            <a:r>
              <a:rPr lang="en-US" dirty="0" smtClean="0"/>
              <a:t> </a:t>
            </a:r>
            <a:r>
              <a:rPr lang="en-US" dirty="0" err="1" smtClean="0"/>
              <a:t>tepat</a:t>
            </a:r>
            <a:r>
              <a:rPr lang="en-US" dirty="0" smtClean="0"/>
              <a:t> </a:t>
            </a:r>
            <a:r>
              <a:rPr lang="en-US" dirty="0" err="1" smtClean="0"/>
              <a:t>waktu</a:t>
            </a:r>
            <a:r>
              <a:rPr lang="en-US" dirty="0" smtClean="0"/>
              <a:t> </a:t>
            </a:r>
            <a:r>
              <a:rPr lang="en-US" dirty="0" err="1" smtClean="0"/>
              <a:t>untuk</a:t>
            </a:r>
            <a:r>
              <a:rPr lang="en-US" dirty="0" smtClean="0"/>
              <a:t> </a:t>
            </a:r>
            <a:r>
              <a:rPr lang="en-US" dirty="0" err="1" smtClean="0"/>
              <a:t>dijual</a:t>
            </a:r>
            <a:r>
              <a:rPr lang="en-US" dirty="0" smtClean="0"/>
              <a:t>. </a:t>
            </a:r>
            <a:r>
              <a:rPr lang="en-US" dirty="0" err="1" smtClean="0"/>
              <a:t>Konsep</a:t>
            </a:r>
            <a:r>
              <a:rPr lang="en-US" dirty="0" smtClean="0"/>
              <a:t> JIT </a:t>
            </a:r>
            <a:r>
              <a:rPr lang="en-US" dirty="0" err="1" smtClean="0"/>
              <a:t>mengurangi</a:t>
            </a:r>
            <a:r>
              <a:rPr lang="en-US" dirty="0" smtClean="0"/>
              <a:t> </a:t>
            </a:r>
            <a:r>
              <a:rPr lang="en-US" dirty="0" err="1" smtClean="0"/>
              <a:t>waktu</a:t>
            </a:r>
            <a:r>
              <a:rPr lang="en-US" dirty="0" smtClean="0"/>
              <a:t> </a:t>
            </a:r>
            <a:r>
              <a:rPr lang="en-US" dirty="0" err="1" smtClean="0"/>
              <a:t>tunggu</a:t>
            </a:r>
            <a:r>
              <a:rPr lang="en-US" dirty="0" smtClean="0"/>
              <a:t> (</a:t>
            </a:r>
            <a:r>
              <a:rPr lang="en-US" dirty="0" err="1" smtClean="0"/>
              <a:t>leadtime</a:t>
            </a:r>
            <a:r>
              <a:rPr lang="en-US" dirty="0" smtClean="0"/>
              <a:t>) </a:t>
            </a:r>
            <a:r>
              <a:rPr lang="en-US" dirty="0" err="1" smtClean="0"/>
              <a:t>dari</a:t>
            </a:r>
            <a:r>
              <a:rPr lang="en-US" dirty="0" smtClean="0"/>
              <a:t> </a:t>
            </a:r>
            <a:r>
              <a:rPr lang="en-US" dirty="0" err="1" smtClean="0"/>
              <a:t>pemasok</a:t>
            </a:r>
            <a:r>
              <a:rPr lang="en-US" dirty="0" smtClean="0"/>
              <a:t> (</a:t>
            </a:r>
            <a:r>
              <a:rPr lang="en-US" dirty="0" err="1" smtClean="0"/>
              <a:t>suplier</a:t>
            </a:r>
            <a:r>
              <a:rPr lang="en-US" dirty="0" smtClean="0"/>
              <a:t>) </a:t>
            </a:r>
            <a:r>
              <a:rPr lang="en-US" dirty="0" err="1" smtClean="0"/>
              <a:t>bahan</a:t>
            </a:r>
            <a:r>
              <a:rPr lang="en-US" dirty="0" smtClean="0"/>
              <a:t> </a:t>
            </a:r>
            <a:r>
              <a:rPr lang="en-US" dirty="0" err="1" smtClean="0"/>
              <a:t>baku</a:t>
            </a:r>
            <a:r>
              <a:rPr lang="en-US" dirty="0" smtClean="0"/>
              <a:t> </a:t>
            </a:r>
            <a:r>
              <a:rPr lang="en-US" dirty="0" err="1" smtClean="0"/>
              <a:t>atau</a:t>
            </a:r>
            <a:r>
              <a:rPr lang="en-US" dirty="0" smtClean="0"/>
              <a:t> </a:t>
            </a:r>
            <a:r>
              <a:rPr lang="en-US" dirty="0" err="1" smtClean="0"/>
              <a:t>suku</a:t>
            </a:r>
            <a:r>
              <a:rPr lang="en-US" dirty="0" smtClean="0"/>
              <a:t> </a:t>
            </a:r>
            <a:r>
              <a:rPr lang="en-US" dirty="0" err="1" smtClean="0"/>
              <a:t>cadang</a:t>
            </a:r>
            <a:r>
              <a:rPr lang="en-US" dirty="0" smtClean="0"/>
              <a:t> </a:t>
            </a:r>
            <a:r>
              <a:rPr lang="en-US" dirty="0" err="1" smtClean="0"/>
              <a:t>dan</a:t>
            </a:r>
            <a:r>
              <a:rPr lang="en-US" dirty="0" smtClean="0"/>
              <a:t> </a:t>
            </a:r>
            <a:r>
              <a:rPr lang="en-US" dirty="0" err="1" smtClean="0"/>
              <a:t>mengurangi</a:t>
            </a:r>
            <a:r>
              <a:rPr lang="en-US" dirty="0" smtClean="0"/>
              <a:t> </a:t>
            </a:r>
            <a:r>
              <a:rPr lang="en-US" dirty="0" err="1" smtClean="0"/>
              <a:t>waktu</a:t>
            </a:r>
            <a:r>
              <a:rPr lang="en-US" dirty="0" smtClean="0"/>
              <a:t> </a:t>
            </a:r>
            <a:r>
              <a:rPr lang="en-US" dirty="0" err="1" smtClean="0"/>
              <a:t>produksi</a:t>
            </a:r>
            <a:r>
              <a:rPr lang="en-US" dirty="0" smtClean="0"/>
              <a:t> </a:t>
            </a:r>
            <a:r>
              <a:rPr lang="en-US" dirty="0" err="1" smtClean="0"/>
              <a:t>sehingga</a:t>
            </a:r>
            <a:r>
              <a:rPr lang="en-US" dirty="0" smtClean="0"/>
              <a:t> </a:t>
            </a:r>
            <a:r>
              <a:rPr lang="en-US" dirty="0" err="1" smtClean="0"/>
              <a:t>produk</a:t>
            </a:r>
            <a:r>
              <a:rPr lang="en-US" dirty="0" smtClean="0"/>
              <a:t> </a:t>
            </a:r>
            <a:r>
              <a:rPr lang="en-US" dirty="0" err="1" smtClean="0"/>
              <a:t>dapat</a:t>
            </a:r>
            <a:r>
              <a:rPr lang="en-US" dirty="0" smtClean="0"/>
              <a:t> </a:t>
            </a:r>
            <a:r>
              <a:rPr lang="en-US" dirty="0" err="1" smtClean="0"/>
              <a:t>lebih</a:t>
            </a:r>
            <a:r>
              <a:rPr lang="en-US" dirty="0" smtClean="0"/>
              <a:t> </a:t>
            </a:r>
            <a:r>
              <a:rPr lang="en-US" dirty="0" err="1" smtClean="0"/>
              <a:t>cepat</a:t>
            </a:r>
            <a:r>
              <a:rPr lang="en-US" dirty="0" smtClean="0"/>
              <a:t> </a:t>
            </a:r>
            <a:r>
              <a:rPr lang="en-US" dirty="0" err="1" smtClean="0"/>
              <a:t>tiba</a:t>
            </a:r>
            <a:r>
              <a:rPr lang="en-US" dirty="0" smtClean="0"/>
              <a:t> </a:t>
            </a:r>
            <a:r>
              <a:rPr lang="en-US" dirty="0" err="1" smtClean="0"/>
              <a:t>dikonsumen</a:t>
            </a:r>
            <a:r>
              <a:rPr lang="en-US" dirty="0" smtClean="0"/>
              <a:t>. </a:t>
            </a:r>
            <a:r>
              <a:rPr lang="en-US" dirty="0" err="1" smtClean="0"/>
              <a:t>Tujuan</a:t>
            </a:r>
            <a:r>
              <a:rPr lang="en-US" dirty="0" smtClean="0"/>
              <a:t> </a:t>
            </a:r>
            <a:r>
              <a:rPr lang="en-US" dirty="0" err="1" smtClean="0"/>
              <a:t>utama</a:t>
            </a:r>
            <a:r>
              <a:rPr lang="en-US" dirty="0" smtClean="0"/>
              <a:t> yang </a:t>
            </a:r>
            <a:r>
              <a:rPr lang="en-US" dirty="0" err="1" smtClean="0"/>
              <a:t>dicapai</a:t>
            </a:r>
            <a:r>
              <a:rPr lang="en-US" dirty="0" smtClean="0"/>
              <a:t> </a:t>
            </a:r>
            <a:r>
              <a:rPr lang="en-US" dirty="0" err="1" smtClean="0"/>
              <a:t>dari</a:t>
            </a:r>
            <a:r>
              <a:rPr lang="en-US" dirty="0" smtClean="0"/>
              <a:t> </a:t>
            </a:r>
            <a:r>
              <a:rPr lang="en-US" dirty="0" err="1" smtClean="0"/>
              <a:t>sistem</a:t>
            </a:r>
            <a:r>
              <a:rPr lang="en-US" dirty="0" smtClean="0"/>
              <a:t> </a:t>
            </a:r>
            <a:r>
              <a:rPr lang="en-US" dirty="0" err="1" smtClean="0"/>
              <a:t>produksi</a:t>
            </a:r>
            <a:r>
              <a:rPr lang="en-US" dirty="0" smtClean="0"/>
              <a:t> </a:t>
            </a:r>
            <a:r>
              <a:rPr lang="en-US" dirty="0" err="1" smtClean="0"/>
              <a:t>ini</a:t>
            </a:r>
            <a:r>
              <a:rPr lang="en-US" dirty="0" smtClean="0"/>
              <a:t> </a:t>
            </a:r>
            <a:r>
              <a:rPr lang="en-US" dirty="0" err="1" smtClean="0"/>
              <a:t>adalah</a:t>
            </a:r>
            <a:r>
              <a:rPr lang="en-US" dirty="0" smtClean="0"/>
              <a:t> </a:t>
            </a:r>
            <a:r>
              <a:rPr lang="en-US" dirty="0" err="1" smtClean="0"/>
              <a:t>peniadaan</a:t>
            </a:r>
            <a:r>
              <a:rPr lang="en-US" dirty="0" smtClean="0"/>
              <a:t> </a:t>
            </a:r>
            <a:r>
              <a:rPr lang="en-US" dirty="0" err="1" smtClean="0"/>
              <a:t>persediaan</a:t>
            </a:r>
            <a:r>
              <a:rPr lang="en-US" dirty="0" smtClean="0"/>
              <a:t> </a:t>
            </a:r>
            <a:r>
              <a:rPr lang="en-US" dirty="0" err="1" smtClean="0"/>
              <a:t>dalam</a:t>
            </a:r>
            <a:r>
              <a:rPr lang="en-US" dirty="0" smtClean="0"/>
              <a:t> </a:t>
            </a:r>
            <a:r>
              <a:rPr lang="en-US" dirty="0" err="1" smtClean="0"/>
              <a:t>pabrik</a:t>
            </a:r>
            <a:r>
              <a:rPr lang="en-US" dirty="0" smtClean="0"/>
              <a:t> (zero inventories), </a:t>
            </a:r>
            <a:r>
              <a:rPr lang="en-US" dirty="0" err="1" smtClean="0"/>
              <a:t>peniadaan</a:t>
            </a:r>
            <a:r>
              <a:rPr lang="en-US" dirty="0" smtClean="0"/>
              <a:t> </a:t>
            </a:r>
            <a:r>
              <a:rPr lang="en-US" dirty="0" err="1" smtClean="0"/>
              <a:t>produk</a:t>
            </a:r>
            <a:r>
              <a:rPr lang="en-US" dirty="0" smtClean="0"/>
              <a:t> </a:t>
            </a:r>
            <a:r>
              <a:rPr lang="en-US" dirty="0" err="1" smtClean="0"/>
              <a:t>cacat</a:t>
            </a:r>
            <a:r>
              <a:rPr lang="en-US" dirty="0" smtClean="0"/>
              <a:t>/</a:t>
            </a:r>
            <a:r>
              <a:rPr lang="en-US" dirty="0" err="1" smtClean="0"/>
              <a:t>serap</a:t>
            </a:r>
            <a:r>
              <a:rPr lang="en-US" dirty="0" smtClean="0"/>
              <a:t> (zero defects) </a:t>
            </a:r>
            <a:r>
              <a:rPr lang="en-US" dirty="0" err="1" smtClean="0"/>
              <a:t>serta</a:t>
            </a:r>
            <a:r>
              <a:rPr lang="en-US" dirty="0" smtClean="0"/>
              <a:t> </a:t>
            </a:r>
            <a:r>
              <a:rPr lang="en-US" dirty="0" err="1" smtClean="0"/>
              <a:t>peniadaan</a:t>
            </a:r>
            <a:r>
              <a:rPr lang="en-US" dirty="0" smtClean="0"/>
              <a:t> </a:t>
            </a:r>
            <a:r>
              <a:rPr lang="en-US" dirty="0" err="1" smtClean="0"/>
              <a:t>gangguan</a:t>
            </a:r>
            <a:r>
              <a:rPr lang="en-US" dirty="0" smtClean="0"/>
              <a:t> </a:t>
            </a:r>
            <a:r>
              <a:rPr lang="en-US" dirty="0" err="1" smtClean="0"/>
              <a:t>pada</a:t>
            </a:r>
            <a:r>
              <a:rPr lang="en-US" dirty="0" smtClean="0"/>
              <a:t> </a:t>
            </a:r>
            <a:r>
              <a:rPr lang="en-US" dirty="0" err="1" smtClean="0"/>
              <a:t>jadwal</a:t>
            </a:r>
            <a:r>
              <a:rPr lang="en-US" dirty="0" smtClean="0"/>
              <a:t> </a:t>
            </a:r>
            <a:r>
              <a:rPr lang="en-US" dirty="0" err="1" smtClean="0"/>
              <a:t>produksi</a:t>
            </a:r>
            <a:r>
              <a:rPr lang="en-US" dirty="0" smtClean="0"/>
              <a:t> (zero schedule inter times) </a:t>
            </a:r>
          </a:p>
          <a:p>
            <a:pPr>
              <a:buNone/>
            </a:pPr>
            <a:r>
              <a:rPr lang="id-ID" smtClean="0"/>
              <a:t>	</a:t>
            </a:r>
            <a:r>
              <a:rPr lang="en-US" smtClean="0"/>
              <a:t>(</a:t>
            </a:r>
            <a:r>
              <a:rPr lang="en-US" dirty="0" smtClean="0"/>
              <a:t>M. </a:t>
            </a:r>
            <a:r>
              <a:rPr lang="en-US" dirty="0" err="1" smtClean="0"/>
              <a:t>Lumbartoruan</a:t>
            </a:r>
            <a:r>
              <a:rPr lang="en-US" dirty="0" smtClean="0"/>
              <a:t>; 2004:290:292)</a:t>
            </a:r>
            <a:endParaRPr lang="en-US"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93</a:t>
            </a:fld>
            <a:endParaRPr lang="en-US"/>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9"/>
            <a:ext cx="7866888" cy="411161"/>
          </a:xfrm>
        </p:spPr>
        <p:txBody>
          <a:bodyPr>
            <a:noAutofit/>
          </a:bodyPr>
          <a:lstStyle/>
          <a:p>
            <a:r>
              <a:rPr lang="en-US" sz="2400" dirty="0" smtClean="0"/>
              <a:t>H</a:t>
            </a:r>
            <a:r>
              <a:rPr lang="id-ID" sz="2400" dirty="0" smtClean="0"/>
              <a:t>. </a:t>
            </a:r>
            <a:r>
              <a:rPr lang="en-US" sz="2400" dirty="0" err="1" smtClean="0"/>
              <a:t>Penilaian</a:t>
            </a:r>
            <a:r>
              <a:rPr lang="en-US" sz="2400" dirty="0" smtClean="0"/>
              <a:t> </a:t>
            </a:r>
            <a:r>
              <a:rPr lang="en-US" sz="2400" dirty="0" err="1" smtClean="0"/>
              <a:t>waktu</a:t>
            </a:r>
            <a:r>
              <a:rPr lang="en-US" sz="2400" dirty="0" smtClean="0"/>
              <a:t> </a:t>
            </a:r>
            <a:r>
              <a:rPr lang="en-US" sz="2400" dirty="0" err="1" smtClean="0"/>
              <a:t>terhadap</a:t>
            </a:r>
            <a:r>
              <a:rPr lang="en-US" sz="2400" dirty="0" smtClean="0"/>
              <a:t> </a:t>
            </a:r>
            <a:r>
              <a:rPr lang="en-US" sz="2400" dirty="0" err="1" smtClean="0"/>
              <a:t>uang</a:t>
            </a:r>
            <a:r>
              <a:rPr lang="en-US" sz="2400" dirty="0" smtClean="0"/>
              <a:t> (Time v of money)</a:t>
            </a:r>
            <a:endParaRPr lang="en-US" sz="2400" dirty="0"/>
          </a:p>
        </p:txBody>
      </p:sp>
      <p:sp>
        <p:nvSpPr>
          <p:cNvPr id="3" name="Content Placeholder 2"/>
          <p:cNvSpPr>
            <a:spLocks noGrp="1"/>
          </p:cNvSpPr>
          <p:nvPr>
            <p:ph idx="1"/>
          </p:nvPr>
        </p:nvSpPr>
        <p:spPr>
          <a:xfrm>
            <a:off x="1219200" y="685800"/>
            <a:ext cx="7714488" cy="5638800"/>
          </a:xfrm>
        </p:spPr>
        <p:txBody>
          <a:bodyPr>
            <a:normAutofit lnSpcReduction="10000"/>
          </a:bodyPr>
          <a:lstStyle/>
          <a:p>
            <a:pPr marL="596646" indent="-514350">
              <a:buAutoNum type="arabicPeriod"/>
            </a:pPr>
            <a:r>
              <a:rPr lang="en-US" sz="2400" dirty="0" err="1" smtClean="0"/>
              <a:t>Pengertian</a:t>
            </a:r>
            <a:r>
              <a:rPr lang="en-US" sz="2400" dirty="0" smtClean="0"/>
              <a:t> </a:t>
            </a:r>
            <a:r>
              <a:rPr lang="id-ID" sz="2400" dirty="0" smtClean="0"/>
              <a:t>Penilaian Waktu Terhadap Uang</a:t>
            </a:r>
            <a:r>
              <a:rPr lang="en-US" sz="2000" dirty="0" smtClean="0"/>
              <a:t>	</a:t>
            </a:r>
            <a:endParaRPr lang="id-ID" sz="2000" dirty="0" smtClean="0"/>
          </a:p>
          <a:p>
            <a:pPr marL="596646" indent="-514350" algn="just">
              <a:buNone/>
            </a:pPr>
            <a:r>
              <a:rPr lang="id-ID" sz="2000" dirty="0" smtClean="0"/>
              <a:t>        </a:t>
            </a:r>
            <a:r>
              <a:rPr lang="id-ID" sz="2400" dirty="0" smtClean="0"/>
              <a:t>Salah satu masalah yang utama dihadapi manajer keuangan bagaimana  memperkirakan penilaian masa yang akan datang atas arus kas (cashflow) sekarang. Nilai uang sekarang (saat ini) tidak sama dengan nilai uang satu, dua, tiga dst masa yang akan datang. </a:t>
            </a:r>
          </a:p>
          <a:p>
            <a:pPr marL="596646" indent="-514350" algn="just">
              <a:buNone/>
            </a:pPr>
            <a:r>
              <a:rPr lang="id-ID" sz="2400" dirty="0" smtClean="0"/>
              <a:t>      Misalnya : nilai uang sekarang Rp </a:t>
            </a:r>
            <a:r>
              <a:rPr lang="id-ID" sz="2400" dirty="0" smtClean="0">
                <a:latin typeface="Arial" pitchFamily="34" charset="0"/>
                <a:cs typeface="Arial" pitchFamily="34" charset="0"/>
              </a:rPr>
              <a:t>1</a:t>
            </a:r>
            <a:r>
              <a:rPr lang="id-ID" sz="2400" dirty="0" smtClean="0"/>
              <a:t> juta tidak sama nilai tahun depan dst. Karena pada u apabila diinvestasikan atau disimpan dalan jang lebih dari  </a:t>
            </a:r>
            <a:r>
              <a:rPr lang="id-ID" sz="2400" dirty="0" smtClean="0">
                <a:latin typeface="Arial" pitchFamily="34" charset="0"/>
                <a:cs typeface="Arial" pitchFamily="34" charset="0"/>
              </a:rPr>
              <a:t>1</a:t>
            </a:r>
            <a:r>
              <a:rPr lang="id-ID" sz="2400" dirty="0" smtClean="0"/>
              <a:t> (satu) tahun, maka perlakuan perhitungannya dengan (ditambah) bunga. </a:t>
            </a:r>
          </a:p>
          <a:p>
            <a:pPr marL="596646" indent="-514350" algn="just">
              <a:buNone/>
            </a:pPr>
            <a:r>
              <a:rPr lang="id-ID" sz="2400" dirty="0" smtClean="0"/>
              <a:t>	contoh :  Apabila diinvestasikan (deposito) sebesar Rp. </a:t>
            </a:r>
            <a:r>
              <a:rPr lang="id-ID" sz="2400" dirty="0" smtClean="0">
                <a:latin typeface="Arial" pitchFamily="34" charset="0"/>
                <a:cs typeface="Arial" pitchFamily="34" charset="0"/>
              </a:rPr>
              <a:t>1</a:t>
            </a:r>
            <a:r>
              <a:rPr lang="id-ID" sz="2400" dirty="0" smtClean="0"/>
              <a:t>0 juta selama </a:t>
            </a:r>
            <a:r>
              <a:rPr lang="id-ID" sz="2400" dirty="0" smtClean="0">
                <a:latin typeface="Arial" pitchFamily="34" charset="0"/>
                <a:cs typeface="Arial" pitchFamily="34" charset="0"/>
              </a:rPr>
              <a:t>1 (satu)</a:t>
            </a:r>
            <a:r>
              <a:rPr lang="id-ID" sz="2400" dirty="0" smtClean="0"/>
              <a:t> tahun, dengan tingkat </a:t>
            </a:r>
            <a:r>
              <a:rPr lang="id-ID" sz="2400" dirty="0" smtClean="0">
                <a:latin typeface="Arial" pitchFamily="34" charset="0"/>
                <a:cs typeface="Arial" pitchFamily="34" charset="0"/>
              </a:rPr>
              <a:t>1</a:t>
            </a:r>
            <a:r>
              <a:rPr lang="id-ID" sz="2400" dirty="0" smtClean="0"/>
              <a:t>0 % berarti nilai yang akan datang (setahun kedepan) = Rp. </a:t>
            </a:r>
            <a:r>
              <a:rPr lang="id-ID" sz="2400" dirty="0" smtClean="0">
                <a:latin typeface="Arial" pitchFamily="34" charset="0"/>
                <a:cs typeface="Arial" pitchFamily="34" charset="0"/>
              </a:rPr>
              <a:t>1</a:t>
            </a:r>
            <a:r>
              <a:rPr lang="id-ID" sz="2400" dirty="0" smtClean="0"/>
              <a:t>0 juta + </a:t>
            </a:r>
            <a:r>
              <a:rPr lang="id-ID" sz="2400" dirty="0" smtClean="0">
                <a:latin typeface="Arial" pitchFamily="34" charset="0"/>
                <a:cs typeface="Arial" pitchFamily="34" charset="0"/>
              </a:rPr>
              <a:t>1</a:t>
            </a:r>
            <a:r>
              <a:rPr lang="id-ID" sz="2400" dirty="0" smtClean="0"/>
              <a:t>0% x Rp. </a:t>
            </a:r>
            <a:r>
              <a:rPr lang="id-ID" sz="2400" dirty="0" smtClean="0">
                <a:latin typeface="Arial" pitchFamily="34" charset="0"/>
                <a:cs typeface="Arial" pitchFamily="34" charset="0"/>
              </a:rPr>
              <a:t>1</a:t>
            </a:r>
            <a:r>
              <a:rPr lang="id-ID" sz="2400" dirty="0" smtClean="0"/>
              <a:t>0 juta = </a:t>
            </a:r>
            <a:r>
              <a:rPr lang="id-ID" sz="2400" dirty="0" smtClean="0">
                <a:latin typeface="Arial" pitchFamily="34" charset="0"/>
                <a:cs typeface="Arial" pitchFamily="34" charset="0"/>
              </a:rPr>
              <a:t>11</a:t>
            </a:r>
            <a:r>
              <a:rPr lang="id-ID" sz="2400" dirty="0" smtClean="0"/>
              <a:t> juta, dst.  Atau nilai uang yang akan datang Rp. </a:t>
            </a:r>
            <a:r>
              <a:rPr lang="id-ID" sz="2400" dirty="0" smtClean="0">
                <a:latin typeface="Arial" pitchFamily="34" charset="0"/>
                <a:cs typeface="Arial" pitchFamily="34" charset="0"/>
              </a:rPr>
              <a:t>11</a:t>
            </a:r>
            <a:r>
              <a:rPr lang="id-ID" sz="2400" dirty="0" smtClean="0"/>
              <a:t> juta, berarti nilai sekarang adalah Rp </a:t>
            </a:r>
            <a:r>
              <a:rPr lang="id-ID" sz="2400" dirty="0" smtClean="0">
                <a:latin typeface="Arial" pitchFamily="34" charset="0"/>
                <a:cs typeface="Arial" pitchFamily="34" charset="0"/>
              </a:rPr>
              <a:t>1</a:t>
            </a:r>
            <a:r>
              <a:rPr lang="id-ID" sz="2400" dirty="0" smtClean="0"/>
              <a:t>0 juta.</a:t>
            </a:r>
            <a:endParaRPr lang="en-US" sz="2400" dirty="0" smtClean="0"/>
          </a:p>
          <a:p>
            <a:pPr marL="596646" indent="-514350">
              <a:buNone/>
            </a:pPr>
            <a:endParaRPr lang="en-US" dirty="0" smtClean="0"/>
          </a:p>
          <a:p>
            <a:pPr marL="596646" indent="-514350">
              <a:buNone/>
            </a:pPr>
            <a:endParaRPr lang="en-US" dirty="0" smtClean="0"/>
          </a:p>
          <a:p>
            <a:pPr marL="596646" indent="-514350">
              <a:buNone/>
            </a:pPr>
            <a:endParaRPr lang="en-US" dirty="0" smtClean="0"/>
          </a:p>
          <a:p>
            <a:pPr marL="596646" indent="-514350">
              <a:buNone/>
            </a:pPr>
            <a:endParaRPr lang="en-US" dirty="0"/>
          </a:p>
        </p:txBody>
      </p:sp>
      <p:sp>
        <p:nvSpPr>
          <p:cNvPr id="30722" name="Rectangle 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0723" name="Rectangle 3"/>
          <p:cNvSpPr>
            <a:spLocks noChangeArrowheads="1"/>
          </p:cNvSpPr>
          <p:nvPr/>
        </p:nvSpPr>
        <p:spPr bwMode="auto">
          <a:xfrm>
            <a:off x="2" y="84772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0725" name="Rectangle 5"/>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0726" name="Rectangle 6"/>
          <p:cNvSpPr>
            <a:spLocks noChangeArrowheads="1"/>
          </p:cNvSpPr>
          <p:nvPr/>
        </p:nvSpPr>
        <p:spPr bwMode="auto">
          <a:xfrm>
            <a:off x="2" y="66674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 name="Slide Number Placeholder 9"/>
          <p:cNvSpPr>
            <a:spLocks noGrp="1"/>
          </p:cNvSpPr>
          <p:nvPr>
            <p:ph type="sldNum" sz="quarter" idx="12"/>
          </p:nvPr>
        </p:nvSpPr>
        <p:spPr/>
        <p:txBody>
          <a:bodyPr/>
          <a:lstStyle/>
          <a:p>
            <a:fld id="{3F20941A-713C-429C-BAFF-469BDD0C5BC4}" type="slidenum">
              <a:rPr lang="en-US" smtClean="0"/>
              <a:pPr/>
              <a:t>94</a:t>
            </a:fld>
            <a:endParaRPr lang="en-US"/>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7638288" cy="1143000"/>
          </a:xfrm>
        </p:spPr>
        <p:txBody>
          <a:bodyPr>
            <a:noAutofit/>
          </a:bodyPr>
          <a:lstStyle/>
          <a:p>
            <a:pPr marL="457200" indent="-457200">
              <a:buClr>
                <a:srgbClr val="00B0F0"/>
              </a:buClr>
              <a:buFont typeface="+mj-lt"/>
              <a:buAutoNum type="arabicPeriod" startAt="2"/>
            </a:pPr>
            <a:r>
              <a:rPr lang="en-US" sz="2600" dirty="0" err="1" smtClean="0">
                <a:solidFill>
                  <a:schemeClr val="tx1"/>
                </a:solidFill>
              </a:rPr>
              <a:t>Bunga</a:t>
            </a:r>
            <a:r>
              <a:rPr lang="en-US" sz="2600" dirty="0" smtClean="0">
                <a:solidFill>
                  <a:schemeClr val="tx1"/>
                </a:solidFill>
              </a:rPr>
              <a:t> : </a:t>
            </a:r>
            <a:r>
              <a:rPr lang="en-US" sz="2600" dirty="0" err="1" smtClean="0">
                <a:solidFill>
                  <a:schemeClr val="tx1"/>
                </a:solidFill>
              </a:rPr>
              <a:t>Sejumlah</a:t>
            </a:r>
            <a:r>
              <a:rPr lang="en-US" sz="2600" dirty="0" smtClean="0">
                <a:solidFill>
                  <a:schemeClr val="tx1"/>
                </a:solidFill>
              </a:rPr>
              <a:t> </a:t>
            </a:r>
            <a:r>
              <a:rPr lang="en-US" sz="2600" dirty="0" err="1" smtClean="0">
                <a:solidFill>
                  <a:schemeClr val="tx1"/>
                </a:solidFill>
              </a:rPr>
              <a:t>uang</a:t>
            </a:r>
            <a:r>
              <a:rPr lang="en-US" sz="2600" dirty="0" smtClean="0">
                <a:solidFill>
                  <a:schemeClr val="tx1"/>
                </a:solidFill>
              </a:rPr>
              <a:t> yang </a:t>
            </a:r>
            <a:r>
              <a:rPr lang="en-US" sz="2600" dirty="0" err="1" smtClean="0">
                <a:solidFill>
                  <a:schemeClr val="tx1"/>
                </a:solidFill>
              </a:rPr>
              <a:t>di</a:t>
            </a:r>
            <a:r>
              <a:rPr lang="en-US" sz="2600" dirty="0" smtClean="0">
                <a:solidFill>
                  <a:schemeClr val="tx1"/>
                </a:solidFill>
              </a:rPr>
              <a:t> </a:t>
            </a:r>
            <a:r>
              <a:rPr lang="en-US" sz="2600" dirty="0" err="1" smtClean="0">
                <a:solidFill>
                  <a:schemeClr val="tx1"/>
                </a:solidFill>
              </a:rPr>
              <a:t>bayar</a:t>
            </a:r>
            <a:r>
              <a:rPr lang="en-US" sz="2600" dirty="0" smtClean="0">
                <a:solidFill>
                  <a:schemeClr val="tx1"/>
                </a:solidFill>
              </a:rPr>
              <a:t> </a:t>
            </a:r>
            <a:r>
              <a:rPr lang="en-US" sz="2600" dirty="0" err="1" smtClean="0">
                <a:solidFill>
                  <a:schemeClr val="tx1"/>
                </a:solidFill>
              </a:rPr>
              <a:t>sebagai</a:t>
            </a:r>
            <a:r>
              <a:rPr lang="en-US" sz="2600" dirty="0" smtClean="0">
                <a:solidFill>
                  <a:schemeClr val="tx1"/>
                </a:solidFill>
              </a:rPr>
              <a:t> </a:t>
            </a:r>
            <a:r>
              <a:rPr lang="en-US" sz="2600" dirty="0" err="1" smtClean="0">
                <a:solidFill>
                  <a:schemeClr val="tx1"/>
                </a:solidFill>
              </a:rPr>
              <a:t>kompensasi</a:t>
            </a:r>
            <a:r>
              <a:rPr lang="en-US" sz="2600" dirty="0" smtClean="0">
                <a:solidFill>
                  <a:schemeClr val="tx1"/>
                </a:solidFill>
              </a:rPr>
              <a:t> yang </a:t>
            </a:r>
            <a:r>
              <a:rPr lang="en-US" sz="2600" dirty="0" err="1" smtClean="0">
                <a:solidFill>
                  <a:schemeClr val="tx1"/>
                </a:solidFill>
              </a:rPr>
              <a:t>di</a:t>
            </a:r>
            <a:r>
              <a:rPr lang="en-US" sz="2600" dirty="0" smtClean="0">
                <a:solidFill>
                  <a:schemeClr val="tx1"/>
                </a:solidFill>
              </a:rPr>
              <a:t> </a:t>
            </a:r>
            <a:r>
              <a:rPr lang="en-US" sz="2600" dirty="0" err="1" smtClean="0">
                <a:solidFill>
                  <a:schemeClr val="tx1"/>
                </a:solidFill>
              </a:rPr>
              <a:t>peroleh</a:t>
            </a:r>
            <a:r>
              <a:rPr lang="en-US" sz="2600" dirty="0" smtClean="0">
                <a:solidFill>
                  <a:schemeClr val="tx1"/>
                </a:solidFill>
              </a:rPr>
              <a:t> </a:t>
            </a:r>
            <a:r>
              <a:rPr lang="en-US" sz="2600" dirty="0" err="1" smtClean="0">
                <a:solidFill>
                  <a:schemeClr val="tx1"/>
                </a:solidFill>
              </a:rPr>
              <a:t>dari</a:t>
            </a:r>
            <a:r>
              <a:rPr lang="en-US" sz="2600" dirty="0" smtClean="0">
                <a:solidFill>
                  <a:schemeClr val="tx1"/>
                </a:solidFill>
              </a:rPr>
              <a:t> </a:t>
            </a:r>
            <a:r>
              <a:rPr lang="en-US" sz="2600" dirty="0" err="1" smtClean="0">
                <a:solidFill>
                  <a:schemeClr val="tx1"/>
                </a:solidFill>
              </a:rPr>
              <a:t>penggunaan</a:t>
            </a:r>
            <a:r>
              <a:rPr lang="en-US" sz="2600" dirty="0" smtClean="0">
                <a:solidFill>
                  <a:schemeClr val="tx1"/>
                </a:solidFill>
              </a:rPr>
              <a:t> </a:t>
            </a:r>
            <a:r>
              <a:rPr lang="en-US" sz="2600" dirty="0" err="1" smtClean="0">
                <a:solidFill>
                  <a:schemeClr val="tx1"/>
                </a:solidFill>
              </a:rPr>
              <a:t>uang</a:t>
            </a:r>
            <a:r>
              <a:rPr lang="en-US" sz="2600" dirty="0" smtClean="0">
                <a:solidFill>
                  <a:schemeClr val="tx1"/>
                </a:solidFill>
              </a:rPr>
              <a:t> </a:t>
            </a:r>
            <a:r>
              <a:rPr lang="en-US" sz="2600" dirty="0" err="1" smtClean="0">
                <a:solidFill>
                  <a:schemeClr val="tx1"/>
                </a:solidFill>
              </a:rPr>
              <a:t>tersebut</a:t>
            </a:r>
            <a:r>
              <a:rPr lang="en-US" sz="2600" dirty="0" smtClean="0">
                <a:solidFill>
                  <a:schemeClr val="tx1"/>
                </a:solidFill>
              </a:rPr>
              <a:t>.</a:t>
            </a:r>
            <a:r>
              <a:rPr lang="en-US" sz="2800" dirty="0" smtClean="0">
                <a:solidFill>
                  <a:srgbClr val="00B0F0"/>
                </a:solidFill>
              </a:rPr>
              <a:t/>
            </a:r>
            <a:br>
              <a:rPr lang="en-US" sz="2800" dirty="0" smtClean="0">
                <a:solidFill>
                  <a:srgbClr val="00B0F0"/>
                </a:solidFill>
              </a:rPr>
            </a:br>
            <a:endParaRPr lang="en-US" sz="2800" dirty="0">
              <a:solidFill>
                <a:srgbClr val="00B0F0"/>
              </a:solidFill>
            </a:endParaRPr>
          </a:p>
        </p:txBody>
      </p:sp>
      <p:sp>
        <p:nvSpPr>
          <p:cNvPr id="3" name="Content Placeholder 2"/>
          <p:cNvSpPr>
            <a:spLocks noGrp="1"/>
          </p:cNvSpPr>
          <p:nvPr>
            <p:ph idx="1"/>
          </p:nvPr>
        </p:nvSpPr>
        <p:spPr>
          <a:xfrm>
            <a:off x="1219200" y="1371600"/>
            <a:ext cx="7714488" cy="4953000"/>
          </a:xfrm>
        </p:spPr>
        <p:txBody>
          <a:bodyPr>
            <a:normAutofit fontScale="92500" lnSpcReduction="10000"/>
          </a:bodyPr>
          <a:lstStyle/>
          <a:p>
            <a:pPr marL="596646" indent="-514350">
              <a:buFont typeface="+mj-lt"/>
              <a:buAutoNum type="arabicPeriod" startAt="3"/>
            </a:pPr>
            <a:r>
              <a:rPr lang="id-ID" sz="3000" dirty="0" smtClean="0"/>
              <a:t>Tujuan Penilaian Waktu Terhadap Uang</a:t>
            </a:r>
          </a:p>
          <a:p>
            <a:pPr marL="596646" indent="-514350">
              <a:buNone/>
            </a:pPr>
            <a:r>
              <a:rPr lang="id-ID" sz="3000" dirty="0" smtClean="0"/>
              <a:t>      Yaitu : t</a:t>
            </a:r>
            <a:r>
              <a:rPr lang="en-US" sz="3000" dirty="0" err="1" smtClean="0"/>
              <a:t>ujuan</a:t>
            </a:r>
            <a:r>
              <a:rPr lang="en-US" sz="3000" dirty="0" smtClean="0"/>
              <a:t> </a:t>
            </a:r>
            <a:r>
              <a:rPr lang="en-US" sz="3000" dirty="0" err="1" smtClean="0"/>
              <a:t>untuk</a:t>
            </a:r>
            <a:r>
              <a:rPr lang="en-US" sz="3000" dirty="0" smtClean="0"/>
              <a:t> </a:t>
            </a:r>
            <a:r>
              <a:rPr lang="en-US" sz="3000" dirty="0" err="1" smtClean="0"/>
              <a:t>mengetahui</a:t>
            </a:r>
            <a:r>
              <a:rPr lang="en-US" sz="3000" dirty="0" smtClean="0"/>
              <a:t> </a:t>
            </a:r>
            <a:r>
              <a:rPr lang="en-US" sz="3000" dirty="0" err="1" smtClean="0"/>
              <a:t>nilai</a:t>
            </a:r>
            <a:r>
              <a:rPr lang="en-US" sz="3000" dirty="0" smtClean="0"/>
              <a:t> </a:t>
            </a:r>
            <a:r>
              <a:rPr lang="en-US" sz="3000" dirty="0" err="1" smtClean="0"/>
              <a:t>uang</a:t>
            </a:r>
            <a:r>
              <a:rPr lang="en-US" sz="3000" dirty="0" smtClean="0"/>
              <a:t> </a:t>
            </a:r>
            <a:r>
              <a:rPr lang="id-ID" sz="3000" dirty="0" smtClean="0"/>
              <a:t>    </a:t>
            </a:r>
            <a:r>
              <a:rPr lang="en-US" sz="3000" dirty="0" err="1" smtClean="0"/>
              <a:t>sekarang</a:t>
            </a:r>
            <a:r>
              <a:rPr lang="en-US" sz="3000" dirty="0" smtClean="0"/>
              <a:t> </a:t>
            </a:r>
            <a:r>
              <a:rPr lang="en-US" sz="3000" dirty="0" err="1" smtClean="0"/>
              <a:t>dan</a:t>
            </a:r>
            <a:r>
              <a:rPr lang="en-US" sz="3000" dirty="0" smtClean="0"/>
              <a:t> yang </a:t>
            </a:r>
            <a:r>
              <a:rPr lang="en-US" sz="3000" dirty="0" err="1" smtClean="0"/>
              <a:t>akan</a:t>
            </a:r>
            <a:r>
              <a:rPr lang="en-US" sz="3000" dirty="0" smtClean="0"/>
              <a:t> </a:t>
            </a:r>
            <a:r>
              <a:rPr lang="en-US" sz="3000" dirty="0" err="1" smtClean="0"/>
              <a:t>datang</a:t>
            </a:r>
            <a:r>
              <a:rPr lang="en-US" sz="3000" dirty="0" smtClean="0"/>
              <a:t>.</a:t>
            </a:r>
          </a:p>
          <a:p>
            <a:pPr marL="596646" indent="-514350">
              <a:buFont typeface="+mj-lt"/>
              <a:buAutoNum type="arabicPeriod" startAt="4"/>
            </a:pPr>
            <a:r>
              <a:rPr lang="en-US" sz="3000" dirty="0" err="1" smtClean="0"/>
              <a:t>Perhitungan</a:t>
            </a:r>
            <a:r>
              <a:rPr lang="en-US" sz="3000" dirty="0" smtClean="0"/>
              <a:t> </a:t>
            </a:r>
          </a:p>
          <a:p>
            <a:pPr marL="596646" indent="-514350">
              <a:buNone/>
            </a:pPr>
            <a:r>
              <a:rPr lang="en-US" sz="3000" dirty="0" smtClean="0"/>
              <a:t>	a. </a:t>
            </a:r>
            <a:r>
              <a:rPr lang="en-US" sz="3000" dirty="0" err="1" smtClean="0"/>
              <a:t>Nilai</a:t>
            </a:r>
            <a:r>
              <a:rPr lang="en-US" sz="3000" dirty="0" smtClean="0"/>
              <a:t> </a:t>
            </a:r>
            <a:r>
              <a:rPr lang="en-US" sz="3000" dirty="0" err="1" smtClean="0"/>
              <a:t>uang</a:t>
            </a:r>
            <a:r>
              <a:rPr lang="en-US" sz="3000" dirty="0" smtClean="0"/>
              <a:t> </a:t>
            </a:r>
            <a:r>
              <a:rPr lang="en-US" sz="3000" dirty="0" err="1" smtClean="0"/>
              <a:t>sekarang</a:t>
            </a:r>
            <a:r>
              <a:rPr lang="en-US" sz="3000" dirty="0" smtClean="0"/>
              <a:t> (present value of money)</a:t>
            </a:r>
          </a:p>
          <a:p>
            <a:pPr marL="596646" indent="-514350">
              <a:buNone/>
            </a:pPr>
            <a:r>
              <a:rPr lang="en-US" sz="3000" dirty="0" smtClean="0"/>
              <a:t>	b. </a:t>
            </a:r>
            <a:r>
              <a:rPr lang="en-US" sz="3000" dirty="0" err="1" smtClean="0"/>
              <a:t>Nilai</a:t>
            </a:r>
            <a:r>
              <a:rPr lang="en-US" sz="3000" dirty="0" smtClean="0"/>
              <a:t> </a:t>
            </a:r>
            <a:r>
              <a:rPr lang="en-US" sz="3000" dirty="0" err="1" smtClean="0"/>
              <a:t>uang</a:t>
            </a:r>
            <a:r>
              <a:rPr lang="en-US" sz="3000" dirty="0" smtClean="0"/>
              <a:t> yang </a:t>
            </a:r>
            <a:r>
              <a:rPr lang="en-US" sz="3000" dirty="0" err="1" smtClean="0"/>
              <a:t>akan</a:t>
            </a:r>
            <a:r>
              <a:rPr lang="en-US" sz="3000" dirty="0" smtClean="0"/>
              <a:t> </a:t>
            </a:r>
            <a:r>
              <a:rPr lang="en-US" sz="3000" dirty="0" err="1" smtClean="0"/>
              <a:t>datang</a:t>
            </a:r>
            <a:r>
              <a:rPr lang="en-US" sz="3000" dirty="0" smtClean="0"/>
              <a:t> (future value of money)</a:t>
            </a:r>
          </a:p>
          <a:p>
            <a:pPr marL="596646" indent="-514350">
              <a:buNone/>
            </a:pPr>
            <a:r>
              <a:rPr lang="en-US" sz="3000" dirty="0" smtClean="0"/>
              <a:t>				PV = Present value of money</a:t>
            </a:r>
          </a:p>
          <a:p>
            <a:pPr marL="596646" indent="-514350">
              <a:buNone/>
            </a:pPr>
            <a:r>
              <a:rPr lang="en-US" sz="3000" dirty="0" smtClean="0"/>
              <a:t>				FV = Future value </a:t>
            </a:r>
          </a:p>
          <a:p>
            <a:pPr marL="596646" indent="-514350">
              <a:buNone/>
            </a:pPr>
            <a:r>
              <a:rPr lang="en-US" sz="3000" dirty="0" smtClean="0">
                <a:latin typeface="Lucida Calligraphy" pitchFamily="66" charset="0"/>
              </a:rPr>
              <a:t>				 </a:t>
            </a:r>
            <a:r>
              <a:rPr lang="en-US" sz="3000" dirty="0" err="1" smtClean="0">
                <a:latin typeface="Monotype Corsiva" pitchFamily="66" charset="0"/>
              </a:rPr>
              <a:t>i</a:t>
            </a:r>
            <a:r>
              <a:rPr lang="en-US" sz="3000" dirty="0" smtClean="0">
                <a:latin typeface="Lucida Calligraphy" pitchFamily="66" charset="0"/>
              </a:rPr>
              <a:t>  </a:t>
            </a:r>
            <a:r>
              <a:rPr lang="en-US" sz="3000" dirty="0" smtClean="0">
                <a:latin typeface="+mj-lt"/>
              </a:rPr>
              <a:t>= Tingkat </a:t>
            </a:r>
            <a:r>
              <a:rPr lang="en-US" sz="3000" dirty="0" err="1" smtClean="0">
                <a:latin typeface="+mj-lt"/>
              </a:rPr>
              <a:t>bunga</a:t>
            </a:r>
            <a:endParaRPr lang="en-US" sz="3000" dirty="0" smtClean="0">
              <a:latin typeface="+mj-lt"/>
            </a:endParaRPr>
          </a:p>
          <a:p>
            <a:pPr marL="596646" indent="-514350">
              <a:buNone/>
            </a:pPr>
            <a:r>
              <a:rPr lang="en-US" sz="3000" dirty="0" smtClean="0">
                <a:latin typeface="+mj-lt"/>
              </a:rPr>
              <a:t> 				</a:t>
            </a:r>
            <a:r>
              <a:rPr lang="en-US" sz="3000" dirty="0" smtClean="0">
                <a:latin typeface="Monotype Corsiva" pitchFamily="66" charset="0"/>
              </a:rPr>
              <a:t>n</a:t>
            </a:r>
            <a:r>
              <a:rPr lang="en-US" sz="3000" dirty="0" smtClean="0">
                <a:latin typeface="+mj-lt"/>
              </a:rPr>
              <a:t>  = </a:t>
            </a:r>
            <a:r>
              <a:rPr lang="en-US" sz="3000" dirty="0" err="1" smtClean="0">
                <a:latin typeface="+mj-lt"/>
              </a:rPr>
              <a:t>jumlah</a:t>
            </a:r>
            <a:endParaRPr lang="en-US" sz="3000" dirty="0" smtClean="0">
              <a:latin typeface="+mj-lt"/>
            </a:endParaRPr>
          </a:p>
          <a:p>
            <a:pPr marL="596646" indent="-514350">
              <a:buNone/>
            </a:pPr>
            <a:endParaRPr lang="en-US" dirty="0" smtClean="0"/>
          </a:p>
          <a:p>
            <a:pPr marL="596646" indent="-514350">
              <a:buNone/>
            </a:pPr>
            <a:endParaRPr lang="en-US" dirty="0" smtClean="0"/>
          </a:p>
          <a:p>
            <a:pPr marL="596646" indent="-514350">
              <a:buNone/>
            </a:pPr>
            <a:endParaRPr lang="en-US" dirty="0" smtClean="0"/>
          </a:p>
          <a:p>
            <a:pPr marL="596646" indent="-514350">
              <a:buNone/>
            </a:pPr>
            <a:endParaRPr lang="en-US" dirty="0" smtClean="0"/>
          </a:p>
          <a:p>
            <a:pPr marL="596646" indent="-514350">
              <a:buNone/>
            </a:pPr>
            <a:endParaRPr lang="en-US" dirty="0"/>
          </a:p>
        </p:txBody>
      </p:sp>
      <p:sp>
        <p:nvSpPr>
          <p:cNvPr id="30722" name="Rectangle 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2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031384" y="4724402"/>
            <a:ext cx="1626219" cy="661988"/>
          </a:xfrm>
          <a:prstGeom prst="rect">
            <a:avLst/>
          </a:prstGeom>
          <a:noFill/>
          <a:ln>
            <a:solidFill>
              <a:schemeClr val="tx1"/>
            </a:solidFill>
          </a:ln>
        </p:spPr>
      </p:pic>
      <p:sp>
        <p:nvSpPr>
          <p:cNvPr id="30723" name="Rectangle 3"/>
          <p:cNvSpPr>
            <a:spLocks noChangeArrowheads="1"/>
          </p:cNvSpPr>
          <p:nvPr/>
        </p:nvSpPr>
        <p:spPr bwMode="auto">
          <a:xfrm>
            <a:off x="2" y="84772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0725" name="Rectangle 5"/>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0724"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981202" y="5562600"/>
            <a:ext cx="1793875" cy="381000"/>
          </a:xfrm>
          <a:prstGeom prst="rect">
            <a:avLst/>
          </a:prstGeom>
          <a:noFill/>
          <a:ln>
            <a:solidFill>
              <a:schemeClr val="tx1"/>
            </a:solidFill>
          </a:ln>
        </p:spPr>
      </p:pic>
      <p:sp>
        <p:nvSpPr>
          <p:cNvPr id="30726" name="Rectangle 6"/>
          <p:cNvSpPr>
            <a:spLocks noChangeArrowheads="1"/>
          </p:cNvSpPr>
          <p:nvPr/>
        </p:nvSpPr>
        <p:spPr bwMode="auto">
          <a:xfrm>
            <a:off x="2" y="66674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0" name="Slide Number Placeholder 9"/>
          <p:cNvSpPr>
            <a:spLocks noGrp="1"/>
          </p:cNvSpPr>
          <p:nvPr>
            <p:ph type="sldNum" sz="quarter" idx="12"/>
          </p:nvPr>
        </p:nvSpPr>
        <p:spPr/>
        <p:txBody>
          <a:bodyPr/>
          <a:lstStyle/>
          <a:p>
            <a:fld id="{3F20941A-713C-429C-BAFF-469BDD0C5BC4}" type="slidenum">
              <a:rPr lang="en-US" smtClean="0"/>
              <a:pPr/>
              <a:t>95</a:t>
            </a:fld>
            <a:endParaRPr lang="en-US"/>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9"/>
            <a:ext cx="7714488" cy="334961"/>
          </a:xfrm>
        </p:spPr>
        <p:txBody>
          <a:bodyPr>
            <a:normAutofit fontScale="90000"/>
          </a:bodyPr>
          <a:lstStyle/>
          <a:p>
            <a:r>
              <a:rPr lang="id-ID" sz="3600" dirty="0" smtClean="0"/>
              <a:t>5. a. </a:t>
            </a:r>
            <a:r>
              <a:rPr lang="id-ID" sz="3600" dirty="0" smtClean="0">
                <a:solidFill>
                  <a:schemeClr val="tx1"/>
                </a:solidFill>
              </a:rPr>
              <a:t>Soal </a:t>
            </a:r>
            <a:r>
              <a:rPr lang="id-ID" dirty="0" smtClean="0">
                <a:solidFill>
                  <a:schemeClr val="tx1"/>
                </a:solidFill>
              </a:rPr>
              <a:t>:</a:t>
            </a:r>
            <a:endParaRPr lang="en-US" dirty="0">
              <a:solidFill>
                <a:schemeClr val="tx1"/>
              </a:solidFill>
            </a:endParaRPr>
          </a:p>
        </p:txBody>
      </p:sp>
      <p:sp>
        <p:nvSpPr>
          <p:cNvPr id="3" name="Content Placeholder 2"/>
          <p:cNvSpPr>
            <a:spLocks noGrp="1"/>
          </p:cNvSpPr>
          <p:nvPr>
            <p:ph idx="1"/>
          </p:nvPr>
        </p:nvSpPr>
        <p:spPr>
          <a:xfrm>
            <a:off x="1295400" y="685800"/>
            <a:ext cx="7714488" cy="6019800"/>
          </a:xfrm>
        </p:spPr>
        <p:txBody>
          <a:bodyPr>
            <a:normAutofit fontScale="92500"/>
          </a:bodyPr>
          <a:lstStyle/>
          <a:p>
            <a:pPr marL="596646" indent="-514350">
              <a:buNone/>
            </a:pPr>
            <a:r>
              <a:rPr lang="id-ID" sz="2800" dirty="0" smtClean="0"/>
              <a:t>	</a:t>
            </a:r>
            <a:r>
              <a:rPr lang="id-ID" sz="2400" dirty="0" smtClean="0"/>
              <a:t>perusahaan Muniifah dijanjikan akan mendapat uang </a:t>
            </a:r>
          </a:p>
          <a:p>
            <a:pPr marL="596646" indent="-514350">
              <a:buNone/>
            </a:pPr>
            <a:r>
              <a:rPr lang="id-ID" sz="2400" dirty="0" smtClean="0"/>
              <a:t>sebesar Rp. 10 juta pada tahun 2018 (5 tahun dari sekarang).</a:t>
            </a:r>
          </a:p>
          <a:p>
            <a:pPr marL="596646" indent="-514350">
              <a:buNone/>
            </a:pPr>
            <a:r>
              <a:rPr lang="id-ID" sz="2400" dirty="0" smtClean="0"/>
              <a:t>Anda diminta bantuan oleh Perusahaan Muniifah untuk</a:t>
            </a:r>
          </a:p>
          <a:p>
            <a:pPr marL="596646" indent="-514350">
              <a:buNone/>
            </a:pPr>
            <a:r>
              <a:rPr lang="id-ID" sz="2400" dirty="0" smtClean="0"/>
              <a:t>mencari nilai uang sekarang (tahun 2013), oleh lembaga</a:t>
            </a:r>
          </a:p>
          <a:p>
            <a:pPr marL="596646" indent="-514350">
              <a:buNone/>
            </a:pPr>
            <a:r>
              <a:rPr lang="id-ID" sz="2400" dirty="0" smtClean="0"/>
              <a:t>keuangan bank diberikan bunga 10 % / tahun.</a:t>
            </a:r>
          </a:p>
          <a:p>
            <a:pPr marL="596646" indent="-514350">
              <a:buNone/>
            </a:pPr>
            <a:endParaRPr lang="id-ID" sz="2000" dirty="0" smtClean="0"/>
          </a:p>
          <a:p>
            <a:pPr marL="596646" indent="-514350">
              <a:buNone/>
            </a:pPr>
            <a:r>
              <a:rPr lang="id-ID" dirty="0" smtClean="0"/>
              <a:t>5. b. Soal</a:t>
            </a:r>
          </a:p>
          <a:p>
            <a:pPr marL="596646" indent="-514350">
              <a:buNone/>
            </a:pPr>
            <a:r>
              <a:rPr lang="id-ID" dirty="0" smtClean="0"/>
              <a:t>	</a:t>
            </a:r>
            <a:r>
              <a:rPr lang="id-ID" sz="2400" dirty="0" smtClean="0"/>
              <a:t>M. Hanif mempunyai uang sekarang  yang didapatnya dari </a:t>
            </a:r>
          </a:p>
          <a:p>
            <a:pPr marL="596646" indent="-514350">
              <a:buNone/>
            </a:pPr>
            <a:r>
              <a:rPr lang="id-ID" sz="2400" dirty="0" smtClean="0"/>
              <a:t>bonus sebesar Rp. 12 juta. Uang tersebut disimpannya dalam</a:t>
            </a:r>
          </a:p>
          <a:p>
            <a:pPr marL="596646" indent="-514350">
              <a:buNone/>
            </a:pPr>
            <a:r>
              <a:rPr lang="id-ID" sz="2400" dirty="0" smtClean="0"/>
              <a:t>deposito salah satu bank konvensional BUMN selama tiga tahun.</a:t>
            </a:r>
          </a:p>
          <a:p>
            <a:pPr marL="596646" indent="-514350">
              <a:buNone/>
            </a:pPr>
            <a:r>
              <a:rPr lang="id-ID" sz="2400" dirty="0" smtClean="0"/>
              <a:t>Anda diminta untuk menghitung berapa jumlah uang M. Hanif</a:t>
            </a:r>
          </a:p>
          <a:p>
            <a:pPr marL="596646" indent="-514350">
              <a:buNone/>
            </a:pPr>
            <a:r>
              <a:rPr lang="id-ID" sz="2400" dirty="0" smtClean="0"/>
              <a:t>diterimanya setlah jatuh tempo yaitu tahun 2016 dengan tingkat</a:t>
            </a:r>
          </a:p>
          <a:p>
            <a:pPr marL="596646" indent="-514350">
              <a:buNone/>
            </a:pPr>
            <a:r>
              <a:rPr lang="id-ID" sz="2400" dirty="0" smtClean="0"/>
              <a:t>bunga 7% / tahun. </a:t>
            </a:r>
            <a:endParaRPr lang="en-US" sz="2400" dirty="0"/>
          </a:p>
        </p:txBody>
      </p:sp>
      <p:sp>
        <p:nvSpPr>
          <p:cNvPr id="4" name="Slide Number Placeholder 3"/>
          <p:cNvSpPr>
            <a:spLocks noGrp="1"/>
          </p:cNvSpPr>
          <p:nvPr>
            <p:ph type="sldNum" sz="quarter" idx="12"/>
          </p:nvPr>
        </p:nvSpPr>
        <p:spPr/>
        <p:txBody>
          <a:bodyPr/>
          <a:lstStyle/>
          <a:p>
            <a:fld id="{3F20941A-713C-429C-BAFF-469BDD0C5BC4}" type="slidenum">
              <a:rPr lang="en-US" smtClean="0"/>
              <a:pPr/>
              <a:t>96</a:t>
            </a:fld>
            <a:endParaRPr lang="en-US"/>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5791200"/>
          </a:xfrm>
        </p:spPr>
        <p:txBody>
          <a:bodyPr>
            <a:normAutofit fontScale="62500" lnSpcReduction="20000"/>
          </a:bodyPr>
          <a:lstStyle/>
          <a:p>
            <a:pPr marL="596646" indent="-514350">
              <a:buFont typeface="+mj-lt"/>
              <a:buAutoNum type="arabicPeriod" startAt="6"/>
            </a:pPr>
            <a:r>
              <a:rPr lang="id-ID" sz="3400" dirty="0" smtClean="0"/>
              <a:t>Jawaban</a:t>
            </a:r>
          </a:p>
          <a:p>
            <a:pPr marL="596646" indent="-514350">
              <a:buNone/>
            </a:pPr>
            <a:r>
              <a:rPr lang="id-ID" sz="3400" dirty="0" smtClean="0"/>
              <a:t>	a. Mencari nilai uang sekarang</a:t>
            </a:r>
            <a:endParaRPr lang="en-US" sz="3400" dirty="0" smtClean="0"/>
          </a:p>
          <a:p>
            <a:pPr>
              <a:buNone/>
            </a:pPr>
            <a:r>
              <a:rPr lang="id-ID" sz="3400" dirty="0" smtClean="0"/>
              <a:t>          </a:t>
            </a:r>
            <a:r>
              <a:rPr lang="en-US" sz="3400" dirty="0" err="1" smtClean="0"/>
              <a:t>Diketahui</a:t>
            </a:r>
            <a:r>
              <a:rPr lang="en-US" sz="3400" dirty="0" smtClean="0"/>
              <a:t> : FV = </a:t>
            </a:r>
            <a:r>
              <a:rPr lang="id-ID" sz="3400" dirty="0" smtClean="0"/>
              <a:t>Rp. </a:t>
            </a:r>
            <a:r>
              <a:rPr lang="en-US" sz="3400" dirty="0" smtClean="0"/>
              <a:t>10 </a:t>
            </a:r>
            <a:r>
              <a:rPr lang="en-US" sz="3400" dirty="0" err="1" smtClean="0"/>
              <a:t>juta</a:t>
            </a:r>
            <a:endParaRPr lang="en-US" sz="3400" dirty="0" smtClean="0"/>
          </a:p>
          <a:p>
            <a:pPr>
              <a:buNone/>
            </a:pPr>
            <a:r>
              <a:rPr lang="en-US" sz="3400" dirty="0" smtClean="0"/>
              <a:t>			</a:t>
            </a:r>
            <a:r>
              <a:rPr lang="id-ID" sz="3400" dirty="0" smtClean="0"/>
              <a:t>  </a:t>
            </a:r>
            <a:r>
              <a:rPr lang="en-US" sz="3400" dirty="0" smtClean="0"/>
              <a:t> </a:t>
            </a:r>
            <a:r>
              <a:rPr lang="en-US" sz="3400" dirty="0" err="1" smtClean="0">
                <a:latin typeface="Monotype Corsiva" pitchFamily="66" charset="0"/>
              </a:rPr>
              <a:t>i</a:t>
            </a:r>
            <a:r>
              <a:rPr lang="en-US" sz="3400" dirty="0" smtClean="0">
                <a:latin typeface="Monotype Corsiva" pitchFamily="66" charset="0"/>
              </a:rPr>
              <a:t> </a:t>
            </a:r>
            <a:r>
              <a:rPr lang="en-US" sz="3400" dirty="0" smtClean="0"/>
              <a:t>   = 10 % (0,10)</a:t>
            </a:r>
          </a:p>
          <a:p>
            <a:pPr>
              <a:buNone/>
            </a:pPr>
            <a:r>
              <a:rPr lang="en-US" sz="3400" dirty="0" smtClean="0"/>
              <a:t>			</a:t>
            </a:r>
            <a:r>
              <a:rPr lang="id-ID" sz="3400" dirty="0" smtClean="0"/>
              <a:t> </a:t>
            </a:r>
            <a:r>
              <a:rPr lang="en-US" sz="3400" dirty="0" smtClean="0"/>
              <a:t> </a:t>
            </a:r>
            <a:r>
              <a:rPr lang="en-US" sz="3400" dirty="0" smtClean="0">
                <a:latin typeface="Monotype Corsiva" pitchFamily="66" charset="0"/>
              </a:rPr>
              <a:t>n</a:t>
            </a:r>
            <a:r>
              <a:rPr lang="en-US" sz="3400" dirty="0" smtClean="0"/>
              <a:t>   = 5 </a:t>
            </a:r>
            <a:r>
              <a:rPr lang="en-US" sz="3400" dirty="0" err="1" smtClean="0"/>
              <a:t>tahun</a:t>
            </a:r>
            <a:r>
              <a:rPr lang="en-US" sz="3400" dirty="0" smtClean="0"/>
              <a:t>€</a:t>
            </a:r>
          </a:p>
          <a:p>
            <a:pPr>
              <a:buNone/>
            </a:pPr>
            <a:r>
              <a:rPr lang="en-US" sz="3400" dirty="0" smtClean="0"/>
              <a:t>			 </a:t>
            </a:r>
            <a:r>
              <a:rPr lang="id-ID" sz="3400" dirty="0" smtClean="0"/>
              <a:t> </a:t>
            </a:r>
            <a:r>
              <a:rPr lang="en-US" sz="3400" dirty="0" smtClean="0"/>
              <a:t>PV = …?</a:t>
            </a:r>
          </a:p>
          <a:p>
            <a:pPr>
              <a:buNone/>
            </a:pPr>
            <a:r>
              <a:rPr lang="id-ID" sz="3400" dirty="0" smtClean="0"/>
              <a:t>     </a:t>
            </a:r>
            <a:r>
              <a:rPr lang="en-US" sz="3400" dirty="0" smtClean="0"/>
              <a:t>PV = 	</a:t>
            </a:r>
            <a:r>
              <a:rPr lang="id-ID" sz="3400" dirty="0" smtClean="0"/>
              <a:t>     </a:t>
            </a:r>
            <a:r>
              <a:rPr lang="en-US" sz="3400" dirty="0" smtClean="0"/>
              <a:t>= 	</a:t>
            </a:r>
            <a:r>
              <a:rPr lang="id-ID" sz="3400" dirty="0" smtClean="0"/>
              <a:t>         </a:t>
            </a:r>
            <a:r>
              <a:rPr lang="en-US" sz="3400" dirty="0" smtClean="0"/>
              <a:t>= 	</a:t>
            </a:r>
            <a:r>
              <a:rPr lang="id-ID" sz="3400" dirty="0" smtClean="0"/>
              <a:t>          </a:t>
            </a:r>
            <a:r>
              <a:rPr lang="en-US" sz="3400" dirty="0" smtClean="0"/>
              <a:t>= </a:t>
            </a:r>
            <a:r>
              <a:rPr lang="id-ID" sz="3400" dirty="0" smtClean="0"/>
              <a:t>Rp </a:t>
            </a:r>
            <a:r>
              <a:rPr lang="en-US" sz="3400" dirty="0" smtClean="0"/>
              <a:t>6.200.000</a:t>
            </a:r>
            <a:endParaRPr lang="id-ID" sz="3400" dirty="0" smtClean="0"/>
          </a:p>
          <a:p>
            <a:pPr>
              <a:buNone/>
            </a:pPr>
            <a:r>
              <a:rPr lang="id-ID" sz="3400" dirty="0" smtClean="0"/>
              <a:t>	  </a:t>
            </a:r>
          </a:p>
          <a:p>
            <a:pPr>
              <a:buNone/>
            </a:pPr>
            <a:r>
              <a:rPr lang="id-ID" sz="3400" dirty="0" smtClean="0"/>
              <a:t> 	   b. Mencari nilai uang yang akan datang</a:t>
            </a:r>
            <a:endParaRPr lang="en-US" sz="3400" dirty="0" smtClean="0"/>
          </a:p>
          <a:p>
            <a:pPr>
              <a:buNone/>
            </a:pPr>
            <a:r>
              <a:rPr lang="id-ID" sz="3400" dirty="0" smtClean="0"/>
              <a:t>          </a:t>
            </a:r>
            <a:r>
              <a:rPr lang="en-US" sz="3400" dirty="0" err="1" smtClean="0"/>
              <a:t>Diketahui</a:t>
            </a:r>
            <a:r>
              <a:rPr lang="en-US" sz="3400" dirty="0" smtClean="0"/>
              <a:t> : P = </a:t>
            </a:r>
            <a:r>
              <a:rPr lang="id-ID" sz="3400" dirty="0" smtClean="0"/>
              <a:t> Rp. </a:t>
            </a:r>
            <a:r>
              <a:rPr lang="en-US" sz="3400" dirty="0" smtClean="0"/>
              <a:t>12 </a:t>
            </a:r>
            <a:r>
              <a:rPr lang="en-US" sz="3400" dirty="0" err="1" smtClean="0"/>
              <a:t>juta</a:t>
            </a:r>
            <a:endParaRPr lang="en-US" sz="3400" dirty="0" smtClean="0"/>
          </a:p>
          <a:p>
            <a:pPr>
              <a:buNone/>
            </a:pPr>
            <a:r>
              <a:rPr lang="en-US" sz="3400" dirty="0" smtClean="0"/>
              <a:t>			</a:t>
            </a:r>
            <a:r>
              <a:rPr lang="id-ID" sz="3400" dirty="0" smtClean="0"/>
              <a:t>  </a:t>
            </a:r>
            <a:r>
              <a:rPr lang="en-US" sz="3400" dirty="0" smtClean="0"/>
              <a:t> </a:t>
            </a:r>
            <a:r>
              <a:rPr lang="en-US" sz="3400" dirty="0" err="1" smtClean="0">
                <a:latin typeface="Monotype Corsiva" pitchFamily="66" charset="0"/>
              </a:rPr>
              <a:t>i</a:t>
            </a:r>
            <a:r>
              <a:rPr lang="en-US" sz="3400" dirty="0" smtClean="0"/>
              <a:t>  = </a:t>
            </a:r>
            <a:r>
              <a:rPr lang="id-ID" sz="3400" dirty="0" smtClean="0"/>
              <a:t>7% (0,07%)</a:t>
            </a:r>
            <a:endParaRPr lang="en-US" sz="3400" dirty="0" smtClean="0"/>
          </a:p>
          <a:p>
            <a:pPr>
              <a:buNone/>
            </a:pPr>
            <a:r>
              <a:rPr lang="en-US" sz="3400" dirty="0" smtClean="0"/>
              <a:t>			</a:t>
            </a:r>
            <a:r>
              <a:rPr lang="id-ID" sz="3400" dirty="0" smtClean="0"/>
              <a:t> </a:t>
            </a:r>
            <a:r>
              <a:rPr lang="en-US" sz="3400" dirty="0" smtClean="0"/>
              <a:t> </a:t>
            </a:r>
            <a:r>
              <a:rPr lang="en-US" sz="3400" dirty="0" smtClean="0">
                <a:latin typeface="Monotype Corsiva" pitchFamily="66" charset="0"/>
              </a:rPr>
              <a:t>n</a:t>
            </a:r>
            <a:r>
              <a:rPr lang="en-US" sz="3400" dirty="0" smtClean="0"/>
              <a:t> = 3 </a:t>
            </a:r>
            <a:r>
              <a:rPr lang="en-US" sz="3400" dirty="0" err="1" smtClean="0"/>
              <a:t>tahun</a:t>
            </a:r>
            <a:endParaRPr lang="en-US" sz="3400" dirty="0" smtClean="0"/>
          </a:p>
          <a:p>
            <a:pPr>
              <a:buNone/>
            </a:pPr>
            <a:r>
              <a:rPr lang="en-US" sz="3400" dirty="0" smtClean="0"/>
              <a:t>		       </a:t>
            </a:r>
            <a:r>
              <a:rPr lang="id-ID" sz="3400" dirty="0" smtClean="0"/>
              <a:t>       </a:t>
            </a:r>
            <a:r>
              <a:rPr lang="en-US" sz="3400" dirty="0" smtClean="0"/>
              <a:t>FV = …?</a:t>
            </a:r>
          </a:p>
          <a:p>
            <a:pPr>
              <a:buNone/>
            </a:pPr>
            <a:r>
              <a:rPr lang="id-ID" sz="3400" dirty="0" smtClean="0"/>
              <a:t>                 </a:t>
            </a:r>
            <a:r>
              <a:rPr lang="en-US" sz="3400" dirty="0" smtClean="0"/>
              <a:t>FV	= </a:t>
            </a:r>
            <a:r>
              <a:rPr lang="id-ID" sz="3400" dirty="0" smtClean="0"/>
              <a:t> Rp </a:t>
            </a:r>
            <a:r>
              <a:rPr lang="en-US" sz="3400" dirty="0" smtClean="0"/>
              <a:t>12 </a:t>
            </a:r>
            <a:r>
              <a:rPr lang="en-US" sz="3400" dirty="0" err="1" smtClean="0"/>
              <a:t>juta</a:t>
            </a:r>
            <a:endParaRPr lang="en-US" sz="3400" dirty="0" smtClean="0"/>
          </a:p>
          <a:p>
            <a:pPr>
              <a:buNone/>
            </a:pPr>
            <a:r>
              <a:rPr lang="en-US" sz="3400" dirty="0" smtClean="0"/>
              <a:t>		</a:t>
            </a:r>
            <a:endParaRPr lang="id-ID" sz="3400" dirty="0" smtClean="0"/>
          </a:p>
          <a:p>
            <a:pPr>
              <a:buNone/>
            </a:pPr>
            <a:r>
              <a:rPr lang="id-ID" sz="3400" dirty="0" smtClean="0"/>
              <a:t>                       </a:t>
            </a:r>
            <a:r>
              <a:rPr lang="en-US" sz="3400" dirty="0" smtClean="0"/>
              <a:t>= </a:t>
            </a:r>
            <a:r>
              <a:rPr lang="id-ID" sz="3400" dirty="0" smtClean="0"/>
              <a:t>Rp. </a:t>
            </a:r>
            <a:r>
              <a:rPr lang="en-US" sz="3400" dirty="0" smtClean="0"/>
              <a:t>12 </a:t>
            </a:r>
            <a:r>
              <a:rPr lang="en-US" sz="3400" dirty="0" err="1" smtClean="0"/>
              <a:t>juta</a:t>
            </a:r>
            <a:r>
              <a:rPr lang="en-US" sz="3400" dirty="0" smtClean="0"/>
              <a:t> (1,225) = </a:t>
            </a:r>
            <a:r>
              <a:rPr lang="id-ID" sz="3400" dirty="0" smtClean="0"/>
              <a:t>Rp. </a:t>
            </a:r>
            <a:r>
              <a:rPr lang="en-US" sz="3400" dirty="0" smtClean="0"/>
              <a:t>14.700.000</a:t>
            </a:r>
          </a:p>
          <a:p>
            <a:pPr>
              <a:buNone/>
            </a:pPr>
            <a:r>
              <a:rPr lang="en-US" sz="3400" dirty="0" smtClean="0"/>
              <a:t> </a:t>
            </a:r>
          </a:p>
          <a:p>
            <a:pPr>
              <a:buNone/>
            </a:pPr>
            <a:endParaRPr lang="en-US" dirty="0"/>
          </a:p>
        </p:txBody>
      </p:sp>
      <p:sp>
        <p:nvSpPr>
          <p:cNvPr id="31746" name="Rectangle 2"/>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174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667000" y="2362200"/>
            <a:ext cx="849086" cy="457200"/>
          </a:xfrm>
          <a:prstGeom prst="rect">
            <a:avLst/>
          </a:prstGeom>
          <a:noFill/>
        </p:spPr>
      </p:pic>
      <p:sp>
        <p:nvSpPr>
          <p:cNvPr id="31747" name="Rectangle 3"/>
          <p:cNvSpPr>
            <a:spLocks noChangeArrowheads="1"/>
          </p:cNvSpPr>
          <p:nvPr/>
        </p:nvSpPr>
        <p:spPr bwMode="auto">
          <a:xfrm>
            <a:off x="2" y="85724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1749" name="Rectangle 5"/>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1748"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038600" y="2438400"/>
            <a:ext cx="533400" cy="430823"/>
          </a:xfrm>
          <a:prstGeom prst="rect">
            <a:avLst/>
          </a:prstGeom>
          <a:noFill/>
        </p:spPr>
      </p:pic>
      <p:sp>
        <p:nvSpPr>
          <p:cNvPr id="31750" name="Rectangle 6"/>
          <p:cNvSpPr>
            <a:spLocks noChangeArrowheads="1"/>
          </p:cNvSpPr>
          <p:nvPr/>
        </p:nvSpPr>
        <p:spPr bwMode="auto">
          <a:xfrm>
            <a:off x="2" y="85724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1752" name="Rectangle 8"/>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1751" name="Picture 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257800" y="2362200"/>
            <a:ext cx="533400" cy="420565"/>
          </a:xfrm>
          <a:prstGeom prst="rect">
            <a:avLst/>
          </a:prstGeom>
          <a:noFill/>
        </p:spPr>
      </p:pic>
      <p:sp>
        <p:nvSpPr>
          <p:cNvPr id="31753" name="Rectangle 9"/>
          <p:cNvSpPr>
            <a:spLocks noChangeArrowheads="1"/>
          </p:cNvSpPr>
          <p:nvPr/>
        </p:nvSpPr>
        <p:spPr bwMode="auto">
          <a:xfrm>
            <a:off x="2" y="847725"/>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31755" name="Rectangle 11"/>
          <p:cNvSpPr>
            <a:spLocks noChangeArrowheads="1"/>
          </p:cNvSpPr>
          <p:nvPr/>
        </p:nvSpPr>
        <p:spPr bwMode="auto">
          <a:xfrm>
            <a:off x="2"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1754" name="Picture 10"/>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343400" y="4800600"/>
            <a:ext cx="1039091" cy="304800"/>
          </a:xfrm>
          <a:prstGeom prst="rect">
            <a:avLst/>
          </a:prstGeom>
          <a:noFill/>
        </p:spPr>
      </p:pic>
      <p:sp>
        <p:nvSpPr>
          <p:cNvPr id="31756" name="Rectangle 12"/>
          <p:cNvSpPr>
            <a:spLocks noChangeArrowheads="1"/>
          </p:cNvSpPr>
          <p:nvPr/>
        </p:nvSpPr>
        <p:spPr bwMode="auto">
          <a:xfrm>
            <a:off x="2" y="666749"/>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5" name="Slide Number Placeholder 14"/>
          <p:cNvSpPr>
            <a:spLocks noGrp="1"/>
          </p:cNvSpPr>
          <p:nvPr>
            <p:ph type="sldNum" sz="quarter" idx="12"/>
          </p:nvPr>
        </p:nvSpPr>
        <p:spPr/>
        <p:txBody>
          <a:bodyPr/>
          <a:lstStyle/>
          <a:p>
            <a:fld id="{3F20941A-713C-429C-BAFF-469BDD0C5BC4}" type="slidenum">
              <a:rPr lang="en-US" smtClean="0"/>
              <a:pPr/>
              <a:t>97</a:t>
            </a:fld>
            <a:endParaRPr lang="en-US"/>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533400"/>
            <a:ext cx="7498080" cy="4343400"/>
          </a:xfrm>
        </p:spPr>
        <p:txBody>
          <a:bodyPr>
            <a:normAutofit/>
          </a:bodyPr>
          <a:lstStyle/>
          <a:p>
            <a:r>
              <a:rPr lang="id-ID" sz="3600" dirty="0" smtClean="0">
                <a:solidFill>
                  <a:schemeClr val="tx1"/>
                </a:solidFill>
              </a:rPr>
              <a:t>Pada umumnya perbankan di Indonesia menggunakan perhitungan bunga majemuk (lihat tabel) misalnya tabel A – </a:t>
            </a:r>
            <a:r>
              <a:rPr lang="id-ID" sz="3600" dirty="0" smtClean="0">
                <a:solidFill>
                  <a:schemeClr val="tx1"/>
                </a:solidFill>
                <a:latin typeface="Arial" pitchFamily="34" charset="0"/>
                <a:cs typeface="Arial" pitchFamily="34" charset="0"/>
              </a:rPr>
              <a:t>1 (buku Prof. Dr. Dermawan Sjarial, MM )</a:t>
            </a:r>
            <a:endParaRPr lang="id-ID" sz="3600" dirty="0">
              <a:solidFill>
                <a:schemeClr val="tx1"/>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3F20941A-713C-429C-BAFF-469BDD0C5BC4}" type="slidenum">
              <a:rPr lang="en-US" smtClean="0"/>
              <a:pPr/>
              <a:t>98</a:t>
            </a:fld>
            <a:endParaRPr lang="en-US"/>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305800" cy="838200"/>
          </a:xfrm>
        </p:spPr>
        <p:txBody>
          <a:bodyPr>
            <a:normAutofit fontScale="90000"/>
          </a:bodyPr>
          <a:lstStyle/>
          <a:p>
            <a:r>
              <a:rPr lang="en-US" sz="3600" dirty="0" smtClean="0"/>
              <a:t>7</a:t>
            </a:r>
            <a:r>
              <a:rPr lang="id-ID" sz="2800" dirty="0" smtClean="0"/>
              <a:t>. Penilaian waktu terhadap uang (time value of money) sistem  </a:t>
            </a:r>
            <a:br>
              <a:rPr lang="id-ID" sz="2800" dirty="0" smtClean="0"/>
            </a:br>
            <a:r>
              <a:rPr lang="id-ID" sz="2800" dirty="0" smtClean="0"/>
              <a:t>    Perbankan Syariah</a:t>
            </a:r>
            <a:endParaRPr lang="en-US" sz="2800" dirty="0">
              <a:solidFill>
                <a:schemeClr val="tx1"/>
              </a:solidFill>
            </a:endParaRPr>
          </a:p>
        </p:txBody>
      </p:sp>
      <p:sp>
        <p:nvSpPr>
          <p:cNvPr id="3" name="Content Placeholder 2"/>
          <p:cNvSpPr>
            <a:spLocks noGrp="1"/>
          </p:cNvSpPr>
          <p:nvPr>
            <p:ph idx="1"/>
          </p:nvPr>
        </p:nvSpPr>
        <p:spPr>
          <a:xfrm>
            <a:off x="990600" y="990600"/>
            <a:ext cx="8019288" cy="5638800"/>
          </a:xfrm>
        </p:spPr>
        <p:txBody>
          <a:bodyPr>
            <a:normAutofit lnSpcReduction="10000"/>
          </a:bodyPr>
          <a:lstStyle/>
          <a:p>
            <a:pPr marL="596646" indent="-514350">
              <a:buClr>
                <a:schemeClr val="tx1"/>
              </a:buClr>
              <a:buNone/>
            </a:pPr>
            <a:r>
              <a:rPr lang="en-US" sz="2000" dirty="0" smtClean="0"/>
              <a:t>a.	</a:t>
            </a:r>
            <a:r>
              <a:rPr lang="id-ID" sz="2000" dirty="0" smtClean="0"/>
              <a:t>Al Mudharabah</a:t>
            </a:r>
          </a:p>
          <a:p>
            <a:pPr marL="596646" indent="-514350">
              <a:buNone/>
            </a:pPr>
            <a:r>
              <a:rPr lang="id-ID" sz="2000" dirty="0" smtClean="0"/>
              <a:t>	cara perhitungan mudharabah (bagi hasil) Bank Syariah membagikan</a:t>
            </a:r>
          </a:p>
          <a:p>
            <a:pPr marL="596646" indent="-514350">
              <a:buNone/>
            </a:pPr>
            <a:r>
              <a:rPr lang="id-ID" sz="2000" dirty="0" smtClean="0"/>
              <a:t>bagi hasilnya perbandingan nisbah bank dan nasabah (45:55%). Saldo rata-</a:t>
            </a:r>
          </a:p>
          <a:p>
            <a:pPr marL="596646" indent="-514350">
              <a:buNone/>
            </a:pPr>
            <a:r>
              <a:rPr lang="id-ID" sz="2000" dirty="0" smtClean="0"/>
              <a:t>rata tabungan nasabah bank Syariah ini pada bulan Juni 2012 sebesar Rp.</a:t>
            </a:r>
          </a:p>
          <a:p>
            <a:pPr marL="596646" indent="-514350">
              <a:buNone/>
            </a:pPr>
            <a:r>
              <a:rPr lang="id-ID" sz="2000" dirty="0" smtClean="0"/>
              <a:t>200 juta. Pendapatan bersih bank yang akan dibagi hasilkan untuk nasabah</a:t>
            </a:r>
          </a:p>
          <a:p>
            <a:pPr marL="596646" indent="-514350">
              <a:buNone/>
            </a:pPr>
            <a:r>
              <a:rPr lang="id-ID" sz="2000" dirty="0" smtClean="0"/>
              <a:t>tabungan sebesar Rp. 3 juta. Pak Ali (nasabah) mempunyai saldo rata-rata</a:t>
            </a:r>
          </a:p>
          <a:p>
            <a:pPr marL="596646" indent="-514350">
              <a:buNone/>
            </a:pPr>
            <a:r>
              <a:rPr lang="id-ID" sz="2000" dirty="0" smtClean="0"/>
              <a:t>tabungan sebesar Rp. 1 juta pada Juni 2012. Maka bagi hasil yang didapat Pak </a:t>
            </a:r>
          </a:p>
          <a:p>
            <a:pPr marL="596646" indent="-514350">
              <a:buNone/>
            </a:pPr>
            <a:r>
              <a:rPr lang="id-ID" sz="2000" dirty="0" smtClean="0"/>
              <a:t>Ali :   </a:t>
            </a:r>
          </a:p>
          <a:p>
            <a:pPr marL="596646" indent="-514350">
              <a:buNone/>
            </a:pPr>
            <a:r>
              <a:rPr lang="id-ID" sz="2000" dirty="0" smtClean="0"/>
              <a:t>                                  x 55% x Rp 3 juta</a:t>
            </a:r>
          </a:p>
          <a:p>
            <a:pPr marL="596646" indent="-514350">
              <a:buNone/>
            </a:pPr>
            <a:endParaRPr lang="id-ID" sz="2000" dirty="0" smtClean="0"/>
          </a:p>
          <a:p>
            <a:pPr marL="596646" indent="-514350">
              <a:buNone/>
            </a:pPr>
            <a:r>
              <a:rPr lang="id-ID" sz="2000" dirty="0" smtClean="0"/>
              <a:t>       =                x 55 % x Rp 3 juta</a:t>
            </a:r>
          </a:p>
          <a:p>
            <a:pPr marL="596646" indent="-514350">
              <a:buNone/>
            </a:pPr>
            <a:r>
              <a:rPr lang="id-ID" sz="2000" dirty="0" smtClean="0"/>
              <a:t>	</a:t>
            </a:r>
          </a:p>
          <a:p>
            <a:pPr marL="596646" indent="-514350">
              <a:buNone/>
            </a:pPr>
            <a:r>
              <a:rPr lang="id-ID" sz="2000" dirty="0" smtClean="0"/>
              <a:t>      =	Rp 8. 250,-</a:t>
            </a:r>
          </a:p>
          <a:p>
            <a:pPr marL="596646" indent="-514350">
              <a:buNone/>
            </a:pPr>
            <a:r>
              <a:rPr lang="id-ID" sz="2000" dirty="0" smtClean="0"/>
              <a:t>   </a:t>
            </a:r>
          </a:p>
          <a:p>
            <a:pPr marL="596646" indent="-514350">
              <a:buNone/>
            </a:pPr>
            <a:r>
              <a:rPr lang="id-ID" sz="2000" dirty="0" smtClean="0"/>
              <a:t>                                 </a:t>
            </a:r>
          </a:p>
        </p:txBody>
      </p:sp>
      <p:sp>
        <p:nvSpPr>
          <p:cNvPr id="4" name="Slide Number Placeholder 3"/>
          <p:cNvSpPr>
            <a:spLocks noGrp="1"/>
          </p:cNvSpPr>
          <p:nvPr>
            <p:ph type="sldNum" sz="quarter" idx="12"/>
          </p:nvPr>
        </p:nvSpPr>
        <p:spPr/>
        <p:txBody>
          <a:bodyPr/>
          <a:lstStyle/>
          <a:p>
            <a:fld id="{3F20941A-713C-429C-BAFF-469BDD0C5BC4}" type="slidenum">
              <a:rPr lang="en-US" smtClean="0"/>
              <a:pPr/>
              <a:t>99</a:t>
            </a:fld>
            <a:endParaRPr lang="en-US"/>
          </a:p>
        </p:txBody>
      </p:sp>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1029" name="Picture 5"/>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209800" y="4419600"/>
            <a:ext cx="457200" cy="609600"/>
          </a:xfrm>
          <a:prstGeom prst="rect">
            <a:avLst/>
          </a:prstGeom>
          <a:noFill/>
        </p:spPr>
      </p:pic>
      <p:sp>
        <p:nvSpPr>
          <p:cNvPr id="1032"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id-ID"/>
          </a:p>
        </p:txBody>
      </p:sp>
      <p:pic>
        <p:nvPicPr>
          <p:cNvPr id="1031"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209800" y="3657600"/>
            <a:ext cx="1066800" cy="76200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8429</TotalTime>
  <Words>3341</Words>
  <Application>Microsoft Office PowerPoint</Application>
  <PresentationFormat>On-screen Show (4:3)</PresentationFormat>
  <Paragraphs>1562</Paragraphs>
  <Slides>134</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134</vt:i4>
      </vt:variant>
    </vt:vector>
  </HeadingPairs>
  <TitlesOfParts>
    <vt:vector size="136" baseType="lpstr">
      <vt:lpstr>Solstice</vt:lpstr>
      <vt:lpstr>Microsoft Office PowerPoint Presentation</vt:lpstr>
      <vt:lpstr>MANAJEMEN KEUANGAN I</vt:lpstr>
      <vt:lpstr>A. Ruang Lingkup Manajemen Keuangan 1. Pendahuluan</vt:lpstr>
      <vt:lpstr>2. Pengertian Manajemen Keuangan</vt:lpstr>
      <vt:lpstr>Slide 4</vt:lpstr>
      <vt:lpstr>Slide 5</vt:lpstr>
      <vt:lpstr>Slide 6</vt:lpstr>
      <vt:lpstr>Slide 7</vt:lpstr>
      <vt:lpstr>Slide 8</vt:lpstr>
      <vt:lpstr>Slide 9</vt:lpstr>
      <vt:lpstr>Slide 10</vt:lpstr>
      <vt:lpstr>Gambar 1.Kegiatan-kegiatan utama manajer keuangan</vt:lpstr>
      <vt:lpstr>Slide 12</vt:lpstr>
      <vt:lpstr>Slide 13</vt:lpstr>
      <vt:lpstr>Slide 14</vt:lpstr>
      <vt:lpstr>Slide 15</vt:lpstr>
      <vt:lpstr>Slide 16</vt:lpstr>
      <vt:lpstr>Slide 17</vt:lpstr>
      <vt:lpstr>Slide 18</vt:lpstr>
      <vt:lpstr>Slide 19</vt:lpstr>
      <vt:lpstr>Slide 20</vt:lpstr>
      <vt:lpstr>Slide 21</vt:lpstr>
      <vt:lpstr>B. Sekilas Tentang Analisis Laporan Keuangan 1.Pendahuluan</vt:lpstr>
      <vt:lpstr>5. Komponen Laporan Keuangan</vt:lpstr>
      <vt:lpstr>6. Contoh Laporan Keuangan </vt:lpstr>
      <vt:lpstr>PT. XYZ Neraca, 31-12-2011 dalam 000 (ribuan)</vt:lpstr>
      <vt:lpstr>Contoh : Neraca (praktek) Bentuk skontro atau horizontal (account form)    PT ROY AKASE, Tbk.    Neraca   Per 31 Desember 2008</vt:lpstr>
      <vt:lpstr>Slide 27</vt:lpstr>
      <vt:lpstr>b. Pengertian laporan rugi laba (income statement)</vt:lpstr>
      <vt:lpstr>b. Contoh : Laba Rugi PT YUMIKO MAHARANI,Tbk.   Laporan Laba Rugi         Per 31 Desember 2008      (dalam jutaan)</vt:lpstr>
      <vt:lpstr>Slide 30</vt:lpstr>
      <vt:lpstr>c.Laporan Arus Kas.</vt:lpstr>
      <vt:lpstr>Slide 32</vt:lpstr>
      <vt:lpstr>Slide 33</vt:lpstr>
      <vt:lpstr>C.Lembaga Keuangan  Lembaga keuangan adalah “setiap perusahaan yang bergerak di bidang keuangan di mana kegiatannya apakah hanya menghimpun dana atau hanya menyalurkan dana atau kedua-duanya menghimpun dan menyalurkan dana.” Lembaga keuangan dibagi dua yaitu bank dan non bank.</vt:lpstr>
      <vt:lpstr>Slide 35</vt:lpstr>
      <vt:lpstr>Slide 36</vt:lpstr>
      <vt:lpstr>Slide 37</vt:lpstr>
      <vt:lpstr>Slide 38</vt:lpstr>
      <vt:lpstr>Slide 39</vt:lpstr>
      <vt:lpstr>D. Kemampuan Perusahaan</vt:lpstr>
      <vt:lpstr>Slide 41</vt:lpstr>
      <vt:lpstr>Slide 42</vt:lpstr>
      <vt:lpstr>Slide 43</vt:lpstr>
      <vt:lpstr>E. Modal Kerja</vt:lpstr>
      <vt:lpstr>Slide 45</vt:lpstr>
      <vt:lpstr>Slide 46</vt:lpstr>
      <vt:lpstr>Slide 47</vt:lpstr>
      <vt:lpstr>Slide 48</vt:lpstr>
      <vt:lpstr>Slide 49</vt:lpstr>
      <vt:lpstr>Slide 50</vt:lpstr>
      <vt:lpstr>Slide 51</vt:lpstr>
      <vt:lpstr>Slide 52</vt:lpstr>
      <vt:lpstr>Slide 53</vt:lpstr>
      <vt:lpstr>13. Jawaban UTS Pagi (13-11-2013)</vt:lpstr>
      <vt:lpstr>Slide 55</vt:lpstr>
      <vt:lpstr>Slide 56</vt:lpstr>
      <vt:lpstr>14. Jawaban UTS (Sore) 13 November 2013</vt:lpstr>
      <vt:lpstr>Slide 58</vt:lpstr>
      <vt:lpstr>Slide 59</vt:lpstr>
      <vt:lpstr>F. MANAJEMEN KAS DAN SURAT BERHARGA </vt:lpstr>
      <vt:lpstr>2. Pengertian Kas</vt:lpstr>
      <vt:lpstr>Slide 62</vt:lpstr>
      <vt:lpstr>4. Jenis – jenis aliran kas</vt:lpstr>
      <vt:lpstr>Slide 64</vt:lpstr>
      <vt:lpstr>5. John Maynard Keynes mengatakan ada tiga alasan untuk menyimpan uang kas yaitu : </vt:lpstr>
      <vt:lpstr>6. Faktor yang mempengaruhi kecilnya kas :</vt:lpstr>
      <vt:lpstr>7. Sumber Penerimaan Kas.</vt:lpstr>
      <vt:lpstr>8. Surat Berharga</vt:lpstr>
      <vt:lpstr>9. Beberapa Jenis Surat Berharga</vt:lpstr>
      <vt:lpstr>10. Istilah Pengertian Tentang Keuangan</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H. Manajemen Persediaan (Inventory)</vt:lpstr>
      <vt:lpstr>Slide 84</vt:lpstr>
      <vt:lpstr>6. EOQ (Economic Order Quantity)</vt:lpstr>
      <vt:lpstr>Slide 86</vt:lpstr>
      <vt:lpstr>Slide 87</vt:lpstr>
      <vt:lpstr>8. Titik Pemesanan Kembali (Reorder Point)</vt:lpstr>
      <vt:lpstr>Slide 89</vt:lpstr>
      <vt:lpstr>Slide 90</vt:lpstr>
      <vt:lpstr>Slide 91</vt:lpstr>
      <vt:lpstr>Slide 92</vt:lpstr>
      <vt:lpstr>Slide 93</vt:lpstr>
      <vt:lpstr>H. Penilaian waktu terhadap uang (Time v of money)</vt:lpstr>
      <vt:lpstr>Bunga : Sejumlah uang yang di bayar sebagai kompensasi yang di peroleh dari penggunaan uang tersebut. </vt:lpstr>
      <vt:lpstr>5. a. Soal :</vt:lpstr>
      <vt:lpstr>Slide 97</vt:lpstr>
      <vt:lpstr>Pada umumnya perbankan di Indonesia menggunakan perhitungan bunga majemuk (lihat tabel) misalnya tabel A – 1 (buku Prof. Dr. Dermawan Sjarial, MM )</vt:lpstr>
      <vt:lpstr>7. Penilaian waktu terhadap uang (time value of money) sistem       Perbankan Syariah</vt:lpstr>
      <vt:lpstr>Contoh perhitungan Mudharabah</vt:lpstr>
      <vt:lpstr>b. Contoh Perhitungan Al Murabahah (Margin)</vt:lpstr>
      <vt:lpstr>c. Contoh Perhitungan Musyarakah (fee)</vt:lpstr>
      <vt:lpstr>4.  Menentukan Tingkat Diskonto (bunga)</vt:lpstr>
      <vt:lpstr>5. Perbedaan Antara Bunga dan Bagi Hasil</vt:lpstr>
      <vt:lpstr>Slide 105</vt:lpstr>
      <vt:lpstr>6. Perbedaan Antara Investasi dan Membungakan Uang</vt:lpstr>
      <vt:lpstr>Slide 107</vt:lpstr>
      <vt:lpstr>7. Latihan Soal</vt:lpstr>
      <vt:lpstr>Slide 109</vt:lpstr>
      <vt:lpstr>Slide 110</vt:lpstr>
      <vt:lpstr>I.Pendanaan (pembelajaan) jangka pendek</vt:lpstr>
      <vt:lpstr>Slide 112</vt:lpstr>
      <vt:lpstr>Slide 113</vt:lpstr>
      <vt:lpstr>Slide 114</vt:lpstr>
      <vt:lpstr>Slide 115</vt:lpstr>
      <vt:lpstr>4. Beberapa struktur</vt:lpstr>
      <vt:lpstr>Slide 117</vt:lpstr>
      <vt:lpstr>Slide 118</vt:lpstr>
      <vt:lpstr>Slide 119</vt:lpstr>
      <vt:lpstr>5. Pasar Modal (Capital Market)</vt:lpstr>
      <vt:lpstr>6. Apakah Bursa Efek Itu?</vt:lpstr>
      <vt:lpstr>7. Bursa Efek dan Pasar Barang: Suatu Analogi</vt:lpstr>
      <vt:lpstr>8. Instrumen Efek di BEJ</vt:lpstr>
      <vt:lpstr>Slide 124</vt:lpstr>
      <vt:lpstr>Slide 125</vt:lpstr>
      <vt:lpstr>Slide 126</vt:lpstr>
      <vt:lpstr>Slide 127</vt:lpstr>
      <vt:lpstr>Slide 128</vt:lpstr>
      <vt:lpstr>Slide 129</vt:lpstr>
      <vt:lpstr>Slide 130</vt:lpstr>
      <vt:lpstr>Slide 131</vt:lpstr>
      <vt:lpstr>12. Soal UTS pagi (13-11-2013)</vt:lpstr>
      <vt:lpstr>3. Nama – nama uang antara lain :</vt:lpstr>
      <vt:lpstr>Buku / Referensi</vt:lpstr>
    </vt:vector>
  </TitlesOfParts>
  <Company>YPIA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MANAJEMEN KEUANGAN</dc:title>
  <dc:creator>tutu</dc:creator>
  <cp:lastModifiedBy>Asus</cp:lastModifiedBy>
  <cp:revision>497</cp:revision>
  <dcterms:created xsi:type="dcterms:W3CDTF">2013-08-27T00:24:04Z</dcterms:created>
  <dcterms:modified xsi:type="dcterms:W3CDTF">2015-09-28T03:25:26Z</dcterms:modified>
</cp:coreProperties>
</file>