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9EF9D-B36C-428C-9401-DCFB2C99CB77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28EF2-0EC3-48A0-BE01-A72100F51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5908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E. BENTUK-BENTUK </a:t>
            </a:r>
            <a:r>
              <a:rPr lang="en-US" b="1" dirty="0" smtClean="0"/>
              <a:t>STRUKTUR ORGANISASI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>
                <a:latin typeface="+mn-lt"/>
                <a:cs typeface="Times New Roman" pitchFamily="18" charset="0"/>
              </a:rPr>
              <a:t>1. </a:t>
            </a:r>
            <a:r>
              <a:rPr lang="en-US" sz="4000" dirty="0" err="1" smtClean="0">
                <a:latin typeface="+mn-lt"/>
                <a:cs typeface="Times New Roman" pitchFamily="18" charset="0"/>
              </a:rPr>
              <a:t>Struktur</a:t>
            </a:r>
            <a:r>
              <a:rPr lang="en-US" sz="4000" dirty="0" smtClean="0">
                <a:latin typeface="+mn-lt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+mn-lt"/>
                <a:cs typeface="Times New Roman" pitchFamily="18" charset="0"/>
              </a:rPr>
              <a:t>Organisasi</a:t>
            </a:r>
            <a:r>
              <a:rPr lang="en-US" sz="4000" dirty="0" smtClean="0">
                <a:latin typeface="+mn-lt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+mn-lt"/>
                <a:cs typeface="Times New Roman" pitchFamily="18" charset="0"/>
              </a:rPr>
              <a:t>Garis</a:t>
            </a:r>
            <a:r>
              <a:rPr lang="en-US" sz="4000" dirty="0" smtClean="0">
                <a:latin typeface="+mn-lt"/>
                <a:cs typeface="Times New Roman" pitchFamily="18" charset="0"/>
              </a:rPr>
              <a:t> (Line Organization)</a:t>
            </a:r>
            <a:br>
              <a:rPr lang="en-US" sz="4000" dirty="0" smtClean="0">
                <a:latin typeface="+mn-lt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971800"/>
            <a:ext cx="6400800" cy="17526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garis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kekuasaaan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bercabang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terbawah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10600" cy="6096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Skema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Garis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0" y="1295400"/>
            <a:ext cx="2590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781800" y="3352800"/>
            <a:ext cx="1828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 smtClean="0"/>
          </a:p>
          <a:p>
            <a:pPr algn="ctr"/>
            <a:r>
              <a:rPr lang="en-US" dirty="0" err="1" smtClean="0"/>
              <a:t>Keuangan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0" y="3352800"/>
            <a:ext cx="1752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Manejer</a:t>
            </a:r>
            <a:endParaRPr lang="en-US" dirty="0" smtClean="0"/>
          </a:p>
          <a:p>
            <a:pPr algn="ctr"/>
            <a:r>
              <a:rPr lang="en-US" dirty="0" err="1" smtClean="0"/>
              <a:t>Pemasaran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438400" y="3352800"/>
            <a:ext cx="16764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 smtClean="0"/>
          </a:p>
          <a:p>
            <a:pPr algn="ctr"/>
            <a:r>
              <a:rPr lang="en-US" dirty="0" err="1" smtClean="0"/>
              <a:t>Produksi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3400" y="3352800"/>
            <a:ext cx="15240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 smtClean="0"/>
          </a:p>
          <a:p>
            <a:pPr algn="ctr"/>
            <a:r>
              <a:rPr lang="en-US" dirty="0" err="1" smtClean="0"/>
              <a:t>Personalia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0" y="5334000"/>
            <a:ext cx="16764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Karyawan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572000" y="5334000"/>
            <a:ext cx="1752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Karyawan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438400" y="5334000"/>
            <a:ext cx="16764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Karyawan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9600" y="5334000"/>
            <a:ext cx="1447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Karyawan</a:t>
            </a:r>
            <a:endParaRPr lang="en-US" dirty="0"/>
          </a:p>
        </p:txBody>
      </p:sp>
      <p:cxnSp>
        <p:nvCxnSpPr>
          <p:cNvPr id="24" name="Elbow Connector 23"/>
          <p:cNvCxnSpPr>
            <a:stCxn id="5" idx="2"/>
            <a:endCxn id="8" idx="0"/>
          </p:cNvCxnSpPr>
          <p:nvPr/>
        </p:nvCxnSpPr>
        <p:spPr>
          <a:xfrm rot="5400000">
            <a:off x="3086100" y="2095500"/>
            <a:ext cx="1447800" cy="1066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5" idx="2"/>
            <a:endCxn id="9" idx="0"/>
          </p:cNvCxnSpPr>
          <p:nvPr/>
        </p:nvCxnSpPr>
        <p:spPr>
          <a:xfrm rot="5400000">
            <a:off x="2095500" y="1104900"/>
            <a:ext cx="1447800" cy="3048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5" idx="2"/>
            <a:endCxn id="7" idx="0"/>
          </p:cNvCxnSpPr>
          <p:nvPr/>
        </p:nvCxnSpPr>
        <p:spPr>
          <a:xfrm rot="16200000" flipH="1">
            <a:off x="4171950" y="2076450"/>
            <a:ext cx="1447800" cy="11049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5" idx="2"/>
            <a:endCxn id="6" idx="0"/>
          </p:cNvCxnSpPr>
          <p:nvPr/>
        </p:nvCxnSpPr>
        <p:spPr>
          <a:xfrm rot="16200000" flipH="1">
            <a:off x="5295900" y="952500"/>
            <a:ext cx="1447800" cy="3352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9" idx="2"/>
          </p:cNvCxnSpPr>
          <p:nvPr/>
        </p:nvCxnSpPr>
        <p:spPr>
          <a:xfrm rot="5400000">
            <a:off x="571500" y="4686300"/>
            <a:ext cx="1447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8" idx="2"/>
            <a:endCxn id="12" idx="0"/>
          </p:cNvCxnSpPr>
          <p:nvPr/>
        </p:nvCxnSpPr>
        <p:spPr>
          <a:xfrm rot="5400000">
            <a:off x="2590800" y="4648200"/>
            <a:ext cx="1371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7" idx="2"/>
            <a:endCxn id="11" idx="0"/>
          </p:cNvCxnSpPr>
          <p:nvPr/>
        </p:nvCxnSpPr>
        <p:spPr>
          <a:xfrm rot="5400000">
            <a:off x="4762500" y="4648200"/>
            <a:ext cx="1371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6" idx="2"/>
            <a:endCxn id="10" idx="0"/>
          </p:cNvCxnSpPr>
          <p:nvPr/>
        </p:nvCxnSpPr>
        <p:spPr>
          <a:xfrm rot="5400000">
            <a:off x="7010400" y="4648200"/>
            <a:ext cx="1371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/>
          <a:lstStyle/>
          <a:p>
            <a:pPr algn="just"/>
            <a:r>
              <a:rPr lang="en-US" dirty="0" smtClean="0"/>
              <a:t>2.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Dan Staff </a:t>
            </a:r>
            <a:r>
              <a:rPr lang="en-US" i="1" dirty="0" smtClean="0"/>
              <a:t>(Line-Staff Organization)</a:t>
            </a:r>
            <a:endParaRPr lang="en-US" i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81000" y="3200400"/>
            <a:ext cx="8458200" cy="1752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perusahaan-perusahaan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luas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kerjanya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bidang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kompleks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organsasi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berusaha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menyempurnakan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kekurangan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garis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562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Struktur</a:t>
            </a:r>
            <a:r>
              <a:rPr lang="en-US" sz="3600" dirty="0" smtClean="0"/>
              <a:t> </a:t>
            </a:r>
            <a:r>
              <a:rPr lang="en-US" sz="3600" dirty="0" err="1" smtClean="0"/>
              <a:t>Organisasi</a:t>
            </a:r>
            <a:r>
              <a:rPr lang="en-US" sz="3600" dirty="0" smtClean="0"/>
              <a:t> </a:t>
            </a:r>
            <a:r>
              <a:rPr lang="en-US" sz="3600" dirty="0" err="1" smtClean="0"/>
              <a:t>Garis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Staf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3352800" y="152400"/>
            <a:ext cx="21336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705600" y="4343400"/>
            <a:ext cx="17526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Karyawan</a:t>
            </a: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4572000" y="4343400"/>
            <a:ext cx="17526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Karyawan</a:t>
            </a: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2514600" y="4343400"/>
            <a:ext cx="17526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Karyawan</a:t>
            </a:r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457200" y="4343400"/>
            <a:ext cx="17526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Karyawan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1828800"/>
            <a:ext cx="17526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 smtClean="0"/>
          </a:p>
          <a:p>
            <a:pPr algn="ctr"/>
            <a:r>
              <a:rPr lang="en-US" dirty="0" err="1" smtClean="0"/>
              <a:t>Personalia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14600" y="1828800"/>
            <a:ext cx="17526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 smtClean="0"/>
          </a:p>
          <a:p>
            <a:pPr algn="ctr"/>
            <a:r>
              <a:rPr lang="en-US" dirty="0" err="1" smtClean="0"/>
              <a:t>Produksi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72000" y="1828800"/>
            <a:ext cx="17526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 smtClean="0"/>
          </a:p>
          <a:p>
            <a:pPr algn="ctr"/>
            <a:r>
              <a:rPr lang="en-US" dirty="0" err="1" smtClean="0"/>
              <a:t>Pemasaran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05600" y="1828800"/>
            <a:ext cx="17526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 smtClean="0"/>
          </a:p>
          <a:p>
            <a:pPr algn="ctr"/>
            <a:r>
              <a:rPr lang="en-US" dirty="0" err="1" smtClean="0"/>
              <a:t>Keuangan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858000" y="685800"/>
            <a:ext cx="1219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Staff</a:t>
            </a:r>
            <a:endParaRPr lang="en-US" dirty="0"/>
          </a:p>
        </p:txBody>
      </p:sp>
      <p:cxnSp>
        <p:nvCxnSpPr>
          <p:cNvPr id="16" name="Shape 15"/>
          <p:cNvCxnSpPr>
            <a:stCxn id="5" idx="2"/>
            <a:endCxn id="14" idx="1"/>
          </p:cNvCxnSpPr>
          <p:nvPr/>
        </p:nvCxnSpPr>
        <p:spPr>
          <a:xfrm rot="16200000" flipH="1">
            <a:off x="5600700" y="-342900"/>
            <a:ext cx="76200" cy="2438400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5" idx="2"/>
            <a:endCxn id="13" idx="0"/>
          </p:cNvCxnSpPr>
          <p:nvPr/>
        </p:nvCxnSpPr>
        <p:spPr>
          <a:xfrm rot="16200000" flipH="1">
            <a:off x="5505450" y="-247650"/>
            <a:ext cx="990600" cy="31623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5" idx="2"/>
            <a:endCxn id="12" idx="0"/>
          </p:cNvCxnSpPr>
          <p:nvPr/>
        </p:nvCxnSpPr>
        <p:spPr>
          <a:xfrm rot="16200000" flipH="1">
            <a:off x="4438650" y="819150"/>
            <a:ext cx="990600" cy="10287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2"/>
            <a:endCxn id="10" idx="0"/>
          </p:cNvCxnSpPr>
          <p:nvPr/>
        </p:nvCxnSpPr>
        <p:spPr>
          <a:xfrm rot="5400000">
            <a:off x="2381250" y="-209550"/>
            <a:ext cx="990600" cy="30861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5" idx="2"/>
            <a:endCxn id="11" idx="0"/>
          </p:cNvCxnSpPr>
          <p:nvPr/>
        </p:nvCxnSpPr>
        <p:spPr>
          <a:xfrm rot="5400000">
            <a:off x="3409950" y="819150"/>
            <a:ext cx="990600" cy="10287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0" idx="2"/>
            <a:endCxn id="9" idx="0"/>
          </p:cNvCxnSpPr>
          <p:nvPr/>
        </p:nvCxnSpPr>
        <p:spPr>
          <a:xfrm rot="5400000">
            <a:off x="800100" y="3810000"/>
            <a:ext cx="1066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2"/>
            <a:endCxn id="8" idx="0"/>
          </p:cNvCxnSpPr>
          <p:nvPr/>
        </p:nvCxnSpPr>
        <p:spPr>
          <a:xfrm rot="5400000">
            <a:off x="2857500" y="3810000"/>
            <a:ext cx="1066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2"/>
            <a:endCxn id="7" idx="0"/>
          </p:cNvCxnSpPr>
          <p:nvPr/>
        </p:nvCxnSpPr>
        <p:spPr>
          <a:xfrm rot="5400000">
            <a:off x="4914900" y="3810000"/>
            <a:ext cx="1066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3" idx="2"/>
            <a:endCxn id="6" idx="0"/>
          </p:cNvCxnSpPr>
          <p:nvPr/>
        </p:nvCxnSpPr>
        <p:spPr>
          <a:xfrm rot="5400000">
            <a:off x="7048500" y="3810000"/>
            <a:ext cx="1066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pPr algn="just"/>
            <a:r>
              <a:rPr lang="en-US" dirty="0" smtClean="0"/>
              <a:t>3.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62000" y="2667000"/>
            <a:ext cx="6400800" cy="1752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susunannya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fungsi-fungsi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misalkan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adminstrasi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lain-lain.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562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19400" y="152400"/>
            <a:ext cx="2590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2057400"/>
            <a:ext cx="1524000" cy="990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 smtClean="0"/>
          </a:p>
          <a:p>
            <a:pPr algn="ctr"/>
            <a:r>
              <a:rPr lang="en-US" dirty="0" err="1" smtClean="0"/>
              <a:t>Personalia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14600" y="2057400"/>
            <a:ext cx="1524000" cy="990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 smtClean="0"/>
          </a:p>
          <a:p>
            <a:pPr algn="ctr"/>
            <a:r>
              <a:rPr lang="en-US" dirty="0" err="1" smtClean="0"/>
              <a:t>Produksi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800600" y="2057400"/>
            <a:ext cx="1524000" cy="990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 smtClean="0"/>
          </a:p>
          <a:p>
            <a:pPr algn="ctr"/>
            <a:r>
              <a:rPr lang="en-US" dirty="0" err="1" smtClean="0"/>
              <a:t>Pemasaran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34200" y="2057400"/>
            <a:ext cx="1524000" cy="990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Manajer</a:t>
            </a:r>
            <a:endParaRPr lang="en-US" dirty="0" smtClean="0"/>
          </a:p>
          <a:p>
            <a:pPr algn="ctr"/>
            <a:r>
              <a:rPr lang="en-US" dirty="0" err="1" smtClean="0"/>
              <a:t>Keuangan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4343400"/>
            <a:ext cx="80772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KARYAWAN</a:t>
            </a:r>
            <a:endParaRPr lang="en-US" dirty="0"/>
          </a:p>
        </p:txBody>
      </p:sp>
      <p:cxnSp>
        <p:nvCxnSpPr>
          <p:cNvPr id="12" name="Elbow Connector 11"/>
          <p:cNvCxnSpPr>
            <a:stCxn id="5" idx="2"/>
            <a:endCxn id="7" idx="0"/>
          </p:cNvCxnSpPr>
          <p:nvPr/>
        </p:nvCxnSpPr>
        <p:spPr>
          <a:xfrm rot="5400000">
            <a:off x="3086100" y="1028700"/>
            <a:ext cx="12192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5" idx="2"/>
            <a:endCxn id="6" idx="0"/>
          </p:cNvCxnSpPr>
          <p:nvPr/>
        </p:nvCxnSpPr>
        <p:spPr>
          <a:xfrm rot="5400000">
            <a:off x="2057400" y="0"/>
            <a:ext cx="1219200" cy="28956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5" idx="2"/>
            <a:endCxn id="8" idx="0"/>
          </p:cNvCxnSpPr>
          <p:nvPr/>
        </p:nvCxnSpPr>
        <p:spPr>
          <a:xfrm rot="16200000" flipH="1">
            <a:off x="4229100" y="723900"/>
            <a:ext cx="1219200" cy="1447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5" idx="2"/>
            <a:endCxn id="9" idx="0"/>
          </p:cNvCxnSpPr>
          <p:nvPr/>
        </p:nvCxnSpPr>
        <p:spPr>
          <a:xfrm rot="16200000" flipH="1">
            <a:off x="5295900" y="-342900"/>
            <a:ext cx="1219200" cy="35814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2"/>
          </p:cNvCxnSpPr>
          <p:nvPr/>
        </p:nvCxnSpPr>
        <p:spPr>
          <a:xfrm rot="5400000">
            <a:off x="571500" y="3695700"/>
            <a:ext cx="1295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7" idx="2"/>
          </p:cNvCxnSpPr>
          <p:nvPr/>
        </p:nvCxnSpPr>
        <p:spPr>
          <a:xfrm rot="5400000">
            <a:off x="2628900" y="3695700"/>
            <a:ext cx="1295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2"/>
          </p:cNvCxnSpPr>
          <p:nvPr/>
        </p:nvCxnSpPr>
        <p:spPr>
          <a:xfrm rot="5400000">
            <a:off x="4914900" y="3695700"/>
            <a:ext cx="1295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2"/>
          </p:cNvCxnSpPr>
          <p:nvPr/>
        </p:nvCxnSpPr>
        <p:spPr>
          <a:xfrm rot="16200000" flipH="1">
            <a:off x="1600200" y="2667000"/>
            <a:ext cx="1295400" cy="2057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6" idx="2"/>
          </p:cNvCxnSpPr>
          <p:nvPr/>
        </p:nvCxnSpPr>
        <p:spPr>
          <a:xfrm rot="16200000" flipH="1">
            <a:off x="2743200" y="1524000"/>
            <a:ext cx="1295400" cy="4343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6" idx="2"/>
          </p:cNvCxnSpPr>
          <p:nvPr/>
        </p:nvCxnSpPr>
        <p:spPr>
          <a:xfrm rot="16200000" flipH="1">
            <a:off x="3810000" y="457200"/>
            <a:ext cx="1295400" cy="6477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2"/>
          </p:cNvCxnSpPr>
          <p:nvPr/>
        </p:nvCxnSpPr>
        <p:spPr>
          <a:xfrm rot="5400000">
            <a:off x="7048500" y="3695700"/>
            <a:ext cx="1295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7" idx="2"/>
          </p:cNvCxnSpPr>
          <p:nvPr/>
        </p:nvCxnSpPr>
        <p:spPr>
          <a:xfrm rot="5400000">
            <a:off x="1600200" y="2667000"/>
            <a:ext cx="1295400" cy="2057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7" idx="2"/>
          </p:cNvCxnSpPr>
          <p:nvPr/>
        </p:nvCxnSpPr>
        <p:spPr>
          <a:xfrm rot="16200000" flipH="1">
            <a:off x="3771900" y="2552700"/>
            <a:ext cx="1295400" cy="2286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7" idx="2"/>
          </p:cNvCxnSpPr>
          <p:nvPr/>
        </p:nvCxnSpPr>
        <p:spPr>
          <a:xfrm rot="16200000" flipH="1">
            <a:off x="4838700" y="1485900"/>
            <a:ext cx="1295400" cy="4419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8" idx="2"/>
          </p:cNvCxnSpPr>
          <p:nvPr/>
        </p:nvCxnSpPr>
        <p:spPr>
          <a:xfrm rot="5400000">
            <a:off x="2743200" y="1524000"/>
            <a:ext cx="1295400" cy="4343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8" idx="2"/>
          </p:cNvCxnSpPr>
          <p:nvPr/>
        </p:nvCxnSpPr>
        <p:spPr>
          <a:xfrm rot="5400000">
            <a:off x="3733800" y="2514600"/>
            <a:ext cx="1295400" cy="2362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8" idx="2"/>
          </p:cNvCxnSpPr>
          <p:nvPr/>
        </p:nvCxnSpPr>
        <p:spPr>
          <a:xfrm rot="16200000" flipH="1">
            <a:off x="5981700" y="2628900"/>
            <a:ext cx="1295400" cy="2133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9" idx="2"/>
          </p:cNvCxnSpPr>
          <p:nvPr/>
        </p:nvCxnSpPr>
        <p:spPr>
          <a:xfrm rot="5400000">
            <a:off x="3810000" y="457200"/>
            <a:ext cx="1295400" cy="6477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9" idx="2"/>
          </p:cNvCxnSpPr>
          <p:nvPr/>
        </p:nvCxnSpPr>
        <p:spPr>
          <a:xfrm rot="5400000">
            <a:off x="4800600" y="1447800"/>
            <a:ext cx="1295400" cy="4495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9" idx="2"/>
          </p:cNvCxnSpPr>
          <p:nvPr/>
        </p:nvCxnSpPr>
        <p:spPr>
          <a:xfrm rot="5400000">
            <a:off x="5981700" y="2628900"/>
            <a:ext cx="1295400" cy="2133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382000" cy="4191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4. </a:t>
            </a:r>
            <a:r>
              <a:rPr lang="en-US" sz="3600" dirty="0" err="1" smtClean="0"/>
              <a:t>Struktur</a:t>
            </a:r>
            <a:r>
              <a:rPr lang="en-US" sz="3600" dirty="0" smtClean="0"/>
              <a:t> </a:t>
            </a:r>
            <a:r>
              <a:rPr lang="en-US" sz="3600" dirty="0" err="1" smtClean="0"/>
              <a:t>Organisasi</a:t>
            </a:r>
            <a:r>
              <a:rPr lang="en-US" sz="3600" dirty="0" smtClean="0"/>
              <a:t> </a:t>
            </a:r>
            <a:r>
              <a:rPr lang="en-US" sz="3600" dirty="0" err="1" smtClean="0"/>
              <a:t>Fungsional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Staf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5. </a:t>
            </a:r>
            <a:r>
              <a:rPr lang="en-US" sz="3600" dirty="0" err="1" smtClean="0"/>
              <a:t>Struktur</a:t>
            </a:r>
            <a:r>
              <a:rPr lang="en-US" sz="3600" dirty="0" smtClean="0"/>
              <a:t> </a:t>
            </a:r>
            <a:r>
              <a:rPr lang="en-US" sz="3600" dirty="0" err="1" smtClean="0"/>
              <a:t>Organisasi</a:t>
            </a:r>
            <a:r>
              <a:rPr lang="en-US" sz="3600" dirty="0" smtClean="0"/>
              <a:t> </a:t>
            </a:r>
            <a:r>
              <a:rPr lang="en-US" sz="3600" dirty="0" err="1" smtClean="0"/>
              <a:t>Panitia</a:t>
            </a:r>
            <a:r>
              <a:rPr lang="en-US" sz="3600" dirty="0" smtClean="0"/>
              <a:t> (Committee)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6. </a:t>
            </a:r>
            <a:r>
              <a:rPr lang="en-US" sz="3600" dirty="0" err="1" smtClean="0"/>
              <a:t>Struktur</a:t>
            </a:r>
            <a:r>
              <a:rPr lang="en-US" sz="3600" dirty="0" smtClean="0"/>
              <a:t> </a:t>
            </a:r>
            <a:r>
              <a:rPr lang="en-US" sz="3600" dirty="0" err="1" smtClean="0"/>
              <a:t>Organisasi</a:t>
            </a:r>
            <a:r>
              <a:rPr lang="en-US" sz="3600" dirty="0" smtClean="0"/>
              <a:t> Modern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84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E. BENTUK-BENTUK STRUKTUR ORGANISASI</vt:lpstr>
      <vt:lpstr>1. Struktur Organisasi Garis (Line Organization)  </vt:lpstr>
      <vt:lpstr>          Skema Struktur Organisasi Garis  </vt:lpstr>
      <vt:lpstr>2. Struktur Organisasi Garis Dan Staff (Line-Staff Organization)</vt:lpstr>
      <vt:lpstr>Skema Struktur Organisasi Garis dan Staf</vt:lpstr>
      <vt:lpstr>3. Struktur Organisasi Fungsional</vt:lpstr>
      <vt:lpstr>Skema Struktur Organisasi Fungsional</vt:lpstr>
      <vt:lpstr>4. Struktur Organisasi Fungsional dan Staf  5. Struktur Organisasi Panitia (Committee)  6. Struktur Organisasi Modern</vt:lpstr>
    </vt:vector>
  </TitlesOfParts>
  <Company>Al-Munawwarah Murad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BENTUK-BENTUK STRUKTUR ORGANISASI</dc:title>
  <dc:creator>YPIA</dc:creator>
  <cp:lastModifiedBy>YPIA</cp:lastModifiedBy>
  <cp:revision>19</cp:revision>
  <dcterms:created xsi:type="dcterms:W3CDTF">2013-09-10T07:50:38Z</dcterms:created>
  <dcterms:modified xsi:type="dcterms:W3CDTF">2013-09-11T03:12:29Z</dcterms:modified>
</cp:coreProperties>
</file>