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61" r:id="rId2"/>
    <p:sldId id="259" r:id="rId3"/>
    <p:sldId id="260" r:id="rId4"/>
    <p:sldId id="257" r:id="rId5"/>
    <p:sldId id="258" r:id="rId6"/>
    <p:sldId id="262" r:id="rId7"/>
    <p:sldId id="263" r:id="rId8"/>
    <p:sldId id="264" r:id="rId9"/>
  </p:sldIdLst>
  <p:sldSz cx="9144000" cy="6858000" type="screen4x3"/>
  <p:notesSz cx="6858000" cy="12057063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979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603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603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9B684-0A4D-427A-ABED-71E269E0C6B6}" type="datetimeFigureOut">
              <a:rPr lang="id-ID" smtClean="0"/>
              <a:pPr/>
              <a:t>29/11/2013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1452225"/>
            <a:ext cx="2971800" cy="603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11452225"/>
            <a:ext cx="2971800" cy="603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E16FE4-9562-492C-B607-D9C499D03C47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E1D5-10EF-42FA-A797-1D6B7A1B8C6C}" type="datetimeFigureOut">
              <a:rPr lang="id-ID" smtClean="0"/>
              <a:pPr/>
              <a:t>29/11/2013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FC3F8-8C90-4B15-9E12-504214727F9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E1D5-10EF-42FA-A797-1D6B7A1B8C6C}" type="datetimeFigureOut">
              <a:rPr lang="id-ID" smtClean="0"/>
              <a:pPr/>
              <a:t>29/11/2013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FC3F8-8C90-4B15-9E12-504214727F9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E1D5-10EF-42FA-A797-1D6B7A1B8C6C}" type="datetimeFigureOut">
              <a:rPr lang="id-ID" smtClean="0"/>
              <a:pPr/>
              <a:t>29/11/2013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FC3F8-8C90-4B15-9E12-504214727F9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E1D5-10EF-42FA-A797-1D6B7A1B8C6C}" type="datetimeFigureOut">
              <a:rPr lang="id-ID" smtClean="0"/>
              <a:pPr/>
              <a:t>29/11/2013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FC3F8-8C90-4B15-9E12-504214727F9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E1D5-10EF-42FA-A797-1D6B7A1B8C6C}" type="datetimeFigureOut">
              <a:rPr lang="id-ID" smtClean="0"/>
              <a:pPr/>
              <a:t>29/11/2013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FC3F8-8C90-4B15-9E12-504214727F9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E1D5-10EF-42FA-A797-1D6B7A1B8C6C}" type="datetimeFigureOut">
              <a:rPr lang="id-ID" smtClean="0"/>
              <a:pPr/>
              <a:t>29/11/2013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FC3F8-8C90-4B15-9E12-504214727F9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E1D5-10EF-42FA-A797-1D6B7A1B8C6C}" type="datetimeFigureOut">
              <a:rPr lang="id-ID" smtClean="0"/>
              <a:pPr/>
              <a:t>29/11/2013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FC3F8-8C90-4B15-9E12-504214727F9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E1D5-10EF-42FA-A797-1D6B7A1B8C6C}" type="datetimeFigureOut">
              <a:rPr lang="id-ID" smtClean="0"/>
              <a:pPr/>
              <a:t>29/11/2013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FC3F8-8C90-4B15-9E12-504214727F9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E1D5-10EF-42FA-A797-1D6B7A1B8C6C}" type="datetimeFigureOut">
              <a:rPr lang="id-ID" smtClean="0"/>
              <a:pPr/>
              <a:t>29/11/2013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FC3F8-8C90-4B15-9E12-504214727F9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E1D5-10EF-42FA-A797-1D6B7A1B8C6C}" type="datetimeFigureOut">
              <a:rPr lang="id-ID" smtClean="0"/>
              <a:pPr/>
              <a:t>29/11/2013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FC3F8-8C90-4B15-9E12-504214727F9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6E1D5-10EF-42FA-A797-1D6B7A1B8C6C}" type="datetimeFigureOut">
              <a:rPr lang="id-ID" smtClean="0"/>
              <a:pPr/>
              <a:t>29/11/2013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FC3F8-8C90-4B15-9E12-504214727F9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6E1D5-10EF-42FA-A797-1D6B7A1B8C6C}" type="datetimeFigureOut">
              <a:rPr lang="id-ID" smtClean="0"/>
              <a:pPr/>
              <a:t>29/11/2013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FC3F8-8C90-4B15-9E12-504214727F9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en-US" dirty="0" smtClean="0"/>
              <a:t>A.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stress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000108"/>
            <a:ext cx="8229600" cy="5429288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	Stress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berarti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. Dari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perspektif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biasa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, stress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digambarkan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perasaan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tegang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gelisah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khawatir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cemas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Stres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didefinisikan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stimulus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respons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AutoNum type="arabicPeriod"/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Stress :</a:t>
            </a:r>
          </a:p>
          <a:p>
            <a:pPr algn="just"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Jadi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stress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definisikan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respons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adaptif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dimoderasi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		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, 	yang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konsekuensi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, 			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situasi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peristiwa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tuntutan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khusus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			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definisi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stress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respons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stres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dilihat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respons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sejumlah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stimulus yang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stressor.</a:t>
            </a:r>
          </a:p>
          <a:p>
            <a:pPr algn="just"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	Stressor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peristiwa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situasi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potensial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membahayakan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mengancam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Stres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dirasakan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dialami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tergantung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karakteristik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khas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algn="just">
              <a:buAutoNum type="arabicPeriod" startAt="2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Dari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definisi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diatas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stres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akibat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just"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	a.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Mendapat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memulai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pekerjaan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baru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algn="just"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	b.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pertemuan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evaluasi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kinerja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atasan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,</a:t>
            </a:r>
          </a:p>
          <a:p>
            <a:pPr algn="just"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	c.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Pergantian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pimpinan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atasan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	d.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Mengalami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kempis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,</a:t>
            </a:r>
          </a:p>
          <a:p>
            <a:pPr algn="just"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	e.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Tertinggal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terlambat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kendaraan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pesawat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hadir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ditempat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kampus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	f.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kesalahan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terutama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ditempat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(John M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Ivancevich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dkk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; 2007:294-298)</a:t>
            </a:r>
            <a:endParaRPr lang="en-US" sz="1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pPr algn="l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. Pengertian Strees</a:t>
            </a:r>
            <a:br>
              <a:rPr lang="id-ID" sz="2000" dirty="0" smtClean="0">
                <a:latin typeface="Times New Roman" pitchFamily="18" charset="0"/>
                <a:cs typeface="Times New Roman" pitchFamily="18" charset="0"/>
              </a:rPr>
            </a:br>
            <a:endParaRPr lang="id-ID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642918"/>
            <a:ext cx="8143932" cy="578647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Strees merupakan respons/reaksi jawaban tubuh kita terhadap setiap beban </a:t>
            </a:r>
          </a:p>
          <a:p>
            <a:pPr algn="just">
              <a:lnSpc>
                <a:spcPct val="150000"/>
              </a:lnSpc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atau tuntutan atasanya (Prof. Dr. dr. Dadang Hawani, Psikiater).</a:t>
            </a:r>
          </a:p>
          <a:p>
            <a:pPr algn="just">
              <a:lnSpc>
                <a:spcPct val="150000"/>
              </a:lnSpc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Akibat strees ke :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a. 	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Luar</a:t>
            </a:r>
          </a:p>
          <a:p>
            <a:pPr algn="just">
              <a:lnSpc>
                <a:spcPct val="150000"/>
              </a:lnSpc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. Takut kehabisan bahan pokok, berbondong-bondong  ke toko, mall, </a:t>
            </a:r>
          </a:p>
          <a:p>
            <a:pPr algn="just">
              <a:lnSpc>
                <a:spcPct val="150000"/>
              </a:lnSpc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          supermarket</a:t>
            </a:r>
          </a:p>
          <a:p>
            <a:pPr algn="just">
              <a:lnSpc>
                <a:spcPct val="150000"/>
              </a:lnSpc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. Ada haknya atau terjadi sesuatu yang belum sesuai seperti UMP maka </a:t>
            </a:r>
          </a:p>
          <a:p>
            <a:pPr algn="just">
              <a:lnSpc>
                <a:spcPct val="150000"/>
              </a:lnSpc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         dilakukan unjuk rasa atau demontrasi.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pPr algn="l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. Dalam mengakibatkan :</a:t>
            </a:r>
            <a:br>
              <a:rPr lang="id-ID" sz="2000" dirty="0" smtClean="0">
                <a:latin typeface="Times New Roman" pitchFamily="18" charset="0"/>
                <a:cs typeface="Times New Roman" pitchFamily="18" charset="0"/>
              </a:rPr>
            </a:br>
            <a:endParaRPr lang="id-ID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642918"/>
            <a:ext cx="8143932" cy="578647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. Sakit non pisik : Cemas, marah-marah, sedih, panik, rasa bosan, tidak  </a:t>
            </a:r>
          </a:p>
          <a:p>
            <a:pPr algn="just">
              <a:lnSpc>
                <a:spcPct val="150000"/>
              </a:lnSpc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       bisa tidur, kurang nafsu makan, perasaan tanpa harapan dan tingkh laku  </a:t>
            </a:r>
          </a:p>
          <a:p>
            <a:pPr algn="just">
              <a:lnSpc>
                <a:spcPct val="150000"/>
              </a:lnSpc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       arti sosial.</a:t>
            </a:r>
          </a:p>
          <a:p>
            <a:pPr algn="just">
              <a:lnSpc>
                <a:spcPct val="150000"/>
              </a:lnSpc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. Sakit pisik : sakit ginjal (kurang nafsu makan/minum), lambung (terlambat makan), pernfasan dan sakit jantung (marah-marah, cemas)</a:t>
            </a:r>
          </a:p>
          <a:p>
            <a:pPr algn="just">
              <a:lnSpc>
                <a:spcPct val="150000"/>
              </a:lnSpc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Menurut Prof. Dr. dr. Dadang Hawa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i, Psikiater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 30 s/d 40 % sakit pisik </a:t>
            </a:r>
          </a:p>
          <a:p>
            <a:pPr algn="just">
              <a:lnSpc>
                <a:spcPct val="150000"/>
              </a:lnSpc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diawali/ diakibatkan dari sakit non pisik (kejiwaan yang stres)</a:t>
            </a:r>
          </a:p>
          <a:p>
            <a:pPr algn="just">
              <a:lnSpc>
                <a:spcPct val="150000"/>
              </a:lnSpc>
              <a:buNone/>
            </a:pP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pPr algn="l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id-ID" sz="1800" dirty="0" smtClean="0">
                <a:latin typeface="Times New Roman" pitchFamily="18" charset="0"/>
                <a:cs typeface="Times New Roman" pitchFamily="18" charset="0"/>
              </a:rPr>
              <a:t>. Perilaku Individu dan Strees</a:t>
            </a:r>
            <a:endParaRPr lang="id-ID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642918"/>
            <a:ext cx="8143932" cy="5786478"/>
          </a:xfrm>
        </p:spPr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	Setelah kita mengenali bagaimana faktor individu berpengaruh dalam organisasi, maka perlu</a:t>
            </a:r>
          </a:p>
          <a:p>
            <a:pPr algn="just">
              <a:lnSpc>
                <a:spcPct val="150000"/>
              </a:lnSpc>
              <a:buNone/>
            </a:pPr>
            <a:r>
              <a:rPr lang="id-ID" sz="16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iranya kita mengenali berbagai isu seputar perilaku individu dalam organisasi ketika kegiatan</a:t>
            </a:r>
          </a:p>
          <a:p>
            <a:pPr algn="just">
              <a:lnSpc>
                <a:spcPct val="150000"/>
              </a:lnSpc>
              <a:buNone/>
            </a:pP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organisasi dijalankan. Salah satu isu yang akan dibahas di sini adalah isu mengenai stress. Stress </a:t>
            </a:r>
          </a:p>
          <a:p>
            <a:pPr algn="just">
              <a:lnSpc>
                <a:spcPct val="150000"/>
              </a:lnSpc>
              <a:buNone/>
            </a:pP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Pada dasaranya merupakan respons individu terhadap tekanan yang tinggi dalam pekerjaan. </a:t>
            </a:r>
          </a:p>
          <a:p>
            <a:pPr algn="just">
              <a:lnSpc>
                <a:spcPct val="150000"/>
              </a:lnSpc>
              <a:buNone/>
            </a:pP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Tekanan yang tinggi ini sering kali dinamakan sebagai Stressor. Stress terjadi seiring dengan </a:t>
            </a:r>
          </a:p>
          <a:p>
            <a:pPr algn="just">
              <a:lnSpc>
                <a:spcPct val="150000"/>
              </a:lnSpc>
              <a:buNone/>
            </a:pP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pengalaman yang dilalui oleh individu yang dinamakan sebagai General Adaptation Syndrome </a:t>
            </a:r>
          </a:p>
          <a:p>
            <a:pPr algn="just">
              <a:lnSpc>
                <a:spcPct val="150000"/>
              </a:lnSpc>
              <a:buNone/>
            </a:pP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(GAS). Tahapan-tahapan dalam GAS ini digambarkan melalui gambar dibawah ini :</a:t>
            </a:r>
          </a:p>
          <a:p>
            <a:pPr algn="just">
              <a:lnSpc>
                <a:spcPct val="150000"/>
              </a:lnSpc>
              <a:buNone/>
            </a:pPr>
            <a:endParaRPr lang="id-ID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id-ID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id-ID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id-ID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id-ID" sz="16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Gambar : 1</a:t>
            </a:r>
          </a:p>
          <a:p>
            <a:pPr algn="just">
              <a:lnSpc>
                <a:spcPct val="150000"/>
              </a:lnSpc>
              <a:buNone/>
            </a:pPr>
            <a:endParaRPr lang="id-ID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14348" y="4000504"/>
          <a:ext cx="7643865" cy="139644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47955"/>
                <a:gridCol w="2547955"/>
                <a:gridCol w="2547955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id-ID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Tahap 1 : Alarm</a:t>
                      </a:r>
                    </a:p>
                    <a:p>
                      <a:pPr algn="ctr"/>
                      <a:r>
                        <a:rPr lang="id-ID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Respons terhadap</a:t>
                      </a:r>
                      <a:r>
                        <a:rPr lang="id-ID" sz="1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stress</a:t>
                      </a:r>
                      <a:endParaRPr lang="id-ID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Tahap 2 : Resistance</a:t>
                      </a:r>
                      <a:endParaRPr lang="id-ID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Tahap 3 : Exhaustion</a:t>
                      </a:r>
                      <a:endParaRPr lang="id-ID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53504">
                <a:tc>
                  <a:txBody>
                    <a:bodyPr/>
                    <a:lstStyle/>
                    <a:p>
                      <a:endParaRPr lang="id-ID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d-ID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Level normal </a:t>
                      </a:r>
                    </a:p>
                    <a:p>
                      <a:pPr algn="ctr"/>
                      <a:r>
                        <a:rPr lang="id-ID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dari Resistance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Freeform 7"/>
          <p:cNvSpPr/>
          <p:nvPr/>
        </p:nvSpPr>
        <p:spPr>
          <a:xfrm>
            <a:off x="1000100" y="4429133"/>
            <a:ext cx="7048500" cy="571504"/>
          </a:xfrm>
          <a:custGeom>
            <a:avLst/>
            <a:gdLst>
              <a:gd name="connsiteX0" fmla="*/ 0 w 7048500"/>
              <a:gd name="connsiteY0" fmla="*/ 104775 h 950913"/>
              <a:gd name="connsiteX1" fmla="*/ 990600 w 7048500"/>
              <a:gd name="connsiteY1" fmla="*/ 923925 h 950913"/>
              <a:gd name="connsiteX2" fmla="*/ 2381250 w 7048500"/>
              <a:gd name="connsiteY2" fmla="*/ 266700 h 950913"/>
              <a:gd name="connsiteX3" fmla="*/ 2362200 w 7048500"/>
              <a:gd name="connsiteY3" fmla="*/ 276225 h 950913"/>
              <a:gd name="connsiteX4" fmla="*/ 2447925 w 7048500"/>
              <a:gd name="connsiteY4" fmla="*/ 247650 h 950913"/>
              <a:gd name="connsiteX5" fmla="*/ 2447925 w 7048500"/>
              <a:gd name="connsiteY5" fmla="*/ 247650 h 950913"/>
              <a:gd name="connsiteX6" fmla="*/ 4743450 w 7048500"/>
              <a:gd name="connsiteY6" fmla="*/ 0 h 950913"/>
              <a:gd name="connsiteX7" fmla="*/ 4743450 w 7048500"/>
              <a:gd name="connsiteY7" fmla="*/ 0 h 950913"/>
              <a:gd name="connsiteX8" fmla="*/ 7048500 w 7048500"/>
              <a:gd name="connsiteY8" fmla="*/ 76200 h 950913"/>
              <a:gd name="connsiteX9" fmla="*/ 7048500 w 7048500"/>
              <a:gd name="connsiteY9" fmla="*/ 76200 h 950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48500" h="950913">
                <a:moveTo>
                  <a:pt x="0" y="104775"/>
                </a:moveTo>
                <a:cubicBezTo>
                  <a:pt x="296862" y="500856"/>
                  <a:pt x="593725" y="896937"/>
                  <a:pt x="990600" y="923925"/>
                </a:cubicBezTo>
                <a:cubicBezTo>
                  <a:pt x="1387475" y="950913"/>
                  <a:pt x="2152650" y="374650"/>
                  <a:pt x="2381250" y="266700"/>
                </a:cubicBezTo>
                <a:cubicBezTo>
                  <a:pt x="2609850" y="158750"/>
                  <a:pt x="2351087" y="279400"/>
                  <a:pt x="2362200" y="276225"/>
                </a:cubicBezTo>
                <a:cubicBezTo>
                  <a:pt x="2373313" y="273050"/>
                  <a:pt x="2447925" y="247650"/>
                  <a:pt x="2447925" y="247650"/>
                </a:cubicBezTo>
                <a:lnTo>
                  <a:pt x="2447925" y="247650"/>
                </a:lnTo>
                <a:lnTo>
                  <a:pt x="4743450" y="0"/>
                </a:lnTo>
                <a:lnTo>
                  <a:pt x="4743450" y="0"/>
                </a:lnTo>
                <a:lnTo>
                  <a:pt x="7048500" y="76200"/>
                </a:lnTo>
                <a:lnTo>
                  <a:pt x="7048500" y="76200"/>
                </a:lnTo>
              </a:path>
            </a:pathLst>
          </a:custGeom>
          <a:ln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0" name="Straight Arrow Connector 9"/>
          <p:cNvCxnSpPr>
            <a:stCxn id="8" idx="8"/>
          </p:cNvCxnSpPr>
          <p:nvPr/>
        </p:nvCxnSpPr>
        <p:spPr>
          <a:xfrm>
            <a:off x="8048600" y="4474930"/>
            <a:ext cx="238176" cy="23995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>
            <a:off x="5929322" y="4714884"/>
            <a:ext cx="571504" cy="21431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pPr algn="l"/>
            <a:r>
              <a:rPr lang="id-ID" sz="1800" dirty="0" smtClean="0">
                <a:latin typeface="Times New Roman" pitchFamily="18" charset="0"/>
                <a:cs typeface="Times New Roman" pitchFamily="18" charset="0"/>
              </a:rPr>
              <a:t>Keterangan :</a:t>
            </a:r>
            <a:br>
              <a:rPr lang="id-ID" sz="1800" dirty="0" smtClean="0">
                <a:latin typeface="Times New Roman" pitchFamily="18" charset="0"/>
                <a:cs typeface="Times New Roman" pitchFamily="18" charset="0"/>
              </a:rPr>
            </a:br>
            <a:endParaRPr lang="id-ID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642918"/>
            <a:ext cx="8143932" cy="5786478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buNone/>
            </a:pPr>
            <a:r>
              <a:rPr lang="id-ID" sz="1600" b="1" dirty="0" smtClean="0">
                <a:latin typeface="Times New Roman" pitchFamily="18" charset="0"/>
                <a:cs typeface="Times New Roman" pitchFamily="18" charset="0"/>
              </a:rPr>
              <a:t>Tahap 1 (Alarm)</a:t>
            </a: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, yaitu tahap dimana individu mengalami sesuatu yang menyebabkan dirinya </a:t>
            </a:r>
          </a:p>
          <a:p>
            <a:pPr algn="just">
              <a:lnSpc>
                <a:spcPct val="110000"/>
              </a:lnSpc>
              <a:buNone/>
            </a:pPr>
            <a:r>
              <a:rPr lang="id-ID" sz="16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emberikan respon yang tidak biasanya. Sesuatu itu bisa berupa tekanan, kondisi fisik, atau </a:t>
            </a:r>
          </a:p>
          <a:p>
            <a:pPr algn="just">
              <a:lnSpc>
                <a:spcPct val="110000"/>
              </a:lnSpc>
              <a:buNone/>
            </a:pP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perintah di luar kebiasaan. Apa yang dirasakan pada saat alarm adalah tubuh akan memberikan </a:t>
            </a:r>
          </a:p>
          <a:p>
            <a:pPr algn="just">
              <a:lnSpc>
                <a:spcPct val="110000"/>
              </a:lnSpc>
              <a:buNone/>
            </a:pP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semacam reaksi atas aktivitas yang tidak normal tersebut berupa respons-respons tersebut, seperti </a:t>
            </a:r>
          </a:p>
          <a:p>
            <a:pPr algn="just">
              <a:lnSpc>
                <a:spcPct val="110000"/>
              </a:lnSpc>
              <a:buNone/>
            </a:pP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stress, panik, dan lain sebagainya. Bentuk respon tersebut dinamakan sebagai alarm karena </a:t>
            </a:r>
          </a:p>
          <a:p>
            <a:pPr algn="just">
              <a:lnSpc>
                <a:spcPct val="110000"/>
              </a:lnSpc>
              <a:buNone/>
            </a:pP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mengindikasikan suatu keadaan tertentu.</a:t>
            </a:r>
          </a:p>
          <a:p>
            <a:pPr algn="just">
              <a:lnSpc>
                <a:spcPct val="110000"/>
              </a:lnSpc>
              <a:buNone/>
            </a:pPr>
            <a:r>
              <a:rPr lang="id-ID" sz="1600" b="1" dirty="0" smtClean="0">
                <a:latin typeface="Times New Roman" pitchFamily="18" charset="0"/>
                <a:cs typeface="Times New Roman" pitchFamily="18" charset="0"/>
              </a:rPr>
              <a:t>Tahap 2 (Resistance), </a:t>
            </a: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yaitu tahap dimana individu melakukan penyesuaian diri berupa reaksi </a:t>
            </a:r>
          </a:p>
          <a:p>
            <a:pPr algn="just">
              <a:lnSpc>
                <a:spcPct val="110000"/>
              </a:lnSpc>
              <a:buNone/>
            </a:pP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Atas respons yang dia lakukan pada tahap alarm. Bentuk penyesuaian diri ini berupa tindakan </a:t>
            </a:r>
          </a:p>
          <a:p>
            <a:pPr algn="just">
              <a:lnSpc>
                <a:spcPct val="110000"/>
              </a:lnSpc>
              <a:buNone/>
            </a:pP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untuk memberikan respons dan reaksi atas sesuatu yang diterima pada tahap sebelumnya, seperti </a:t>
            </a:r>
          </a:p>
          <a:p>
            <a:pPr algn="just">
              <a:lnSpc>
                <a:spcPct val="110000"/>
              </a:lnSpc>
              <a:buNone/>
            </a:pP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tindakan untuk menyelesaikan sesuatu, atau juga mungkin dapat berupa pengabaian terhadap </a:t>
            </a:r>
          </a:p>
          <a:p>
            <a:pPr algn="just">
              <a:lnSpc>
                <a:spcPct val="110000"/>
              </a:lnSpc>
              <a:buNone/>
            </a:pP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sesuatu, dan lain sebagainya.</a:t>
            </a:r>
          </a:p>
          <a:p>
            <a:pPr algn="just">
              <a:lnSpc>
                <a:spcPct val="110000"/>
              </a:lnSpc>
              <a:buNone/>
            </a:pPr>
            <a:r>
              <a:rPr lang="id-ID" sz="1600" b="1" dirty="0" smtClean="0">
                <a:latin typeface="Times New Roman" pitchFamily="18" charset="0"/>
                <a:cs typeface="Times New Roman" pitchFamily="18" charset="0"/>
              </a:rPr>
              <a:t>Tahap 3 (Exhaustion), </a:t>
            </a: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yaitu tahap dimana individu mengalami indikasi lain sebagai akibat dari </a:t>
            </a:r>
          </a:p>
          <a:p>
            <a:pPr algn="just">
              <a:lnSpc>
                <a:spcPct val="110000"/>
              </a:lnSpc>
              <a:buNone/>
            </a:pP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penyesuaian yang dilakukan pada tahap sebelumnya. Indikasi ini dapat berupa indikasi yang </a:t>
            </a:r>
          </a:p>
          <a:p>
            <a:pPr algn="just">
              <a:lnSpc>
                <a:spcPct val="110000"/>
              </a:lnSpc>
              <a:buNone/>
            </a:pP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lebih baik dari keadaan ditahap 1, tahap 2, atau sebaliknya ketika respons yang dilakukan pada </a:t>
            </a:r>
          </a:p>
          <a:p>
            <a:pPr algn="just">
              <a:lnSpc>
                <a:spcPct val="110000"/>
              </a:lnSpc>
              <a:buNone/>
            </a:pPr>
            <a:r>
              <a:rPr lang="id-ID" sz="1600" dirty="0" smtClean="0">
                <a:latin typeface="Times New Roman" pitchFamily="18" charset="0"/>
                <a:cs typeface="Times New Roman" pitchFamily="18" charset="0"/>
              </a:rPr>
              <a:t>tahap 1 dan 2 tidak menyelesaikan masalah yang dialami pertama kali di tahap 1.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C. </a:t>
            </a:r>
            <a:r>
              <a:rPr lang="en-US" dirty="0" err="1" smtClean="0"/>
              <a:t>faktor-faktor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yang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stres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3 (</a:t>
            </a:r>
            <a:r>
              <a:rPr lang="en-US" dirty="0" err="1" smtClean="0"/>
              <a:t>tiga</a:t>
            </a:r>
            <a:r>
              <a:rPr lang="en-US" dirty="0" smtClean="0"/>
              <a:t>) </a:t>
            </a:r>
            <a:r>
              <a:rPr lang="en-US" dirty="0" err="1" smtClean="0"/>
              <a:t>yaitu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Kepentingan</a:t>
            </a:r>
            <a:r>
              <a:rPr lang="en-US" dirty="0" smtClean="0"/>
              <a:t> , </a:t>
            </a:r>
            <a:r>
              <a:rPr lang="en-US" dirty="0" err="1" smtClean="0"/>
              <a:t>ancaman</a:t>
            </a:r>
            <a:r>
              <a:rPr lang="en-US" dirty="0" smtClean="0"/>
              <a:t> PHK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pasti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didapat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Ketidakpastian</a:t>
            </a:r>
            <a:r>
              <a:rPr lang="en-US" dirty="0" smtClean="0"/>
              <a:t> ,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(alumni) 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keberhasilan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Durasi</a:t>
            </a:r>
            <a:r>
              <a:rPr lang="en-US" dirty="0" smtClean="0"/>
              <a:t> ,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,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lama (</a:t>
            </a:r>
            <a:r>
              <a:rPr lang="en-US" dirty="0" err="1" smtClean="0"/>
              <a:t>durasi</a:t>
            </a:r>
            <a:r>
              <a:rPr lang="en-US" dirty="0" smtClean="0"/>
              <a:t>) .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ditempat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lama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857232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D. Model Stressor 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Stres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643602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jj</a:t>
            </a:r>
            <a:endParaRPr lang="en-US" dirty="0"/>
          </a:p>
        </p:txBody>
      </p:sp>
      <p:sp>
        <p:nvSpPr>
          <p:cNvPr id="4" name="Flowchart: Connector 3"/>
          <p:cNvSpPr/>
          <p:nvPr/>
        </p:nvSpPr>
        <p:spPr>
          <a:xfrm>
            <a:off x="857224" y="285728"/>
            <a:ext cx="1000132" cy="714356"/>
          </a:xfrm>
          <a:prstGeom prst="flowChartConnecto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Stressor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lowchart: Connector 4"/>
          <p:cNvSpPr/>
          <p:nvPr/>
        </p:nvSpPr>
        <p:spPr>
          <a:xfrm>
            <a:off x="7215206" y="214290"/>
            <a:ext cx="1143008" cy="928694"/>
          </a:xfrm>
          <a:prstGeom prst="flowChartConnecto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lowchart: Connector 5"/>
          <p:cNvSpPr/>
          <p:nvPr/>
        </p:nvSpPr>
        <p:spPr>
          <a:xfrm>
            <a:off x="4071934" y="3286124"/>
            <a:ext cx="785818" cy="1000132"/>
          </a:xfrm>
          <a:prstGeom prst="flowChartConnecto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Stres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472" y="1142984"/>
            <a:ext cx="1643074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Tingkat </a:t>
            </a:r>
            <a:r>
              <a:rPr lang="en-US" sz="1100" b="1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endParaRPr lang="en-US" sz="1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peran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Kelebihan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beban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peran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Tanggung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jawab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orang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Pelecehan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Kecepatan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Perubahan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1472" y="2714620"/>
            <a:ext cx="1643074" cy="11430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Tingkat </a:t>
            </a:r>
            <a:r>
              <a:rPr lang="en-US" sz="1100" b="1" dirty="0" err="1" smtClean="0">
                <a:latin typeface="Times New Roman" pitchFamily="18" charset="0"/>
                <a:cs typeface="Times New Roman" pitchFamily="18" charset="0"/>
              </a:rPr>
              <a:t>Kelompok</a:t>
            </a:r>
            <a:endParaRPr lang="en-US" sz="1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manajerial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Kurangnya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kohesivitas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Konflik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intrakelompok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Status yang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sesuai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1472" y="4000504"/>
            <a:ext cx="1643074" cy="12144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Tingkat </a:t>
            </a:r>
            <a:r>
              <a:rPr lang="en-US" sz="1100" b="1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endParaRPr lang="en-US" sz="1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Budaya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Teknologi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Gaya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manajemen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Rancangan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Politik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Budaya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1472" y="5357826"/>
            <a:ext cx="1643074" cy="12144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b="1" dirty="0" err="1" smtClean="0">
                <a:latin typeface="Times New Roman" pitchFamily="18" charset="0"/>
                <a:cs typeface="Times New Roman" pitchFamily="18" charset="0"/>
              </a:rPr>
              <a:t>Nonpekerjaan</a:t>
            </a:r>
            <a:endParaRPr lang="en-US" sz="1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Perawatan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lanjut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usia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anak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Ekonomi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Kurangnya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mobilitas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Pekerjaan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sukarela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kehidupan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929454" y="4786322"/>
            <a:ext cx="1714512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b="1" dirty="0" err="1" smtClean="0">
                <a:latin typeface="Times New Roman" pitchFamily="18" charset="0"/>
                <a:cs typeface="Times New Roman" pitchFamily="18" charset="0"/>
              </a:rPr>
              <a:t>Fisiologis</a:t>
            </a:r>
            <a:endParaRPr lang="en-US" sz="1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Tekanan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darah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meningkat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kekebalan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Kolestrol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tinggi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Penyakit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jantung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koroner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pencernaan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929454" y="3214686"/>
            <a:ext cx="1714512" cy="1428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b="1" dirty="0" err="1" smtClean="0">
                <a:latin typeface="Times New Roman" pitchFamily="18" charset="0"/>
                <a:cs typeface="Times New Roman" pitchFamily="18" charset="0"/>
              </a:rPr>
              <a:t>Kognitif</a:t>
            </a:r>
            <a:endParaRPr lang="en-US" sz="1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Pengambilan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buruk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Kurangnya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konsentrasi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Lupa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Frustasi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Apatis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929454" y="1285860"/>
            <a:ext cx="1714512" cy="17859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b="1" dirty="0" err="1" smtClean="0">
                <a:latin typeface="Times New Roman" pitchFamily="18" charset="0"/>
                <a:cs typeface="Times New Roman" pitchFamily="18" charset="0"/>
              </a:rPr>
              <a:t>Perilaku</a:t>
            </a:r>
            <a:endParaRPr lang="en-US" sz="1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Kepuasan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Kinerja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Absen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Perputaran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pekerja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Kecelakaan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Penyalahgunaan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obat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Klaim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perawatan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kesehatan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57488" y="3571876"/>
            <a:ext cx="785818" cy="428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 err="1" smtClean="0">
                <a:latin typeface="Times New Roman" pitchFamily="18" charset="0"/>
                <a:cs typeface="Times New Roman" pitchFamily="18" charset="0"/>
              </a:rPr>
              <a:t>Penilaian</a:t>
            </a:r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b="1" dirty="0" err="1" smtClean="0">
                <a:latin typeface="Times New Roman" pitchFamily="18" charset="0"/>
                <a:cs typeface="Times New Roman" pitchFamily="18" charset="0"/>
              </a:rPr>
              <a:t>kognitif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643570" y="2143116"/>
            <a:ext cx="714380" cy="20002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i="1" dirty="0" smtClean="0">
                <a:latin typeface="Times New Roman" pitchFamily="18" charset="0"/>
                <a:cs typeface="Times New Roman" pitchFamily="18" charset="0"/>
              </a:rPr>
              <a:t>Problem focused coping</a:t>
            </a:r>
          </a:p>
          <a:p>
            <a:endParaRPr lang="en-US" sz="11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1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1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1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100" i="1" dirty="0" smtClean="0">
                <a:latin typeface="Times New Roman" pitchFamily="18" charset="0"/>
                <a:cs typeface="Times New Roman" pitchFamily="18" charset="0"/>
              </a:rPr>
              <a:t>Emotion focused coping</a:t>
            </a:r>
            <a:endParaRPr lang="en-US" sz="11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571868" y="4857760"/>
            <a:ext cx="1571636" cy="13573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Moderator </a:t>
            </a:r>
            <a:r>
              <a:rPr lang="en-US" sz="1100" b="1" dirty="0" err="1" smtClean="0"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b="1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endParaRPr lang="en-US" sz="1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Keturunan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usia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, 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kelamin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pola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makan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dukungan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ciri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kepribadian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A.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Elbow Connector 22"/>
          <p:cNvCxnSpPr>
            <a:stCxn id="7" idx="3"/>
            <a:endCxn id="10" idx="3"/>
          </p:cNvCxnSpPr>
          <p:nvPr/>
        </p:nvCxnSpPr>
        <p:spPr>
          <a:xfrm>
            <a:off x="2214546" y="1857364"/>
            <a:ext cx="1588" cy="4107685"/>
          </a:xfrm>
          <a:prstGeom prst="bentConnector3">
            <a:avLst>
              <a:gd name="adj1" fmla="val 14395466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8" idx="3"/>
          </p:cNvCxnSpPr>
          <p:nvPr/>
        </p:nvCxnSpPr>
        <p:spPr>
          <a:xfrm>
            <a:off x="2214546" y="3286124"/>
            <a:ext cx="2143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stCxn id="9" idx="3"/>
            <a:endCxn id="9" idx="3"/>
          </p:cNvCxnSpPr>
          <p:nvPr/>
        </p:nvCxnSpPr>
        <p:spPr>
          <a:xfrm>
            <a:off x="2214546" y="4607727"/>
            <a:ext cx="1588" cy="1588"/>
          </a:xfrm>
          <a:prstGeom prst="bentConnector3">
            <a:avLst>
              <a:gd name="adj1" fmla="val 14395466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15" idx="1"/>
          </p:cNvCxnSpPr>
          <p:nvPr/>
        </p:nvCxnSpPr>
        <p:spPr>
          <a:xfrm>
            <a:off x="2428860" y="3786190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15" idx="3"/>
            <a:endCxn id="6" idx="2"/>
          </p:cNvCxnSpPr>
          <p:nvPr/>
        </p:nvCxnSpPr>
        <p:spPr>
          <a:xfrm>
            <a:off x="3643306" y="3786190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6" idx="6"/>
          </p:cNvCxnSpPr>
          <p:nvPr/>
        </p:nvCxnSpPr>
        <p:spPr>
          <a:xfrm>
            <a:off x="4857752" y="3786190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Elbow Connector 68"/>
          <p:cNvCxnSpPr>
            <a:stCxn id="15" idx="2"/>
            <a:endCxn id="16" idx="2"/>
          </p:cNvCxnSpPr>
          <p:nvPr/>
        </p:nvCxnSpPr>
        <p:spPr>
          <a:xfrm rot="16200000" flipH="1">
            <a:off x="4554140" y="2696760"/>
            <a:ext cx="142876" cy="2750363"/>
          </a:xfrm>
          <a:prstGeom prst="bentConnector3">
            <a:avLst>
              <a:gd name="adj1" fmla="val 414481"/>
            </a:avLst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Elbow Connector 71"/>
          <p:cNvCxnSpPr>
            <a:stCxn id="13" idx="1"/>
            <a:endCxn id="11" idx="1"/>
          </p:cNvCxnSpPr>
          <p:nvPr/>
        </p:nvCxnSpPr>
        <p:spPr>
          <a:xfrm rot="10800000" flipV="1">
            <a:off x="6929454" y="2178834"/>
            <a:ext cx="1588" cy="3321867"/>
          </a:xfrm>
          <a:prstGeom prst="bentConnector3">
            <a:avLst>
              <a:gd name="adj1" fmla="val 14395466"/>
            </a:avLst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6357950" y="3786190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Elbow Connector 95"/>
          <p:cNvCxnSpPr/>
          <p:nvPr/>
        </p:nvCxnSpPr>
        <p:spPr>
          <a:xfrm>
            <a:off x="2643174" y="4714884"/>
            <a:ext cx="3857652" cy="158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 rot="5400000" flipH="1" flipV="1">
            <a:off x="2178827" y="4250537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 rot="5400000" flipH="1" flipV="1">
            <a:off x="6036479" y="4250537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endCxn id="12" idx="1"/>
          </p:cNvCxnSpPr>
          <p:nvPr/>
        </p:nvCxnSpPr>
        <p:spPr>
          <a:xfrm>
            <a:off x="6715140" y="3929066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4929190" y="6286520"/>
            <a:ext cx="3929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John M </a:t>
            </a:r>
            <a:r>
              <a:rPr lang="en-US" b="1" i="1" dirty="0" err="1" smtClean="0"/>
              <a:t>Ivancevich</a:t>
            </a:r>
            <a:r>
              <a:rPr lang="en-US" b="1" i="1" dirty="0" smtClean="0"/>
              <a:t> ; </a:t>
            </a:r>
            <a:r>
              <a:rPr lang="en-US" b="1" i="1" dirty="0" err="1" smtClean="0"/>
              <a:t>dkk</a:t>
            </a:r>
            <a:r>
              <a:rPr lang="en-US" b="1" i="1" dirty="0" smtClean="0"/>
              <a:t> ; 2007 : 297</a:t>
            </a:r>
            <a:endParaRPr lang="en-US" b="1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pPr algn="l"/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E. Pengendalian ( mengatasi) stres</a:t>
            </a:r>
            <a:r>
              <a:rPr lang="id-ID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id-ID" sz="1800" dirty="0" smtClean="0">
                <a:latin typeface="Times New Roman" pitchFamily="18" charset="0"/>
                <a:cs typeface="Times New Roman" pitchFamily="18" charset="0"/>
              </a:rPr>
            </a:br>
            <a:endParaRPr lang="id-ID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642918"/>
            <a:ext cx="8143932" cy="578647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  <a:buFont typeface="+mj-lt"/>
              <a:buAutoNum type="arabicPeriod"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Melakukan kegiatan yang positif seperti olahraga yang teratur dan terukur, berorganisasi, menyalurkan hobi, kesenian, dll.</a:t>
            </a:r>
          </a:p>
          <a:p>
            <a:pPr algn="just">
              <a:lnSpc>
                <a:spcPct val="110000"/>
              </a:lnSpc>
              <a:buFont typeface="+mj-lt"/>
              <a:buAutoNum type="arabicPeriod"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Dalam bekerja ciptakan relaksasi yaitu jika telah bosan buat selingan.</a:t>
            </a:r>
          </a:p>
          <a:p>
            <a:pPr algn="just">
              <a:lnSpc>
                <a:spcPct val="110000"/>
              </a:lnSpc>
              <a:buFont typeface="+mj-lt"/>
              <a:buAutoNum type="arabicPeriod"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Manajemen waktu, jangan menunda-nunda pekerjaan sehingga waktu pekerjaan relatif  tinggal singkat.</a:t>
            </a:r>
          </a:p>
          <a:p>
            <a:pPr algn="just">
              <a:lnSpc>
                <a:spcPct val="110000"/>
              </a:lnSpc>
              <a:buFont typeface="+mj-lt"/>
              <a:buAutoNum type="arabicPeriod"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Terciptanya sesama individu dan kelompok saling mendukung.</a:t>
            </a:r>
          </a:p>
          <a:p>
            <a:pPr algn="just">
              <a:lnSpc>
                <a:spcPct val="110000"/>
              </a:lnSpc>
              <a:buFont typeface="+mj-lt"/>
              <a:buAutoNum type="arabicPeriod"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Bekerja secara jujur dan amanah (bertanggung jawab).</a:t>
            </a:r>
          </a:p>
          <a:p>
            <a:pPr algn="just">
              <a:lnSpc>
                <a:spcPct val="110000"/>
              </a:lnSpc>
              <a:buFont typeface="+mj-lt"/>
              <a:buAutoNum type="arabicPeriod"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Ketika mendapatkan keberhasilan besyukur dan ketika gagal bersabar.</a:t>
            </a:r>
          </a:p>
          <a:p>
            <a:pPr algn="just">
              <a:lnSpc>
                <a:spcPct val="110000"/>
              </a:lnSpc>
              <a:buFont typeface="+mj-lt"/>
              <a:buAutoNum type="arabicPeriod"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Jangan panik dan mengikuti aktivitas yang negatif.</a:t>
            </a:r>
          </a:p>
          <a:p>
            <a:pPr algn="just">
              <a:lnSpc>
                <a:spcPct val="110000"/>
              </a:lnSpc>
              <a:buFont typeface="+mj-lt"/>
              <a:buAutoNum type="arabicPeriod"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Melupakan kebaikan yang dibuat dan selalu mengingat kebaikan orang lain.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659</Words>
  <Application>Microsoft Office PowerPoint</Application>
  <PresentationFormat>On-screen Show (4:3)</PresentationFormat>
  <Paragraphs>138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A. Pengertian dan Akibat stress</vt:lpstr>
      <vt:lpstr>3. Pengertian Strees </vt:lpstr>
      <vt:lpstr>b. Dalam mengakibatkan : </vt:lpstr>
      <vt:lpstr>B. Perilaku Individu dan Strees</vt:lpstr>
      <vt:lpstr>Keterangan : </vt:lpstr>
      <vt:lpstr>C. faktor-faktor pengalaman yang membuat stres ada 3 (tiga) yaitu :</vt:lpstr>
      <vt:lpstr>D. Model Stressor , Stres , dan Hasil</vt:lpstr>
      <vt:lpstr>E. Pengendalian ( mengatasi) stres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sasa</dc:creator>
  <cp:lastModifiedBy>sasa</cp:lastModifiedBy>
  <cp:revision>51</cp:revision>
  <dcterms:created xsi:type="dcterms:W3CDTF">2013-11-26T06:59:31Z</dcterms:created>
  <dcterms:modified xsi:type="dcterms:W3CDTF">2013-11-29T10:39:46Z</dcterms:modified>
</cp:coreProperties>
</file>