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120570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403" y="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32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603250"/>
          </a:xfrm>
          <a:prstGeom prst="rect">
            <a:avLst/>
          </a:prstGeom>
        </p:spPr>
        <p:txBody>
          <a:bodyPr vert="horz" lIns="91440" tIns="45720" rIns="91440" bIns="45720" rtlCol="0"/>
          <a:lstStyle>
            <a:lvl1pPr algn="r">
              <a:defRPr sz="1200"/>
            </a:lvl1pPr>
          </a:lstStyle>
          <a:p>
            <a:fld id="{A91D2D72-95E8-4482-A2EA-C56EE2EF1119}" type="datetimeFigureOut">
              <a:rPr lang="id-ID" smtClean="0"/>
              <a:pPr/>
              <a:t>07/11/2013</a:t>
            </a:fld>
            <a:endParaRPr lang="id-ID"/>
          </a:p>
        </p:txBody>
      </p:sp>
      <p:sp>
        <p:nvSpPr>
          <p:cNvPr id="4" name="Footer Placeholder 3"/>
          <p:cNvSpPr>
            <a:spLocks noGrp="1"/>
          </p:cNvSpPr>
          <p:nvPr>
            <p:ph type="ftr" sz="quarter" idx="2"/>
          </p:nvPr>
        </p:nvSpPr>
        <p:spPr>
          <a:xfrm>
            <a:off x="0" y="11452225"/>
            <a:ext cx="2971800" cy="60325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11452225"/>
            <a:ext cx="2971800" cy="603250"/>
          </a:xfrm>
          <a:prstGeom prst="rect">
            <a:avLst/>
          </a:prstGeom>
        </p:spPr>
        <p:txBody>
          <a:bodyPr vert="horz" lIns="91440" tIns="45720" rIns="91440" bIns="45720" rtlCol="0" anchor="b"/>
          <a:lstStyle>
            <a:lvl1pPr algn="r">
              <a:defRPr sz="1200"/>
            </a:lvl1pPr>
          </a:lstStyle>
          <a:p>
            <a:fld id="{59330547-CA8B-4F8D-AB1A-6BCBEB7C844E}"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420BE2-044D-4A10-8BA7-FA52D5A66AC9}" type="datetimeFigureOut">
              <a:rPr lang="id-ID" smtClean="0"/>
              <a:pPr/>
              <a:t>07/11/2013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69F0910-B535-494C-9B28-F157EB295FA3}"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420BE2-044D-4A10-8BA7-FA52D5A66AC9}" type="datetimeFigureOut">
              <a:rPr lang="id-ID" smtClean="0"/>
              <a:pPr/>
              <a:t>07/11/2013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F0910-B535-494C-9B28-F157EB295FA3}"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1071569"/>
          </a:xfrm>
        </p:spPr>
        <p:txBody>
          <a:bodyPr>
            <a:normAutofit/>
          </a:bodyPr>
          <a:lstStyle/>
          <a:p>
            <a:r>
              <a:rPr lang="id-ID" sz="1400" b="1" dirty="0">
                <a:latin typeface="Times New Roman" pitchFamily="18" charset="0"/>
                <a:cs typeface="Times New Roman" pitchFamily="18" charset="0"/>
              </a:rPr>
              <a:t>MOTIVASI</a:t>
            </a:r>
            <a:r>
              <a:rPr lang="id-ID" sz="1400" dirty="0">
                <a:latin typeface="Times New Roman" pitchFamily="18" charset="0"/>
                <a:cs typeface="Times New Roman" pitchFamily="18" charset="0"/>
              </a:rPr>
              <a:t/>
            </a:r>
            <a:br>
              <a:rPr lang="id-ID" sz="1400" dirty="0">
                <a:latin typeface="Times New Roman" pitchFamily="18" charset="0"/>
                <a:cs typeface="Times New Roman" pitchFamily="18" charset="0"/>
              </a:rPr>
            </a:br>
            <a:endParaRPr lang="id-ID" sz="1400" dirty="0">
              <a:latin typeface="Times New Roman" pitchFamily="18" charset="0"/>
              <a:cs typeface="Times New Roman" pitchFamily="18" charset="0"/>
            </a:endParaRPr>
          </a:p>
        </p:txBody>
      </p:sp>
      <p:sp>
        <p:nvSpPr>
          <p:cNvPr id="3" name="Subtitle 2"/>
          <p:cNvSpPr>
            <a:spLocks noGrp="1"/>
          </p:cNvSpPr>
          <p:nvPr>
            <p:ph type="subTitle" idx="1"/>
          </p:nvPr>
        </p:nvSpPr>
        <p:spPr>
          <a:xfrm>
            <a:off x="357158" y="857232"/>
            <a:ext cx="8358246" cy="4929222"/>
          </a:xfrm>
        </p:spPr>
        <p:txBody>
          <a:bodyPr>
            <a:normAutofit/>
          </a:bodyPr>
          <a:lstStyle/>
          <a:p>
            <a:pPr marL="514350" lvl="0" indent="-514350" algn="just">
              <a:buFont typeface="+mj-lt"/>
              <a:buAutoNum type="alphaUcPeriod"/>
            </a:pPr>
            <a:r>
              <a:rPr lang="id-ID" sz="1400" b="1" dirty="0" smtClean="0">
                <a:solidFill>
                  <a:schemeClr val="tx1"/>
                </a:solidFill>
                <a:latin typeface="Times New Roman" pitchFamily="18" charset="0"/>
                <a:cs typeface="Times New Roman" pitchFamily="18" charset="0"/>
              </a:rPr>
              <a:t>Pendahuluan</a:t>
            </a:r>
          </a:p>
          <a:p>
            <a:pPr algn="just"/>
            <a:r>
              <a:rPr lang="id-ID" sz="1400" dirty="0" smtClean="0">
                <a:solidFill>
                  <a:schemeClr val="tx1"/>
                </a:solidFill>
                <a:latin typeface="Times New Roman" pitchFamily="18" charset="0"/>
                <a:cs typeface="Times New Roman" pitchFamily="18" charset="0"/>
              </a:rPr>
              <a:t>            Kinerja terbaik menurut Griffen (2000) ditentuksn oleh 3 faktor, yaitu </a:t>
            </a:r>
            <a:r>
              <a:rPr lang="id-ID" sz="1400" u="sng" dirty="0" smtClean="0">
                <a:solidFill>
                  <a:schemeClr val="tx1"/>
                </a:solidFill>
                <a:latin typeface="Times New Roman" pitchFamily="18" charset="0"/>
                <a:cs typeface="Times New Roman" pitchFamily="18" charset="0"/>
              </a:rPr>
              <a:t>pertama</a:t>
            </a:r>
            <a:r>
              <a:rPr lang="id-ID" sz="1400" dirty="0" smtClean="0">
                <a:solidFill>
                  <a:schemeClr val="tx1"/>
                </a:solidFill>
                <a:latin typeface="Times New Roman" pitchFamily="18" charset="0"/>
                <a:cs typeface="Times New Roman" pitchFamily="18" charset="0"/>
              </a:rPr>
              <a:t> motivasi (motivation), yaitu yang terkait dengan kebutuhan untuk melakukan pekerjaan, </a:t>
            </a:r>
            <a:r>
              <a:rPr lang="id-ID" sz="1400" u="sng" dirty="0" smtClean="0">
                <a:solidFill>
                  <a:schemeClr val="tx1"/>
                </a:solidFill>
                <a:latin typeface="Times New Roman" pitchFamily="18" charset="0"/>
                <a:cs typeface="Times New Roman" pitchFamily="18" charset="0"/>
              </a:rPr>
              <a:t>kedua</a:t>
            </a:r>
            <a:r>
              <a:rPr lang="id-ID" sz="1400" dirty="0" smtClean="0">
                <a:solidFill>
                  <a:schemeClr val="tx1"/>
                </a:solidFill>
                <a:latin typeface="Times New Roman" pitchFamily="18" charset="0"/>
                <a:cs typeface="Times New Roman" pitchFamily="18" charset="0"/>
              </a:rPr>
              <a:t> kemampuan (ability) yaitu kapabilitas dari tenaga kerja atau SDM untuk melakukan pekerjaan dan </a:t>
            </a:r>
            <a:r>
              <a:rPr lang="id-ID" sz="1400" u="sng" dirty="0" smtClean="0">
                <a:solidFill>
                  <a:schemeClr val="tx1"/>
                </a:solidFill>
                <a:latin typeface="Times New Roman" pitchFamily="18" charset="0"/>
                <a:cs typeface="Times New Roman" pitchFamily="18" charset="0"/>
              </a:rPr>
              <a:t>ketiga</a:t>
            </a:r>
            <a:r>
              <a:rPr lang="id-ID" sz="1400" dirty="0" smtClean="0">
                <a:solidFill>
                  <a:schemeClr val="tx1"/>
                </a:solidFill>
                <a:latin typeface="Times New Roman" pitchFamily="18" charset="0"/>
                <a:cs typeface="Times New Roman" pitchFamily="18" charset="0"/>
              </a:rPr>
              <a:t> lingkungan pekerjaan (the work environment) yaitu sumber daya dan situasi yang dibutuhkan untuk melakukan pekerjaan tersebut. Kita hanya membahas faktor motivasi. Motivasi terkait dengan sesuatu yang bersifat tidak dapat diukur (intangibles) dan tidak dapat dilihat secara kasat mata (invisible), (Ernie T. Sule ; 2012 : 235 – 236).</a:t>
            </a:r>
          </a:p>
          <a:p>
            <a:pPr algn="just"/>
            <a:r>
              <a:rPr lang="id-ID" sz="1400" dirty="0" smtClean="0">
                <a:solidFill>
                  <a:schemeClr val="tx1"/>
                </a:solidFill>
                <a:latin typeface="Times New Roman" pitchFamily="18" charset="0"/>
                <a:cs typeface="Times New Roman" pitchFamily="18" charset="0"/>
              </a:rPr>
              <a:t>            Motivasi </a:t>
            </a:r>
            <a:r>
              <a:rPr lang="id-ID" sz="1400" dirty="0">
                <a:solidFill>
                  <a:schemeClr val="tx1"/>
                </a:solidFill>
                <a:latin typeface="Times New Roman" pitchFamily="18" charset="0"/>
                <a:cs typeface="Times New Roman" pitchFamily="18" charset="0"/>
              </a:rPr>
              <a:t>merupakan salah satu alat atasan agar bawahan mau bekerja keras dan bekerja cerdas sesuai yang diharapkan. Jika individu berhasil mencapai motivasinya, maka yang bersangkutan cenderung untuk terus termotivasi (lihat gambar : 1</a:t>
            </a:r>
            <a:r>
              <a:rPr lang="id-ID" sz="1400" dirty="0" smtClean="0">
                <a:solidFill>
                  <a:schemeClr val="tx1"/>
                </a:solidFill>
                <a:latin typeface="Times New Roman" pitchFamily="18" charset="0"/>
                <a:cs typeface="Times New Roman" pitchFamily="18" charset="0"/>
              </a:rPr>
              <a:t>).</a:t>
            </a:r>
          </a:p>
          <a:p>
            <a:pPr algn="just"/>
            <a:endParaRPr lang="id-ID" sz="1400" dirty="0">
              <a:solidFill>
                <a:schemeClr val="tx1"/>
              </a:solidFill>
              <a:latin typeface="Times New Roman" pitchFamily="18" charset="0"/>
              <a:cs typeface="Times New Roman" pitchFamily="18" charset="0"/>
            </a:endParaRPr>
          </a:p>
          <a:p>
            <a:pPr algn="just"/>
            <a:r>
              <a:rPr lang="id-ID" sz="1400" dirty="0">
                <a:solidFill>
                  <a:schemeClr val="tx1"/>
                </a:solidFill>
                <a:latin typeface="Times New Roman" pitchFamily="18" charset="0"/>
                <a:cs typeface="Times New Roman" pitchFamily="18" charset="0"/>
              </a:rPr>
              <a:t> </a:t>
            </a:r>
            <a:r>
              <a:rPr lang="id-ID" sz="1400" dirty="0" smtClean="0">
                <a:solidFill>
                  <a:schemeClr val="tx1"/>
                </a:solidFill>
                <a:latin typeface="Times New Roman" pitchFamily="18" charset="0"/>
                <a:cs typeface="Times New Roman" pitchFamily="18" charset="0"/>
              </a:rPr>
              <a:t>                                        100 %</a:t>
            </a:r>
            <a:r>
              <a:rPr lang="id-ID" sz="1400" dirty="0" smtClean="0">
                <a:latin typeface="Times New Roman" pitchFamily="18" charset="0"/>
                <a:cs typeface="Times New Roman" pitchFamily="18" charset="0"/>
              </a:rPr>
              <a:t>     </a:t>
            </a:r>
            <a:r>
              <a:rPr lang="id-ID" sz="1400" dirty="0" smtClean="0">
                <a:solidFill>
                  <a:schemeClr val="tx1"/>
                </a:solidFill>
                <a:latin typeface="Times New Roman" pitchFamily="18" charset="0"/>
                <a:cs typeface="Times New Roman" pitchFamily="18" charset="0"/>
              </a:rPr>
              <a:t>Employee     </a:t>
            </a:r>
            <a:r>
              <a:rPr lang="id-ID" sz="1400" dirty="0" smtClean="0">
                <a:latin typeface="Times New Roman" pitchFamily="18" charset="0"/>
                <a:cs typeface="Times New Roman" pitchFamily="18" charset="0"/>
              </a:rPr>
              <a:t>                        </a:t>
            </a:r>
          </a:p>
          <a:p>
            <a:pPr algn="just"/>
            <a:endParaRPr lang="id-ID" sz="1400" dirty="0">
              <a:latin typeface="Times New Roman" pitchFamily="18" charset="0"/>
              <a:cs typeface="Times New Roman" pitchFamily="18" charset="0"/>
            </a:endParaRPr>
          </a:p>
          <a:p>
            <a:pPr algn="just"/>
            <a:endParaRPr lang="id-ID" sz="1400" dirty="0" smtClean="0">
              <a:latin typeface="Times New Roman" pitchFamily="18" charset="0"/>
              <a:cs typeface="Times New Roman" pitchFamily="18" charset="0"/>
            </a:endParaRPr>
          </a:p>
          <a:p>
            <a:pPr algn="just"/>
            <a:r>
              <a:rPr lang="id-ID" sz="1400" dirty="0" smtClean="0">
                <a:latin typeface="Times New Roman" pitchFamily="18" charset="0"/>
                <a:cs typeface="Times New Roman" pitchFamily="18" charset="0"/>
              </a:rPr>
              <a:t>                                                                                                      </a:t>
            </a:r>
            <a:r>
              <a:rPr lang="id-ID" sz="1400" dirty="0" smtClean="0">
                <a:solidFill>
                  <a:schemeClr val="tx1"/>
                </a:solidFill>
                <a:latin typeface="Times New Roman" pitchFamily="18" charset="0"/>
                <a:cs typeface="Times New Roman" pitchFamily="18" charset="0"/>
              </a:rPr>
              <a:t>80 to 90 %</a:t>
            </a:r>
            <a:endParaRPr lang="id-ID" sz="1400" dirty="0">
              <a:solidFill>
                <a:schemeClr val="tx1"/>
              </a:solidFill>
              <a:latin typeface="Times New Roman" pitchFamily="18" charset="0"/>
              <a:cs typeface="Times New Roman" pitchFamily="18" charset="0"/>
            </a:endParaRPr>
          </a:p>
          <a:p>
            <a:pPr algn="just"/>
            <a:r>
              <a:rPr lang="id-ID" sz="1400" dirty="0" smtClean="0">
                <a:solidFill>
                  <a:schemeClr val="tx1"/>
                </a:solidFill>
                <a:latin typeface="Times New Roman" pitchFamily="18" charset="0"/>
                <a:cs typeface="Times New Roman" pitchFamily="18" charset="0"/>
              </a:rPr>
              <a:t>       Percentace of Ability  </a:t>
            </a:r>
          </a:p>
          <a:p>
            <a:pPr algn="just"/>
            <a:r>
              <a:rPr lang="id-ID" sz="1400" dirty="0" smtClean="0">
                <a:solidFill>
                  <a:schemeClr val="tx1"/>
                </a:solidFill>
                <a:latin typeface="Times New Roman" pitchFamily="18" charset="0"/>
                <a:cs typeface="Times New Roman" pitchFamily="18" charset="0"/>
              </a:rPr>
              <a:t>                                                                                                                   Area effective by motivation</a:t>
            </a:r>
            <a:endParaRPr lang="id-ID" sz="1400" dirty="0">
              <a:solidFill>
                <a:schemeClr val="tx1"/>
              </a:solidFill>
              <a:latin typeface="Times New Roman" pitchFamily="18" charset="0"/>
              <a:cs typeface="Times New Roman" pitchFamily="18" charset="0"/>
            </a:endParaRPr>
          </a:p>
          <a:p>
            <a:pPr algn="just"/>
            <a:r>
              <a:rPr lang="id-ID" sz="1400" dirty="0" smtClean="0">
                <a:solidFill>
                  <a:schemeClr val="tx1"/>
                </a:solidFill>
                <a:latin typeface="Times New Roman" pitchFamily="18" charset="0"/>
                <a:cs typeface="Times New Roman" pitchFamily="18" charset="0"/>
              </a:rPr>
              <a:t>                                              </a:t>
            </a:r>
          </a:p>
          <a:p>
            <a:pPr algn="just"/>
            <a:r>
              <a:rPr lang="id-ID" sz="1400" dirty="0">
                <a:solidFill>
                  <a:schemeClr val="tx1"/>
                </a:solidFill>
                <a:latin typeface="Times New Roman" pitchFamily="18" charset="0"/>
                <a:cs typeface="Times New Roman" pitchFamily="18" charset="0"/>
              </a:rPr>
              <a:t> </a:t>
            </a:r>
            <a:r>
              <a:rPr lang="id-ID" sz="1400" dirty="0" smtClean="0">
                <a:solidFill>
                  <a:schemeClr val="tx1"/>
                </a:solidFill>
                <a:latin typeface="Times New Roman" pitchFamily="18" charset="0"/>
                <a:cs typeface="Times New Roman" pitchFamily="18" charset="0"/>
              </a:rPr>
              <a:t>                                                                                                    20 to 30 %</a:t>
            </a:r>
          </a:p>
          <a:p>
            <a:pPr algn="just"/>
            <a:r>
              <a:rPr lang="id-ID" sz="1400" dirty="0">
                <a:solidFill>
                  <a:schemeClr val="tx1"/>
                </a:solidFill>
                <a:latin typeface="Times New Roman" pitchFamily="18" charset="0"/>
                <a:cs typeface="Times New Roman" pitchFamily="18" charset="0"/>
              </a:rPr>
              <a:t> </a:t>
            </a:r>
            <a:r>
              <a:rPr lang="id-ID" sz="1400" dirty="0" smtClean="0">
                <a:solidFill>
                  <a:schemeClr val="tx1"/>
                </a:solidFill>
                <a:latin typeface="Times New Roman" pitchFamily="18" charset="0"/>
                <a:cs typeface="Times New Roman" pitchFamily="18" charset="0"/>
              </a:rPr>
              <a:t>                                         O                                                                      </a:t>
            </a:r>
            <a:endParaRPr lang="id-ID" sz="1400" dirty="0">
              <a:solidFill>
                <a:schemeClr val="tx1"/>
              </a:solidFill>
              <a:latin typeface="Times New Roman" pitchFamily="18" charset="0"/>
              <a:cs typeface="Times New Roman" pitchFamily="18" charset="0"/>
            </a:endParaRPr>
          </a:p>
        </p:txBody>
      </p:sp>
      <p:cxnSp>
        <p:nvCxnSpPr>
          <p:cNvPr id="5" name="Straight Connector 4"/>
          <p:cNvCxnSpPr/>
          <p:nvPr/>
        </p:nvCxnSpPr>
        <p:spPr>
          <a:xfrm rot="5400000">
            <a:off x="1571604" y="4786322"/>
            <a:ext cx="1857388" cy="1588"/>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3857223" y="4786719"/>
            <a:ext cx="1858182" cy="1588"/>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214546" y="5715016"/>
            <a:ext cx="2857520" cy="1588"/>
          </a:xfrm>
          <a:prstGeom prst="line">
            <a:avLst/>
          </a:prstGeom>
          <a:ln w="31750"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500298" y="5429264"/>
            <a:ext cx="2286016" cy="1588"/>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500298" y="4357694"/>
            <a:ext cx="2286016" cy="1588"/>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500298" y="3857628"/>
            <a:ext cx="2286016" cy="1588"/>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2500298" y="4357694"/>
            <a:ext cx="214314" cy="214314"/>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500298" y="4357694"/>
            <a:ext cx="500066" cy="500066"/>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2500298" y="4357694"/>
            <a:ext cx="785818" cy="785818"/>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2571736" y="4357694"/>
            <a:ext cx="1071570" cy="107157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928926" y="4357694"/>
            <a:ext cx="1071570" cy="107157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3357554" y="4357694"/>
            <a:ext cx="1071570" cy="107157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3786182" y="4429132"/>
            <a:ext cx="1000132" cy="1000132"/>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4214810" y="4857760"/>
            <a:ext cx="571504" cy="571504"/>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4572000" y="5214950"/>
            <a:ext cx="214314" cy="214314"/>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51" name="Right Brace 50"/>
          <p:cNvSpPr/>
          <p:nvPr/>
        </p:nvSpPr>
        <p:spPr>
          <a:xfrm>
            <a:off x="5072066" y="4500570"/>
            <a:ext cx="214314" cy="714380"/>
          </a:xfrm>
          <a:prstGeom prst="rightBrace">
            <a:avLst/>
          </a:prstGeom>
          <a:ln>
            <a:solidFill>
              <a:schemeClr val="tx1"/>
            </a:solidFill>
          </a:ln>
          <a:effectLst>
            <a:outerShdw blurRad="50800" dist="50800" dir="5400000" algn="ctr" rotWithShape="0">
              <a:schemeClr val="tx1"/>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5786478"/>
          </a:xfrm>
        </p:spPr>
        <p:txBody>
          <a:bodyPr>
            <a:noAutofit/>
          </a:bodyPr>
          <a:lstStyle/>
          <a:p>
            <a:pPr algn="l">
              <a:lnSpc>
                <a:spcPct val="150000"/>
              </a:lnSpc>
            </a:pPr>
            <a:r>
              <a:rPr lang="id-ID" sz="1400" dirty="0" smtClean="0">
                <a:latin typeface="Times New Roman" pitchFamily="18" charset="0"/>
                <a:cs typeface="Times New Roman" pitchFamily="18" charset="0"/>
              </a:rPr>
              <a:t>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r>
            <a:br>
              <a:rPr lang="id-ID" sz="1400" dirty="0">
                <a:latin typeface="Times New Roman" pitchFamily="18" charset="0"/>
                <a:cs typeface="Times New Roman" pitchFamily="18" charset="0"/>
              </a:rPr>
            </a:b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Sebaliknya</a:t>
            </a:r>
            <a:r>
              <a:rPr lang="id-ID" sz="1400" dirty="0">
                <a:latin typeface="Times New Roman" pitchFamily="18" charset="0"/>
                <a:cs typeface="Times New Roman" pitchFamily="18" charset="0"/>
              </a:rPr>
              <a:t>, jika seseorang sering gagal mewujudkan motivasinya, maka yang bersangkutan terus berusaha dan berdoa sampai tercapai motivasi atau justru menjadi putus asa (frustasi).</a:t>
            </a:r>
            <a:br>
              <a:rPr lang="id-ID" sz="1400" dirty="0">
                <a:latin typeface="Times New Roman" pitchFamily="18" charset="0"/>
                <a:cs typeface="Times New Roman" pitchFamily="18" charset="0"/>
              </a:rPr>
            </a:br>
            <a:r>
              <a:rPr lang="id-ID" sz="1400" b="1" dirty="0" smtClean="0">
                <a:latin typeface="Times New Roman" pitchFamily="18" charset="0"/>
                <a:cs typeface="Times New Roman" pitchFamily="18" charset="0"/>
              </a:rPr>
              <a:t>B.   Pengertian </a:t>
            </a:r>
            <a:r>
              <a:rPr lang="id-ID" sz="1400" b="1" dirty="0">
                <a:latin typeface="Times New Roman" pitchFamily="18" charset="0"/>
                <a:cs typeface="Times New Roman" pitchFamily="18" charset="0"/>
              </a:rPr>
              <a:t>Motivasi</a:t>
            </a:r>
            <a:r>
              <a:rPr lang="id-ID" sz="1400" dirty="0">
                <a:latin typeface="Times New Roman" pitchFamily="18" charset="0"/>
                <a:cs typeface="Times New Roman" pitchFamily="18" charset="0"/>
              </a:rPr>
              <a:t/>
            </a:r>
            <a:br>
              <a:rPr lang="id-ID" sz="1400" dirty="0">
                <a:latin typeface="Times New Roman" pitchFamily="18" charset="0"/>
                <a:cs typeface="Times New Roman" pitchFamily="18" charset="0"/>
              </a:rPr>
            </a:br>
            <a:r>
              <a:rPr lang="id-ID" sz="1400" dirty="0" smtClean="0">
                <a:latin typeface="Times New Roman" pitchFamily="18" charset="0"/>
                <a:cs typeface="Times New Roman" pitchFamily="18" charset="0"/>
              </a:rPr>
              <a:t>       Banyak </a:t>
            </a:r>
            <a:r>
              <a:rPr lang="id-ID" sz="1400" dirty="0">
                <a:latin typeface="Times New Roman" pitchFamily="18" charset="0"/>
                <a:cs typeface="Times New Roman" pitchFamily="18" charset="0"/>
              </a:rPr>
              <a:t>pakar mendefinisi tentang motivasi (motivation) antara lain :</a:t>
            </a:r>
            <a:br>
              <a:rPr lang="id-ID" sz="1400" dirty="0">
                <a:latin typeface="Times New Roman" pitchFamily="18" charset="0"/>
                <a:cs typeface="Times New Roman" pitchFamily="18" charset="0"/>
              </a:rPr>
            </a:br>
            <a:r>
              <a:rPr lang="id-ID" sz="1400" dirty="0" smtClean="0">
                <a:latin typeface="Times New Roman" pitchFamily="18" charset="0"/>
                <a:cs typeface="Times New Roman" pitchFamily="18" charset="0"/>
              </a:rPr>
              <a:t>    1.   Motivasi </a:t>
            </a:r>
            <a:r>
              <a:rPr lang="id-ID" sz="1400" dirty="0">
                <a:latin typeface="Times New Roman" pitchFamily="18" charset="0"/>
                <a:cs typeface="Times New Roman" pitchFamily="18" charset="0"/>
              </a:rPr>
              <a:t>ialah keinginan untik berbuat sesuatu. Motivasi merupakan keinginan yang terdapat pada </a:t>
            </a:r>
            <a:r>
              <a:rPr lang="id-ID" sz="1400" dirty="0" smtClean="0">
                <a:latin typeface="Times New Roman" pitchFamily="18" charset="0"/>
                <a:cs typeface="Times New Roman" pitchFamily="18" charset="0"/>
              </a:rPr>
              <a:t>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seseorang </a:t>
            </a:r>
            <a:r>
              <a:rPr lang="id-ID" sz="1400" dirty="0">
                <a:latin typeface="Times New Roman" pitchFamily="18" charset="0"/>
                <a:cs typeface="Times New Roman" pitchFamily="18" charset="0"/>
              </a:rPr>
              <a:t>individu yang merangsangnya untuk melakukan tindakan – tindakan atau sesuatu yang menjadi </a:t>
            </a:r>
            <a:r>
              <a:rPr lang="id-ID" sz="1400" dirty="0" smtClean="0">
                <a:latin typeface="Times New Roman" pitchFamily="18" charset="0"/>
                <a:cs typeface="Times New Roman" pitchFamily="18" charset="0"/>
              </a:rPr>
              <a:t>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dasar </a:t>
            </a:r>
            <a:r>
              <a:rPr lang="id-ID" sz="1400" dirty="0">
                <a:latin typeface="Times New Roman" pitchFamily="18" charset="0"/>
                <a:cs typeface="Times New Roman" pitchFamily="18" charset="0"/>
              </a:rPr>
              <a:t>atau alasan seseorang berprilaku. Motivasi kerja dapat diartikan sebagai kebutuhan atau keinginan </a:t>
            </a: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yang </a:t>
            </a:r>
            <a:r>
              <a:rPr lang="id-ID" sz="1400" dirty="0">
                <a:latin typeface="Times New Roman" pitchFamily="18" charset="0"/>
                <a:cs typeface="Times New Roman" pitchFamily="18" charset="0"/>
              </a:rPr>
              <a:t>melatarbelakangi seseorang sehingga ia terdorong untuk bekerja. </a:t>
            </a: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a:t>
            </a:r>
            <a:r>
              <a:rPr lang="id-ID" sz="1400" dirty="0">
                <a:latin typeface="Times New Roman" pitchFamily="18" charset="0"/>
                <a:cs typeface="Times New Roman" pitchFamily="18" charset="0"/>
              </a:rPr>
              <a:t>Husaini Usman ; 2008 : 244 – 245 ).</a:t>
            </a:r>
            <a:br>
              <a:rPr lang="id-ID" sz="1400" dirty="0">
                <a:latin typeface="Times New Roman" pitchFamily="18" charset="0"/>
                <a:cs typeface="Times New Roman" pitchFamily="18" charset="0"/>
              </a:rPr>
            </a:br>
            <a:r>
              <a:rPr lang="id-ID" sz="1400" dirty="0" smtClean="0">
                <a:latin typeface="Times New Roman" pitchFamily="18" charset="0"/>
                <a:cs typeface="Times New Roman" pitchFamily="18" charset="0"/>
              </a:rPr>
              <a:t>    2.  Menurut </a:t>
            </a:r>
            <a:r>
              <a:rPr lang="id-ID" sz="1400" dirty="0">
                <a:latin typeface="Times New Roman" pitchFamily="18" charset="0"/>
                <a:cs typeface="Times New Roman" pitchFamily="18" charset="0"/>
              </a:rPr>
              <a:t>French dan Raven, sebagaimana dikutip Stoner, Freeman dan Gilbert (1995), motivasi adalah </a:t>
            </a: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sesuatu </a:t>
            </a:r>
            <a:r>
              <a:rPr lang="id-ID" sz="1400" dirty="0">
                <a:latin typeface="Times New Roman" pitchFamily="18" charset="0"/>
                <a:cs typeface="Times New Roman" pitchFamily="18" charset="0"/>
              </a:rPr>
              <a:t>yang mendorong seseorang untuk menunjukkan prilaku tertentu (motivation is the set of forces that </a:t>
            </a: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cause </a:t>
            </a:r>
            <a:r>
              <a:rPr lang="id-ID" sz="1400" dirty="0">
                <a:latin typeface="Times New Roman" pitchFamily="18" charset="0"/>
                <a:cs typeface="Times New Roman" pitchFamily="18" charset="0"/>
              </a:rPr>
              <a:t>people to behave in certain ways), (Ernie T. Sule ; 2012 : 235 ).</a:t>
            </a:r>
            <a:br>
              <a:rPr lang="id-ID" sz="1400" dirty="0">
                <a:latin typeface="Times New Roman" pitchFamily="18" charset="0"/>
                <a:cs typeface="Times New Roman" pitchFamily="18" charset="0"/>
              </a:rPr>
            </a:br>
            <a:r>
              <a:rPr lang="id-ID" sz="1400" dirty="0" smtClean="0">
                <a:latin typeface="Times New Roman" pitchFamily="18" charset="0"/>
                <a:cs typeface="Times New Roman" pitchFamily="18" charset="0"/>
              </a:rPr>
              <a:t>   </a:t>
            </a: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3.  Motivasi </a:t>
            </a:r>
            <a:r>
              <a:rPr lang="id-ID" sz="1400" dirty="0">
                <a:latin typeface="Times New Roman" pitchFamily="18" charset="0"/>
                <a:cs typeface="Times New Roman" pitchFamily="18" charset="0"/>
              </a:rPr>
              <a:t>adalah dorongan yang dimiliki untuk mendapatkan tindakan tertentu berdasarkan pada kebutuhan </a:t>
            </a: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untuk </a:t>
            </a:r>
            <a:r>
              <a:rPr lang="id-ID" sz="1400" dirty="0">
                <a:latin typeface="Times New Roman" pitchFamily="18" charset="0"/>
                <a:cs typeface="Times New Roman" pitchFamily="18" charset="0"/>
              </a:rPr>
              <a:t>memenuhi keinginannya (Cascio ; 1995)</a:t>
            </a:r>
            <a:br>
              <a:rPr lang="id-ID" sz="1400" dirty="0">
                <a:latin typeface="Times New Roman" pitchFamily="18" charset="0"/>
                <a:cs typeface="Times New Roman" pitchFamily="18" charset="0"/>
              </a:rPr>
            </a:br>
            <a:r>
              <a:rPr lang="id-ID" sz="1400" dirty="0" smtClean="0">
                <a:latin typeface="Times New Roman" pitchFamily="18" charset="0"/>
                <a:cs typeface="Times New Roman" pitchFamily="18" charset="0"/>
              </a:rPr>
              <a:t>    4.  Dalam </a:t>
            </a:r>
            <a:r>
              <a:rPr lang="id-ID" sz="1400" dirty="0">
                <a:latin typeface="Times New Roman" pitchFamily="18" charset="0"/>
                <a:cs typeface="Times New Roman" pitchFamily="18" charset="0"/>
              </a:rPr>
              <a:t>skala perusahaan motivasi individu dapat dipahami sebagai dorongan untuk mencapai tujuan </a:t>
            </a:r>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perusahaan </a:t>
            </a:r>
            <a:r>
              <a:rPr lang="id-ID" sz="1400" dirty="0">
                <a:latin typeface="Times New Roman" pitchFamily="18" charset="0"/>
                <a:cs typeface="Times New Roman" pitchFamily="18" charset="0"/>
              </a:rPr>
              <a:t>dan dirinya (robbins ; 2001</a:t>
            </a:r>
            <a:r>
              <a:rPr lang="id-ID" sz="1400" dirty="0" smtClean="0">
                <a:latin typeface="Times New Roman" pitchFamily="18" charset="0"/>
                <a:cs typeface="Times New Roman" pitchFamily="18" charset="0"/>
              </a:rPr>
              <a:t>).</a:t>
            </a:r>
            <a:br>
              <a:rPr lang="id-ID" sz="1400" dirty="0" smtClean="0">
                <a:latin typeface="Times New Roman" pitchFamily="18" charset="0"/>
                <a:cs typeface="Times New Roman" pitchFamily="18" charset="0"/>
              </a:rPr>
            </a:br>
            <a:r>
              <a:rPr lang="id-ID" sz="1400" dirty="0" smtClean="0">
                <a:latin typeface="Times New Roman" pitchFamily="18" charset="0"/>
                <a:cs typeface="Times New Roman" pitchFamily="18" charset="0"/>
              </a:rPr>
              <a:t>        </a:t>
            </a:r>
            <a:r>
              <a:rPr lang="id-ID" sz="1400" dirty="0" smtClean="0"/>
              <a:t> </a:t>
            </a:r>
            <a:r>
              <a:rPr lang="id-ID" sz="1400" dirty="0">
                <a:latin typeface="Times New Roman" pitchFamily="18" charset="0"/>
                <a:cs typeface="Times New Roman" pitchFamily="18" charset="0"/>
              </a:rPr>
              <a:t>Dengan memperhatikan keempat definisi diatas, tampak bahwa motivasi individu merupakan dorongan untuk memenuhi kebutuhan dan keinginannya. Motivasi timbul dari adanya kebutuhan yang tidak terpuaskan atau belum dapat dipenuhi. Kebutuhan ini akan menimbulkan tekanan dan tegangan sehingga akan menciptakan dorongan atau upaya akan menciptakan dorongan tersebut </a:t>
            </a:r>
            <a:r>
              <a:rPr lang="id-ID" sz="1400" dirty="0" smtClean="0">
                <a:latin typeface="Times New Roman" pitchFamily="18" charset="0"/>
                <a:cs typeface="Times New Roman" pitchFamily="18" charset="0"/>
              </a:rPr>
              <a:t>.</a:t>
            </a:r>
            <a:r>
              <a:rPr lang="id-ID" sz="1400" dirty="0">
                <a:latin typeface="Times New Roman" pitchFamily="18" charset="0"/>
                <a:cs typeface="Times New Roman" pitchFamily="18" charset="0"/>
              </a:rPr>
              <a:t/>
            </a:r>
            <a:br>
              <a:rPr lang="id-ID" sz="1400" dirty="0">
                <a:latin typeface="Times New Roman" pitchFamily="18" charset="0"/>
                <a:cs typeface="Times New Roman" pitchFamily="18" charset="0"/>
              </a:rPr>
            </a:br>
            <a:endParaRPr lang="id-ID" sz="1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500066"/>
          </a:xfrm>
        </p:spPr>
        <p:txBody>
          <a:bodyPr>
            <a:noAutofit/>
          </a:bodyPr>
          <a:lstStyle/>
          <a:p>
            <a:pPr algn="l"/>
            <a:r>
              <a:rPr lang="id-ID" sz="1400" dirty="0" smtClean="0">
                <a:latin typeface="Times New Roman" pitchFamily="18" charset="0"/>
                <a:cs typeface="Times New Roman" pitchFamily="18" charset="0"/>
              </a:rPr>
              <a:t/>
            </a:r>
            <a:br>
              <a:rPr lang="id-ID" sz="1400" dirty="0" smtClean="0">
                <a:latin typeface="Times New Roman" pitchFamily="18" charset="0"/>
                <a:cs typeface="Times New Roman" pitchFamily="18" charset="0"/>
              </a:rPr>
            </a:br>
            <a:r>
              <a:rPr lang="id-ID" sz="1400" dirty="0" smtClean="0">
                <a:latin typeface="Times New Roman" pitchFamily="18" charset="0"/>
                <a:cs typeface="Times New Roman" pitchFamily="18" charset="0"/>
              </a:rPr>
              <a:t>Pada </a:t>
            </a:r>
            <a:r>
              <a:rPr lang="id-ID" sz="1400" dirty="0">
                <a:latin typeface="Times New Roman" pitchFamily="18" charset="0"/>
                <a:cs typeface="Times New Roman" pitchFamily="18" charset="0"/>
              </a:rPr>
              <a:t>saat kebutuhan tersebut dapat terpuaskan maka individu akan mengalami penurunan tekanan (lihat proses motivasi dibawah ini).</a:t>
            </a:r>
            <a:br>
              <a:rPr lang="id-ID" sz="1400" dirty="0">
                <a:latin typeface="Times New Roman" pitchFamily="18" charset="0"/>
                <a:cs typeface="Times New Roman" pitchFamily="18" charset="0"/>
              </a:rPr>
            </a:br>
            <a:r>
              <a:rPr lang="id-ID" sz="1400" dirty="0">
                <a:latin typeface="Times New Roman" pitchFamily="18" charset="0"/>
                <a:cs typeface="Times New Roman" pitchFamily="18" charset="0"/>
              </a:rPr>
              <a:t/>
            </a:r>
            <a:br>
              <a:rPr lang="id-ID" sz="1400" dirty="0">
                <a:latin typeface="Times New Roman" pitchFamily="18" charset="0"/>
                <a:cs typeface="Times New Roman" pitchFamily="18" charset="0"/>
              </a:rPr>
            </a:br>
            <a:endParaRPr lang="id-ID" sz="1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42918"/>
            <a:ext cx="8229600" cy="5929354"/>
          </a:xfrm>
        </p:spPr>
        <p:txBody>
          <a:bodyPr>
            <a:normAutofit fontScale="77500" lnSpcReduction="20000"/>
          </a:bodyPr>
          <a:lstStyle/>
          <a:p>
            <a:pPr>
              <a:buNone/>
            </a:pPr>
            <a:r>
              <a:rPr lang="id-ID" sz="2200" dirty="0" smtClean="0">
                <a:latin typeface="Times New Roman" pitchFamily="18" charset="0"/>
                <a:cs typeface="Times New Roman" pitchFamily="18" charset="0"/>
              </a:rPr>
              <a:t>                                                           Gambar </a:t>
            </a:r>
            <a:r>
              <a:rPr lang="id-ID" sz="2200" dirty="0">
                <a:latin typeface="Times New Roman" pitchFamily="18" charset="0"/>
                <a:cs typeface="Times New Roman" pitchFamily="18" charset="0"/>
              </a:rPr>
              <a:t>: 2 </a:t>
            </a:r>
          </a:p>
          <a:p>
            <a:pPr>
              <a:buNone/>
            </a:pPr>
            <a:r>
              <a:rPr lang="id-ID" sz="1600" dirty="0">
                <a:latin typeface="Times New Roman" pitchFamily="18" charset="0"/>
                <a:cs typeface="Times New Roman" pitchFamily="18" charset="0"/>
              </a:rPr>
              <a:t>  </a:t>
            </a:r>
            <a:endParaRPr lang="id-ID" sz="1400" dirty="0" smtClean="0">
              <a:latin typeface="Times New Roman" pitchFamily="18" charset="0"/>
              <a:cs typeface="Times New Roman" pitchFamily="18" charset="0"/>
            </a:endParaRPr>
          </a:p>
          <a:p>
            <a:pPr>
              <a:buNone/>
            </a:pPr>
            <a:endParaRPr lang="id-ID" sz="1400" dirty="0">
              <a:latin typeface="Times New Roman" pitchFamily="18" charset="0"/>
              <a:cs typeface="Times New Roman" pitchFamily="18" charset="0"/>
            </a:endParaRPr>
          </a:p>
          <a:p>
            <a:pPr>
              <a:buNone/>
            </a:pPr>
            <a:endParaRPr lang="id-ID" sz="1400" dirty="0" smtClean="0">
              <a:latin typeface="Times New Roman" pitchFamily="18" charset="0"/>
              <a:cs typeface="Times New Roman" pitchFamily="18" charset="0"/>
            </a:endParaRPr>
          </a:p>
          <a:p>
            <a:pPr>
              <a:buNone/>
            </a:pPr>
            <a:endParaRPr lang="id-ID" sz="1400" dirty="0">
              <a:latin typeface="Times New Roman" pitchFamily="18" charset="0"/>
              <a:cs typeface="Times New Roman" pitchFamily="18" charset="0"/>
            </a:endParaRPr>
          </a:p>
          <a:p>
            <a:pPr lvl="0">
              <a:buNone/>
            </a:pPr>
            <a:endParaRPr lang="id-ID" sz="1400" dirty="0" smtClean="0">
              <a:latin typeface="Times New Roman" pitchFamily="18" charset="0"/>
              <a:cs typeface="Times New Roman" pitchFamily="18" charset="0"/>
            </a:endParaRPr>
          </a:p>
          <a:p>
            <a:pPr>
              <a:buNone/>
            </a:pPr>
            <a:endParaRPr lang="id-ID" sz="1400" b="1" dirty="0" smtClean="0">
              <a:latin typeface="Times New Roman" pitchFamily="18" charset="0"/>
              <a:cs typeface="Times New Roman" pitchFamily="18" charset="0"/>
            </a:endParaRPr>
          </a:p>
          <a:p>
            <a:pPr>
              <a:lnSpc>
                <a:spcPct val="170000"/>
              </a:lnSpc>
              <a:buNone/>
            </a:pPr>
            <a:endParaRPr lang="id-ID" sz="1800" b="1" dirty="0">
              <a:latin typeface="Times New Roman" pitchFamily="18" charset="0"/>
              <a:cs typeface="Times New Roman" pitchFamily="18" charset="0"/>
            </a:endParaRPr>
          </a:p>
          <a:p>
            <a:pPr>
              <a:lnSpc>
                <a:spcPct val="170000"/>
              </a:lnSpc>
              <a:buNone/>
            </a:pPr>
            <a:r>
              <a:rPr lang="id-ID" sz="1800" b="1" dirty="0" smtClean="0">
                <a:latin typeface="Times New Roman" pitchFamily="18" charset="0"/>
                <a:cs typeface="Times New Roman" pitchFamily="18" charset="0"/>
              </a:rPr>
              <a:t>C. 	</a:t>
            </a:r>
            <a:r>
              <a:rPr lang="id-ID" sz="1800" b="1" dirty="0">
                <a:latin typeface="Times New Roman" pitchFamily="18" charset="0"/>
                <a:cs typeface="Times New Roman" pitchFamily="18" charset="0"/>
              </a:rPr>
              <a:t> Teori Motivasi</a:t>
            </a:r>
          </a:p>
          <a:p>
            <a:pPr>
              <a:lnSpc>
                <a:spcPct val="170000"/>
              </a:lnSpc>
              <a:buNone/>
            </a:pPr>
            <a:r>
              <a:rPr lang="id-ID" sz="1800" dirty="0" smtClean="0">
                <a:latin typeface="Times New Roman" pitchFamily="18" charset="0"/>
                <a:cs typeface="Times New Roman" pitchFamily="18" charset="0"/>
              </a:rPr>
              <a:t>	Teori </a:t>
            </a:r>
            <a:r>
              <a:rPr lang="id-ID" sz="1800" dirty="0">
                <a:latin typeface="Times New Roman" pitchFamily="18" charset="0"/>
                <a:cs typeface="Times New Roman" pitchFamily="18" charset="0"/>
              </a:rPr>
              <a:t>motivasi dapat dibedakan menjadi tiga kelompok besar yaitu :</a:t>
            </a:r>
          </a:p>
          <a:p>
            <a:pPr lvl="0">
              <a:lnSpc>
                <a:spcPct val="170000"/>
              </a:lnSpc>
              <a:buFont typeface="+mj-lt"/>
              <a:buAutoNum type="arabicPeriod"/>
            </a:pPr>
            <a:r>
              <a:rPr lang="id-ID" sz="1800" dirty="0" smtClean="0">
                <a:latin typeface="Times New Roman" pitchFamily="18" charset="0"/>
                <a:cs typeface="Times New Roman" pitchFamily="18" charset="0"/>
              </a:rPr>
              <a:t>Teori Konten </a:t>
            </a:r>
            <a:r>
              <a:rPr lang="id-ID" sz="1800" dirty="0">
                <a:latin typeface="Times New Roman" pitchFamily="18" charset="0"/>
                <a:cs typeface="Times New Roman" pitchFamily="18" charset="0"/>
              </a:rPr>
              <a:t>(isi), (content </a:t>
            </a:r>
            <a:r>
              <a:rPr lang="id-ID" sz="1800" dirty="0" smtClean="0">
                <a:latin typeface="Times New Roman" pitchFamily="18" charset="0"/>
                <a:cs typeface="Times New Roman" pitchFamily="18" charset="0"/>
              </a:rPr>
              <a:t>theory)</a:t>
            </a:r>
          </a:p>
          <a:p>
            <a:pPr lvl="0">
              <a:lnSpc>
                <a:spcPct val="170000"/>
              </a:lnSpc>
              <a:buFont typeface="+mj-lt"/>
              <a:buAutoNum type="arabicPeriod"/>
            </a:pPr>
            <a:r>
              <a:rPr lang="id-ID" sz="1800" dirty="0">
                <a:latin typeface="Times New Roman" pitchFamily="18" charset="0"/>
                <a:cs typeface="Times New Roman" pitchFamily="18" charset="0"/>
              </a:rPr>
              <a:t> </a:t>
            </a:r>
            <a:r>
              <a:rPr lang="id-ID" sz="1800" dirty="0" smtClean="0">
                <a:latin typeface="Times New Roman" pitchFamily="18" charset="0"/>
                <a:cs typeface="Times New Roman" pitchFamily="18" charset="0"/>
              </a:rPr>
              <a:t>Teori Proses (process theory)</a:t>
            </a:r>
          </a:p>
          <a:p>
            <a:pPr lvl="0">
              <a:lnSpc>
                <a:spcPct val="170000"/>
              </a:lnSpc>
              <a:buFont typeface="+mj-lt"/>
              <a:buAutoNum type="arabicPeriod"/>
            </a:pPr>
            <a:r>
              <a:rPr lang="id-ID" sz="1800" dirty="0" smtClean="0">
                <a:latin typeface="Times New Roman" pitchFamily="18" charset="0"/>
                <a:cs typeface="Times New Roman" pitchFamily="18" charset="0"/>
              </a:rPr>
              <a:t>Teori Penguatan (reinforement theory)</a:t>
            </a:r>
          </a:p>
          <a:p>
            <a:pPr algn="just">
              <a:lnSpc>
                <a:spcPct val="170000"/>
              </a:lnSpc>
              <a:buNone/>
            </a:pPr>
            <a:r>
              <a:rPr lang="id-ID" sz="1800" dirty="0" smtClean="0">
                <a:latin typeface="Times New Roman" pitchFamily="18" charset="0"/>
                <a:cs typeface="Times New Roman" pitchFamily="18" charset="0"/>
              </a:rPr>
              <a:t>1. 	</a:t>
            </a:r>
            <a:r>
              <a:rPr lang="id-ID" sz="1800" u="sng" dirty="0" smtClean="0">
                <a:latin typeface="Times New Roman" pitchFamily="18" charset="0"/>
                <a:cs typeface="Times New Roman" pitchFamily="18" charset="0"/>
              </a:rPr>
              <a:t>Teori Konten</a:t>
            </a:r>
            <a:r>
              <a:rPr lang="id-ID" sz="1800" dirty="0" smtClean="0">
                <a:latin typeface="Times New Roman" pitchFamily="18" charset="0"/>
                <a:cs typeface="Times New Roman" pitchFamily="18" charset="0"/>
              </a:rPr>
              <a:t>, berpendapat bahwa motivasi individu disebabkan oleh adanya kebutuhan. Teori ini menegaskan  bahwa tmbul karena adanya untuk memenuhi kebutuhan. Semakin banyak kebutuhan yang terpuaskan maka kebutuhan individu semakin meningkat.</a:t>
            </a:r>
          </a:p>
          <a:p>
            <a:pPr algn="just">
              <a:lnSpc>
                <a:spcPct val="170000"/>
              </a:lnSpc>
              <a:buNone/>
            </a:pPr>
            <a:r>
              <a:rPr lang="id-ID" sz="1800" dirty="0">
                <a:latin typeface="Times New Roman" pitchFamily="18" charset="0"/>
                <a:cs typeface="Times New Roman" pitchFamily="18" charset="0"/>
              </a:rPr>
              <a:t>	</a:t>
            </a:r>
            <a:r>
              <a:rPr lang="id-ID" sz="1800" dirty="0" smtClean="0">
                <a:latin typeface="Times New Roman" pitchFamily="18" charset="0"/>
                <a:cs typeface="Times New Roman" pitchFamily="18" charset="0"/>
              </a:rPr>
              <a:t>Teori konten ini terdapat (diaplikasikan) pada teori hirarki hubungan Abraham Maslow, teori ERG (Existence Relatedness Growth) dari clayton Alderfer (1972), teori dua faktor (two factor theorities) dari Herzberg dan Acquired Need Theory dari Mc Celland (1962) dikenal dengan teori motivasi berhubungan erat dengan teori belajar.</a:t>
            </a:r>
            <a:endParaRPr lang="id-ID" sz="1800" dirty="0">
              <a:latin typeface="Times New Roman" pitchFamily="18" charset="0"/>
              <a:cs typeface="Times New Roman" pitchFamily="18" charset="0"/>
            </a:endParaRPr>
          </a:p>
        </p:txBody>
      </p:sp>
      <p:sp>
        <p:nvSpPr>
          <p:cNvPr id="4" name="Rectangle 3"/>
          <p:cNvSpPr/>
          <p:nvPr/>
        </p:nvSpPr>
        <p:spPr>
          <a:xfrm>
            <a:off x="785786" y="1000108"/>
            <a:ext cx="1143008" cy="1071570"/>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latin typeface="Times New Roman" pitchFamily="18" charset="0"/>
                <a:cs typeface="Times New Roman" pitchFamily="18" charset="0"/>
              </a:rPr>
              <a:t>Kebutuhan yang tak terpuaskan</a:t>
            </a:r>
            <a:endParaRPr lang="id-ID" sz="1400" dirty="0">
              <a:solidFill>
                <a:schemeClr val="tx1"/>
              </a:solidFill>
              <a:latin typeface="Times New Roman" pitchFamily="18" charset="0"/>
              <a:cs typeface="Times New Roman" pitchFamily="18" charset="0"/>
            </a:endParaRPr>
          </a:p>
        </p:txBody>
      </p:sp>
      <p:cxnSp>
        <p:nvCxnSpPr>
          <p:cNvPr id="19459" name="AutoShape 3"/>
          <p:cNvCxnSpPr>
            <a:cxnSpLocks noChangeShapeType="1"/>
          </p:cNvCxnSpPr>
          <p:nvPr/>
        </p:nvCxnSpPr>
        <p:spPr bwMode="auto">
          <a:xfrm>
            <a:off x="1928794" y="1571612"/>
            <a:ext cx="298450" cy="0"/>
          </a:xfrm>
          <a:prstGeom prst="straightConnector1">
            <a:avLst/>
          </a:prstGeom>
          <a:noFill/>
          <a:ln w="31750">
            <a:solidFill>
              <a:srgbClr val="000000"/>
            </a:solidFill>
            <a:round/>
            <a:headEnd/>
            <a:tailEnd type="triangle" w="med" len="med"/>
          </a:ln>
        </p:spPr>
      </p:cxnSp>
      <p:sp>
        <p:nvSpPr>
          <p:cNvPr id="12" name="Rectangle 11"/>
          <p:cNvSpPr/>
          <p:nvPr/>
        </p:nvSpPr>
        <p:spPr>
          <a:xfrm>
            <a:off x="2214546" y="1000108"/>
            <a:ext cx="1143008" cy="1071570"/>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latin typeface="Times New Roman" pitchFamily="18" charset="0"/>
                <a:cs typeface="Times New Roman" pitchFamily="18" charset="0"/>
              </a:rPr>
              <a:t>Adanya tekanan</a:t>
            </a:r>
            <a:endParaRPr lang="id-ID" sz="1400" dirty="0">
              <a:solidFill>
                <a:schemeClr val="tx1"/>
              </a:solidFill>
              <a:latin typeface="Times New Roman" pitchFamily="18" charset="0"/>
              <a:cs typeface="Times New Roman" pitchFamily="18" charset="0"/>
            </a:endParaRPr>
          </a:p>
        </p:txBody>
      </p:sp>
      <p:cxnSp>
        <p:nvCxnSpPr>
          <p:cNvPr id="13" name="AutoShape 3"/>
          <p:cNvCxnSpPr>
            <a:cxnSpLocks noChangeShapeType="1"/>
          </p:cNvCxnSpPr>
          <p:nvPr/>
        </p:nvCxnSpPr>
        <p:spPr bwMode="auto">
          <a:xfrm>
            <a:off x="3357554" y="1571612"/>
            <a:ext cx="298450" cy="0"/>
          </a:xfrm>
          <a:prstGeom prst="straightConnector1">
            <a:avLst/>
          </a:prstGeom>
          <a:noFill/>
          <a:ln w="31750">
            <a:solidFill>
              <a:srgbClr val="000000"/>
            </a:solidFill>
            <a:round/>
            <a:headEnd/>
            <a:tailEnd type="triangle" w="med" len="med"/>
          </a:ln>
        </p:spPr>
      </p:cxnSp>
      <p:sp>
        <p:nvSpPr>
          <p:cNvPr id="14" name="Rectangle 13"/>
          <p:cNvSpPr/>
          <p:nvPr/>
        </p:nvSpPr>
        <p:spPr>
          <a:xfrm>
            <a:off x="3643306" y="1000108"/>
            <a:ext cx="1143008" cy="1071570"/>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latin typeface="Times New Roman" pitchFamily="18" charset="0"/>
                <a:cs typeface="Times New Roman" pitchFamily="18" charset="0"/>
              </a:rPr>
              <a:t>Pencarian dorongan</a:t>
            </a:r>
            <a:endParaRPr lang="id-ID" sz="1400" dirty="0">
              <a:solidFill>
                <a:schemeClr val="tx1"/>
              </a:solidFill>
              <a:latin typeface="Times New Roman" pitchFamily="18" charset="0"/>
              <a:cs typeface="Times New Roman" pitchFamily="18" charset="0"/>
            </a:endParaRPr>
          </a:p>
        </p:txBody>
      </p:sp>
      <p:cxnSp>
        <p:nvCxnSpPr>
          <p:cNvPr id="15" name="AutoShape 3"/>
          <p:cNvCxnSpPr>
            <a:cxnSpLocks noChangeShapeType="1"/>
          </p:cNvCxnSpPr>
          <p:nvPr/>
        </p:nvCxnSpPr>
        <p:spPr bwMode="auto">
          <a:xfrm>
            <a:off x="4786314" y="1571612"/>
            <a:ext cx="298450" cy="0"/>
          </a:xfrm>
          <a:prstGeom prst="straightConnector1">
            <a:avLst/>
          </a:prstGeom>
          <a:noFill/>
          <a:ln w="31750">
            <a:solidFill>
              <a:srgbClr val="000000"/>
            </a:solidFill>
            <a:round/>
            <a:headEnd/>
            <a:tailEnd type="triangle" w="med" len="med"/>
          </a:ln>
        </p:spPr>
      </p:cxnSp>
      <p:sp>
        <p:nvSpPr>
          <p:cNvPr id="16" name="Rectangle 15"/>
          <p:cNvSpPr/>
          <p:nvPr/>
        </p:nvSpPr>
        <p:spPr>
          <a:xfrm>
            <a:off x="5072066" y="1000108"/>
            <a:ext cx="1143008" cy="1071570"/>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latin typeface="Times New Roman" pitchFamily="18" charset="0"/>
                <a:cs typeface="Times New Roman" pitchFamily="18" charset="0"/>
              </a:rPr>
              <a:t>Kebutuhan prilaku terpuaskan</a:t>
            </a:r>
            <a:endParaRPr lang="id-ID" sz="1400" dirty="0">
              <a:solidFill>
                <a:schemeClr val="tx1"/>
              </a:solidFill>
              <a:latin typeface="Times New Roman" pitchFamily="18" charset="0"/>
              <a:cs typeface="Times New Roman" pitchFamily="18" charset="0"/>
            </a:endParaRPr>
          </a:p>
        </p:txBody>
      </p:sp>
      <p:cxnSp>
        <p:nvCxnSpPr>
          <p:cNvPr id="17" name="AutoShape 3"/>
          <p:cNvCxnSpPr>
            <a:cxnSpLocks noChangeShapeType="1"/>
          </p:cNvCxnSpPr>
          <p:nvPr/>
        </p:nvCxnSpPr>
        <p:spPr bwMode="auto">
          <a:xfrm>
            <a:off x="6215074" y="1571612"/>
            <a:ext cx="298450" cy="0"/>
          </a:xfrm>
          <a:prstGeom prst="straightConnector1">
            <a:avLst/>
          </a:prstGeom>
          <a:noFill/>
          <a:ln w="31750">
            <a:solidFill>
              <a:srgbClr val="000000"/>
            </a:solidFill>
            <a:round/>
            <a:headEnd/>
            <a:tailEnd type="triangle" w="med" len="med"/>
          </a:ln>
        </p:spPr>
      </p:cxnSp>
      <p:sp>
        <p:nvSpPr>
          <p:cNvPr id="18" name="Rectangle 17"/>
          <p:cNvSpPr/>
          <p:nvPr/>
        </p:nvSpPr>
        <p:spPr>
          <a:xfrm>
            <a:off x="6500826" y="1000108"/>
            <a:ext cx="1143008" cy="1071570"/>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latin typeface="Times New Roman" pitchFamily="18" charset="0"/>
                <a:cs typeface="Times New Roman" pitchFamily="18" charset="0"/>
              </a:rPr>
              <a:t>Penurunan tekanan</a:t>
            </a:r>
            <a:endParaRPr lang="id-ID" sz="1400"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571504"/>
          </a:xfrm>
        </p:spPr>
        <p:txBody>
          <a:bodyPr>
            <a:normAutofit/>
          </a:bodyPr>
          <a:lstStyle/>
          <a:p>
            <a:r>
              <a:rPr lang="id-ID" sz="1400" dirty="0" smtClean="0">
                <a:latin typeface="Times New Roman" pitchFamily="18" charset="0"/>
                <a:cs typeface="Times New Roman" pitchFamily="18" charset="0"/>
              </a:rPr>
              <a:t>Teori dan gambar Hirarki Kebutuhan Maslow’s sebagai berikut :</a:t>
            </a:r>
            <a:br>
              <a:rPr lang="id-ID" sz="1400" dirty="0" smtClean="0">
                <a:latin typeface="Times New Roman" pitchFamily="18" charset="0"/>
                <a:cs typeface="Times New Roman" pitchFamily="18" charset="0"/>
              </a:rPr>
            </a:br>
            <a:r>
              <a:rPr lang="id-ID" sz="1400" dirty="0" smtClean="0">
                <a:latin typeface="Times New Roman" pitchFamily="18" charset="0"/>
                <a:cs typeface="Times New Roman" pitchFamily="18" charset="0"/>
              </a:rPr>
              <a:t>Gambar  : 3</a:t>
            </a:r>
            <a:endParaRPr lang="id-ID" sz="1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42918"/>
            <a:ext cx="8229600" cy="6000792"/>
          </a:xfrm>
        </p:spPr>
        <p:txBody>
          <a:bodyPr>
            <a:normAutofit/>
          </a:bodyPr>
          <a:lstStyle/>
          <a:p>
            <a:pPr>
              <a:buNone/>
            </a:pPr>
            <a:r>
              <a:rPr lang="id-ID" sz="1400" b="1" dirty="0" smtClean="0">
                <a:latin typeface="Times New Roman" pitchFamily="18" charset="0"/>
                <a:cs typeface="Times New Roman" pitchFamily="18" charset="0"/>
              </a:rPr>
              <a:t>           Contoh umum				      Contoh dalam organisasi</a:t>
            </a:r>
          </a:p>
          <a:p>
            <a:pPr>
              <a:buNone/>
            </a:pPr>
            <a:r>
              <a:rPr lang="id-ID" sz="1400" b="1" dirty="0">
                <a:latin typeface="Times New Roman" pitchFamily="18" charset="0"/>
                <a:cs typeface="Times New Roman" pitchFamily="18" charset="0"/>
              </a:rPr>
              <a:t> </a:t>
            </a:r>
            <a:r>
              <a:rPr lang="id-ID" sz="1400" b="1" dirty="0" smtClean="0">
                <a:latin typeface="Times New Roman" pitchFamily="18" charset="0"/>
                <a:cs typeface="Times New Roman" pitchFamily="18" charset="0"/>
              </a:rPr>
              <a:t>   </a:t>
            </a:r>
          </a:p>
          <a:p>
            <a:pPr>
              <a:buNone/>
            </a:pPr>
            <a:r>
              <a:rPr lang="id-ID" sz="1400" dirty="0" smtClean="0">
                <a:latin typeface="Times New Roman" pitchFamily="18" charset="0"/>
                <a:cs typeface="Times New Roman" pitchFamily="18" charset="0"/>
              </a:rPr>
              <a:t>    Pemenuhan diri                                        </a:t>
            </a:r>
            <a:r>
              <a:rPr lang="id-ID" sz="1100" dirty="0" smtClean="0">
                <a:latin typeface="Times New Roman" pitchFamily="18" charset="0"/>
                <a:cs typeface="Times New Roman" pitchFamily="18" charset="0"/>
              </a:rPr>
              <a:t>Self                                               </a:t>
            </a:r>
            <a:r>
              <a:rPr lang="id-ID" sz="1400" dirty="0" smtClean="0">
                <a:latin typeface="Times New Roman" pitchFamily="18" charset="0"/>
                <a:cs typeface="Times New Roman" pitchFamily="18" charset="0"/>
              </a:rPr>
              <a:t>Tantangan Kerja</a:t>
            </a:r>
          </a:p>
          <a:p>
            <a:pPr>
              <a:buNone/>
            </a:pPr>
            <a:r>
              <a:rPr lang="id-ID" sz="1100" dirty="0">
                <a:latin typeface="Times New Roman" pitchFamily="18" charset="0"/>
                <a:cs typeface="Times New Roman" pitchFamily="18" charset="0"/>
              </a:rPr>
              <a:t> </a:t>
            </a:r>
            <a:r>
              <a:rPr lang="id-ID" sz="1100" dirty="0" smtClean="0">
                <a:latin typeface="Times New Roman" pitchFamily="18" charset="0"/>
                <a:cs typeface="Times New Roman" pitchFamily="18" charset="0"/>
              </a:rPr>
              <a:t>                                                                                 actualization</a:t>
            </a:r>
          </a:p>
          <a:p>
            <a:pPr>
              <a:buNone/>
            </a:pPr>
            <a:r>
              <a:rPr lang="id-ID" sz="1100" dirty="0">
                <a:latin typeface="Times New Roman" pitchFamily="18" charset="0"/>
                <a:cs typeface="Times New Roman" pitchFamily="18" charset="0"/>
              </a:rPr>
              <a:t> </a:t>
            </a:r>
            <a:r>
              <a:rPr lang="id-ID" sz="1100" dirty="0" smtClean="0">
                <a:latin typeface="Times New Roman" pitchFamily="18" charset="0"/>
                <a:cs typeface="Times New Roman" pitchFamily="18" charset="0"/>
              </a:rPr>
              <a:t>                                                                                       needs                                           </a:t>
            </a:r>
            <a:r>
              <a:rPr lang="id-ID" sz="1400" dirty="0" smtClean="0">
                <a:latin typeface="Times New Roman" pitchFamily="18" charset="0"/>
                <a:cs typeface="Times New Roman" pitchFamily="18" charset="0"/>
              </a:rPr>
              <a:t>(Aktualisasi diri dan pemenuhan diri)                                         </a:t>
            </a:r>
          </a:p>
          <a:p>
            <a:pPr>
              <a:buNone/>
            </a:pPr>
            <a:endParaRPr lang="id-ID" sz="1100" dirty="0">
              <a:latin typeface="Times New Roman" pitchFamily="18" charset="0"/>
              <a:cs typeface="Times New Roman" pitchFamily="18" charset="0"/>
            </a:endParaRPr>
          </a:p>
          <a:p>
            <a:pPr>
              <a:buNone/>
            </a:pPr>
            <a:r>
              <a:rPr lang="id-ID" sz="1400" dirty="0" smtClean="0">
                <a:latin typeface="Times New Roman" pitchFamily="18" charset="0"/>
                <a:cs typeface="Times New Roman" pitchFamily="18" charset="0"/>
              </a:rPr>
              <a:t>    Status                                                Esteem needs                                    Jabatan (kebutuhan harga diri )</a:t>
            </a:r>
          </a:p>
          <a:p>
            <a:pPr>
              <a:buNone/>
            </a:pP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                                                             </a:t>
            </a:r>
          </a:p>
          <a:p>
            <a:pPr>
              <a:buNone/>
            </a:pPr>
            <a:r>
              <a:rPr lang="id-ID" sz="1400" dirty="0">
                <a:latin typeface="Times New Roman" pitchFamily="18" charset="0"/>
                <a:cs typeface="Times New Roman" pitchFamily="18" charset="0"/>
              </a:rPr>
              <a:t> </a:t>
            </a:r>
            <a:r>
              <a:rPr lang="id-ID" sz="1400" dirty="0" smtClean="0">
                <a:latin typeface="Times New Roman" pitchFamily="18" charset="0"/>
                <a:cs typeface="Times New Roman" pitchFamily="18" charset="0"/>
              </a:rPr>
              <a:t>Berteman                                               Social Needs                                    Teman Bekerja (kebutuhan sosial)</a:t>
            </a:r>
          </a:p>
          <a:p>
            <a:pPr>
              <a:buNone/>
            </a:pPr>
            <a:endParaRPr lang="id-ID" sz="1400" dirty="0">
              <a:latin typeface="Times New Roman" pitchFamily="18" charset="0"/>
              <a:cs typeface="Times New Roman" pitchFamily="18" charset="0"/>
            </a:endParaRPr>
          </a:p>
          <a:p>
            <a:pPr>
              <a:buNone/>
            </a:pPr>
            <a:r>
              <a:rPr lang="id-ID" sz="1400" dirty="0" smtClean="0">
                <a:latin typeface="Times New Roman" pitchFamily="18" charset="0"/>
                <a:cs typeface="Times New Roman" pitchFamily="18" charset="0"/>
              </a:rPr>
              <a:t>   Stabilitas                                  Safety Needs / Security Need                       Jaminan Pensiun (kebutuhan 					                   keamanan dan rasa aman)  </a:t>
            </a:r>
          </a:p>
          <a:p>
            <a:pPr>
              <a:buNone/>
            </a:pPr>
            <a:r>
              <a:rPr lang="id-ID" sz="1400" dirty="0" smtClean="0">
                <a:latin typeface="Times New Roman" pitchFamily="18" charset="0"/>
                <a:cs typeface="Times New Roman" pitchFamily="18" charset="0"/>
              </a:rPr>
              <a:t> Perlindungan                                    Physiological Needs                                 Gaji (kebutuhan pangan, sandang,            						  perumahan, seks, istirahat)       </a:t>
            </a:r>
          </a:p>
          <a:p>
            <a:pPr>
              <a:buNone/>
            </a:pPr>
            <a:endParaRPr lang="id-ID" sz="1400" dirty="0" smtClean="0">
              <a:latin typeface="Times New Roman" pitchFamily="18" charset="0"/>
              <a:cs typeface="Times New Roman" pitchFamily="18" charset="0"/>
            </a:endParaRPr>
          </a:p>
          <a:p>
            <a:pPr>
              <a:lnSpc>
                <a:spcPct val="150000"/>
              </a:lnSpc>
              <a:buAutoNum type="alphaLcPeriod"/>
            </a:pPr>
            <a:r>
              <a:rPr lang="id-ID" sz="1400" b="1" dirty="0" smtClean="0">
                <a:latin typeface="Times New Roman" pitchFamily="18" charset="0"/>
                <a:cs typeface="Times New Roman" pitchFamily="18" charset="0"/>
              </a:rPr>
              <a:t>Hirarki Kebutuhan Maslow</a:t>
            </a:r>
          </a:p>
          <a:p>
            <a:pPr>
              <a:lnSpc>
                <a:spcPct val="150000"/>
              </a:lnSpc>
              <a:buNone/>
            </a:pPr>
            <a:r>
              <a:rPr lang="id-ID" sz="1400" dirty="0" smtClean="0">
                <a:latin typeface="Times New Roman" pitchFamily="18" charset="0"/>
                <a:cs typeface="Times New Roman" pitchFamily="18" charset="0"/>
              </a:rPr>
              <a:t>	Teori ini ada lima tingkatan kebutuhan manusia, mulai dari kebutuhan yang paling rendah sampai kebutuhan yang paling tinggi, urutannya lihat gambar dibawah ini :</a:t>
            </a:r>
            <a:endParaRPr lang="id-ID" sz="1400" dirty="0">
              <a:latin typeface="Times New Roman" pitchFamily="18" charset="0"/>
              <a:cs typeface="Times New Roman" pitchFamily="18" charset="0"/>
            </a:endParaRPr>
          </a:p>
        </p:txBody>
      </p:sp>
      <p:cxnSp>
        <p:nvCxnSpPr>
          <p:cNvPr id="29" name="Straight Connector 28"/>
          <p:cNvCxnSpPr/>
          <p:nvPr/>
        </p:nvCxnSpPr>
        <p:spPr>
          <a:xfrm rot="5400000">
            <a:off x="1357290" y="1500174"/>
            <a:ext cx="3071834" cy="17859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3214678" y="1428736"/>
            <a:ext cx="3071834" cy="192882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000232" y="3929066"/>
            <a:ext cx="3714776"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2285984" y="3500438"/>
            <a:ext cx="314327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571736" y="2928934"/>
            <a:ext cx="250033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857488" y="2428868"/>
            <a:ext cx="1928826"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3143240" y="1928802"/>
            <a:ext cx="128588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a:off x="2214546" y="1285860"/>
            <a:ext cx="100013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a:off x="1500166" y="2214554"/>
            <a:ext cx="1285884"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1500166" y="2714620"/>
            <a:ext cx="100013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a:off x="1500166" y="3214686"/>
            <a:ext cx="71438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flipV="1">
            <a:off x="1643042" y="3714752"/>
            <a:ext cx="419104" cy="952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286248" y="1500174"/>
            <a:ext cx="107157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714876" y="2214554"/>
            <a:ext cx="107157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5072066" y="2714620"/>
            <a:ext cx="71438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5429256" y="3286124"/>
            <a:ext cx="428628"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5786446" y="3786190"/>
            <a:ext cx="142876"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286544"/>
          </a:xfrm>
        </p:spPr>
        <p:txBody>
          <a:bodyPr>
            <a:normAutofit fontScale="92500" lnSpcReduction="20000"/>
          </a:bodyPr>
          <a:lstStyle/>
          <a:p>
            <a:pPr>
              <a:buNone/>
            </a:pPr>
            <a:endParaRPr lang="id-ID" sz="1400" dirty="0" smtClean="0">
              <a:latin typeface="Times New Roman" pitchFamily="18" charset="0"/>
              <a:cs typeface="Times New Roman" pitchFamily="18" charset="0"/>
            </a:endParaRPr>
          </a:p>
          <a:p>
            <a:pPr>
              <a:buNone/>
            </a:pPr>
            <a:endParaRPr lang="id-ID" sz="1400" dirty="0" smtClean="0">
              <a:latin typeface="Times New Roman" pitchFamily="18" charset="0"/>
              <a:cs typeface="Times New Roman" pitchFamily="18" charset="0"/>
            </a:endParaRPr>
          </a:p>
          <a:p>
            <a:pPr>
              <a:buNone/>
            </a:pPr>
            <a:r>
              <a:rPr lang="id-ID" sz="1400" dirty="0" smtClean="0">
                <a:latin typeface="Times New Roman" pitchFamily="18" charset="0"/>
                <a:cs typeface="Times New Roman" pitchFamily="18" charset="0"/>
              </a:rPr>
              <a:t>                                                                                                  </a:t>
            </a:r>
          </a:p>
          <a:p>
            <a:pPr>
              <a:buNone/>
            </a:pPr>
            <a:r>
              <a:rPr lang="id-ID" sz="1400" dirty="0" smtClean="0">
                <a:latin typeface="Times New Roman" pitchFamily="18" charset="0"/>
                <a:cs typeface="Times New Roman" pitchFamily="18" charset="0"/>
              </a:rPr>
              <a:t>                                                                                                  </a:t>
            </a:r>
            <a:r>
              <a:rPr lang="id-ID" sz="1200" dirty="0" smtClean="0">
                <a:latin typeface="Times New Roman" pitchFamily="18" charset="0"/>
                <a:cs typeface="Times New Roman" pitchFamily="18" charset="0"/>
              </a:rPr>
              <a:t>Self</a:t>
            </a:r>
          </a:p>
          <a:p>
            <a:pPr>
              <a:buNone/>
            </a:pPr>
            <a:r>
              <a:rPr lang="id-ID" sz="1200" dirty="0" smtClean="0">
                <a:latin typeface="Times New Roman" pitchFamily="18" charset="0"/>
                <a:cs typeface="Times New Roman" pitchFamily="18" charset="0"/>
              </a:rPr>
              <a:t>                                                                                                             actualization</a:t>
            </a:r>
          </a:p>
          <a:p>
            <a:pPr>
              <a:buNone/>
            </a:pPr>
            <a:r>
              <a:rPr lang="id-ID" sz="1200" dirty="0" smtClean="0">
                <a:latin typeface="Times New Roman" pitchFamily="18" charset="0"/>
                <a:cs typeface="Times New Roman" pitchFamily="18" charset="0"/>
              </a:rPr>
              <a:t>					         Needs</a:t>
            </a:r>
          </a:p>
          <a:p>
            <a:pPr>
              <a:buNone/>
            </a:pPr>
            <a:r>
              <a:rPr lang="id-ID" sz="1200" dirty="0" smtClean="0">
                <a:latin typeface="Times New Roman" pitchFamily="18" charset="0"/>
                <a:cs typeface="Times New Roman" pitchFamily="18" charset="0"/>
              </a:rPr>
              <a:t>					</a:t>
            </a:r>
          </a:p>
          <a:p>
            <a:pPr>
              <a:buNone/>
            </a:pPr>
            <a:r>
              <a:rPr lang="id-ID" sz="12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Esteem Needs</a:t>
            </a:r>
          </a:p>
          <a:p>
            <a:pPr>
              <a:buNone/>
            </a:pPr>
            <a:r>
              <a:rPr lang="id-ID" sz="1400" dirty="0" smtClean="0">
                <a:latin typeface="Times New Roman" pitchFamily="18" charset="0"/>
                <a:cs typeface="Times New Roman" pitchFamily="18" charset="0"/>
              </a:rPr>
              <a:t>					</a:t>
            </a:r>
          </a:p>
          <a:p>
            <a:pPr>
              <a:buNone/>
            </a:pPr>
            <a:r>
              <a:rPr lang="id-ID" sz="1400" dirty="0" smtClean="0">
                <a:latin typeface="Times New Roman" pitchFamily="18" charset="0"/>
                <a:cs typeface="Times New Roman" pitchFamily="18" charset="0"/>
              </a:rPr>
              <a:t>					Social Needs</a:t>
            </a:r>
          </a:p>
          <a:p>
            <a:pPr>
              <a:buNone/>
            </a:pPr>
            <a:endParaRPr lang="id-ID" sz="1400" dirty="0" smtClean="0">
              <a:latin typeface="Times New Roman" pitchFamily="18" charset="0"/>
              <a:cs typeface="Times New Roman" pitchFamily="18" charset="0"/>
            </a:endParaRPr>
          </a:p>
          <a:p>
            <a:pPr>
              <a:buNone/>
            </a:pPr>
            <a:r>
              <a:rPr lang="id-ID" sz="1400" dirty="0" smtClean="0">
                <a:latin typeface="Times New Roman" pitchFamily="18" charset="0"/>
                <a:cs typeface="Times New Roman" pitchFamily="18" charset="0"/>
              </a:rPr>
              <a:t>				      </a:t>
            </a:r>
          </a:p>
          <a:p>
            <a:pPr>
              <a:buNone/>
            </a:pPr>
            <a:r>
              <a:rPr lang="id-ID" sz="1400" dirty="0" smtClean="0">
                <a:latin typeface="Times New Roman" pitchFamily="18" charset="0"/>
                <a:cs typeface="Times New Roman" pitchFamily="18" charset="0"/>
              </a:rPr>
              <a:t>                                                                              Safety Needs / Security Needs</a:t>
            </a:r>
          </a:p>
          <a:p>
            <a:pPr>
              <a:buNone/>
            </a:pPr>
            <a:endParaRPr lang="id-ID" sz="1400" dirty="0" smtClean="0">
              <a:latin typeface="Times New Roman" pitchFamily="18" charset="0"/>
              <a:cs typeface="Times New Roman" pitchFamily="18" charset="0"/>
            </a:endParaRPr>
          </a:p>
          <a:p>
            <a:pPr>
              <a:buNone/>
            </a:pPr>
            <a:r>
              <a:rPr lang="id-ID" sz="1400" dirty="0" smtClean="0">
                <a:latin typeface="Times New Roman" pitchFamily="18" charset="0"/>
                <a:cs typeface="Times New Roman" pitchFamily="18" charset="0"/>
              </a:rPr>
              <a:t>                                                                                       Physiological Needs</a:t>
            </a:r>
          </a:p>
          <a:p>
            <a:pPr>
              <a:buNone/>
            </a:pPr>
            <a:endParaRPr lang="id-ID" sz="1400" dirty="0" smtClean="0">
              <a:latin typeface="Times New Roman" pitchFamily="18" charset="0"/>
              <a:cs typeface="Times New Roman" pitchFamily="18" charset="0"/>
            </a:endParaRPr>
          </a:p>
          <a:p>
            <a:pPr>
              <a:buNone/>
            </a:pPr>
            <a:endParaRPr lang="id-ID" sz="1400" dirty="0" smtClean="0">
              <a:latin typeface="Times New Roman" pitchFamily="18" charset="0"/>
              <a:cs typeface="Times New Roman" pitchFamily="18" charset="0"/>
            </a:endParaRPr>
          </a:p>
          <a:p>
            <a:pPr>
              <a:buNone/>
            </a:pPr>
            <a:endParaRPr lang="id-ID" sz="1400" dirty="0" smtClean="0">
              <a:latin typeface="Times New Roman" pitchFamily="18" charset="0"/>
              <a:cs typeface="Times New Roman" pitchFamily="18" charset="0"/>
            </a:endParaRPr>
          </a:p>
          <a:p>
            <a:pPr algn="just">
              <a:lnSpc>
                <a:spcPct val="120000"/>
              </a:lnSpc>
              <a:buAutoNum type="arabicPeriod"/>
            </a:pPr>
            <a:r>
              <a:rPr lang="id-ID" sz="1500" dirty="0" smtClean="0">
                <a:latin typeface="Times New Roman" pitchFamily="18" charset="0"/>
                <a:cs typeface="Times New Roman" pitchFamily="18" charset="0"/>
              </a:rPr>
              <a:t>Kebutuhan Physiological needs, yaitu kebutuhan dasar untuk memenuhinya manusia biasanya berusaha keras untuk mencari rezeki.</a:t>
            </a:r>
          </a:p>
          <a:p>
            <a:pPr algn="just">
              <a:lnSpc>
                <a:spcPct val="120000"/>
              </a:lnSpc>
              <a:buAutoNum type="arabicPeriod"/>
            </a:pPr>
            <a:r>
              <a:rPr lang="id-ID" sz="1500" dirty="0" smtClean="0">
                <a:latin typeface="Times New Roman" pitchFamily="18" charset="0"/>
                <a:cs typeface="Times New Roman" pitchFamily="18" charset="0"/>
              </a:rPr>
              <a:t>Kebutuhan Keselamatan atau rasa aman. Contoh, kebutuhan akan menabung, mendapat tunjangan pensiun, memiliki asuransi, memasang pagar, teralis pintu dan jendela.</a:t>
            </a:r>
          </a:p>
          <a:p>
            <a:pPr algn="just">
              <a:lnSpc>
                <a:spcPct val="120000"/>
              </a:lnSpc>
              <a:buAutoNum type="arabicPeriod"/>
            </a:pPr>
            <a:r>
              <a:rPr lang="id-ID" sz="1500" dirty="0" smtClean="0">
                <a:latin typeface="Times New Roman" pitchFamily="18" charset="0"/>
                <a:cs typeface="Times New Roman" pitchFamily="18" charset="0"/>
              </a:rPr>
              <a:t>Kebutuhan Berkelompok (social needs, love needs, belonging needs, affection needs). Kebutuhan hidup berkelompok, bergaul, bermasyarakat, ingin mencintai, dicintai serta ingin memiliki dan dimiliki.</a:t>
            </a:r>
          </a:p>
          <a:p>
            <a:pPr algn="just">
              <a:lnSpc>
                <a:spcPct val="120000"/>
              </a:lnSpc>
              <a:buNone/>
            </a:pPr>
            <a:r>
              <a:rPr lang="id-ID" sz="1500" dirty="0" smtClean="0">
                <a:latin typeface="Times New Roman" pitchFamily="18" charset="0"/>
                <a:cs typeface="Times New Roman" pitchFamily="18" charset="0"/>
              </a:rPr>
              <a:t>	contoh : kebutuhan membina keluarga, bersahabat, bergaul, nikah, mempunyai anak, menjadi anggota organisasi.</a:t>
            </a:r>
          </a:p>
          <a:p>
            <a:pPr algn="just">
              <a:lnSpc>
                <a:spcPct val="120000"/>
              </a:lnSpc>
              <a:buNone/>
            </a:pPr>
            <a:r>
              <a:rPr lang="id-ID" sz="1500" dirty="0" smtClean="0">
                <a:latin typeface="Times New Roman" pitchFamily="18" charset="0"/>
                <a:cs typeface="Times New Roman" pitchFamily="18" charset="0"/>
              </a:rPr>
              <a:t>4.	Kebutuhan Penghargaan (esteem needs, egoistic needs), kebutuhan akan penghargaan atau ingin berprestasi. Contoh : kebutuhan mendapat ucapan terima kasih, ucapan selamat berjumpa (salam), merasa dihormati, mendapat penghargaan (hadiah), mendapat jabatan, (legislatif), ijazah, status dan promosi.</a:t>
            </a:r>
            <a:endParaRPr lang="id-ID" sz="1500" dirty="0">
              <a:latin typeface="Times New Roman" pitchFamily="18" charset="0"/>
              <a:cs typeface="Times New Roman" pitchFamily="18" charset="0"/>
            </a:endParaRPr>
          </a:p>
        </p:txBody>
      </p:sp>
      <p:cxnSp>
        <p:nvCxnSpPr>
          <p:cNvPr id="7" name="Straight Connector 6"/>
          <p:cNvCxnSpPr/>
          <p:nvPr/>
        </p:nvCxnSpPr>
        <p:spPr>
          <a:xfrm rot="5400000">
            <a:off x="2250265" y="892951"/>
            <a:ext cx="2786082" cy="21431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4286248" y="1000108"/>
            <a:ext cx="2786082" cy="192882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000496" y="1500174"/>
            <a:ext cx="135732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a:off x="3714744" y="1857364"/>
            <a:ext cx="185738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a:off x="3357554" y="2357430"/>
            <a:ext cx="257176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a:off x="2928926" y="2857496"/>
            <a:ext cx="3357586"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a:off x="2571736" y="3357562"/>
            <a:ext cx="4071966"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000132"/>
          </a:xfrm>
        </p:spPr>
        <p:txBody>
          <a:bodyPr>
            <a:normAutofit fontScale="90000"/>
          </a:bodyPr>
          <a:lstStyle/>
          <a:p>
            <a:pPr algn="just">
              <a:lnSpc>
                <a:spcPct val="150000"/>
              </a:lnSpc>
            </a:pPr>
            <a:r>
              <a:rPr lang="id-ID" sz="1400" dirty="0" smtClean="0">
                <a:latin typeface="Times New Roman" pitchFamily="18" charset="0"/>
                <a:cs typeface="Times New Roman" pitchFamily="18" charset="0"/>
              </a:rPr>
              <a:t>5.  </a:t>
            </a:r>
            <a:r>
              <a:rPr lang="id-ID" sz="1600" dirty="0" smtClean="0">
                <a:latin typeface="Times New Roman" pitchFamily="18" charset="0"/>
                <a:cs typeface="Times New Roman" pitchFamily="18" charset="0"/>
              </a:rPr>
              <a:t>Kebutuhan Aktualisasi diri (self actualization needs, self realization needs, self fulfilment needs, self </a:t>
            </a:r>
            <a:br>
              <a:rPr lang="id-ID"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       expression needs).</a:t>
            </a:r>
            <a:endParaRPr lang="id-ID" sz="1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8670"/>
            <a:ext cx="8229600" cy="5643602"/>
          </a:xfrm>
        </p:spPr>
        <p:txBody>
          <a:bodyPr>
            <a:normAutofit/>
          </a:bodyPr>
          <a:lstStyle/>
          <a:p>
            <a:pPr algn="just">
              <a:lnSpc>
                <a:spcPct val="150000"/>
              </a:lnSpc>
              <a:buNone/>
            </a:pPr>
            <a:r>
              <a:rPr lang="id-ID" sz="1400" dirty="0" smtClean="0">
                <a:latin typeface="Times New Roman" pitchFamily="18" charset="0"/>
                <a:cs typeface="Times New Roman" pitchFamily="18" charset="0"/>
              </a:rPr>
              <a:t>	Kebutuhan aktualisasi diri atau realisasi diri, pemenuhan kepuasan atau ingin berprestasi. Contoh : kebutuhan ini bukan karena hanya fungsi (tujuan utama) tetapi juga karena gengsi dengan mengoptimalkan potensi diri secara kreatif dan inovatif, ingin mencapai taraf hidup mewah/tinggi, ingin pekerjaan yang menantang (Husaini Usman ; 2008 : 250 – 253).</a:t>
            </a:r>
          </a:p>
          <a:p>
            <a:pPr algn="just">
              <a:lnSpc>
                <a:spcPct val="150000"/>
              </a:lnSpc>
              <a:buNone/>
            </a:pPr>
            <a:r>
              <a:rPr lang="id-ID" sz="1400" b="1" dirty="0" smtClean="0">
                <a:latin typeface="Times New Roman" pitchFamily="18" charset="0"/>
                <a:cs typeface="Times New Roman" pitchFamily="18" charset="0"/>
              </a:rPr>
              <a:t>b. 	Teori Alderfer</a:t>
            </a:r>
          </a:p>
          <a:p>
            <a:pPr algn="just">
              <a:lnSpc>
                <a:spcPct val="150000"/>
              </a:lnSpc>
              <a:buNone/>
            </a:pPr>
            <a:r>
              <a:rPr lang="id-ID" sz="1400" dirty="0" smtClean="0">
                <a:latin typeface="Times New Roman" pitchFamily="18" charset="0"/>
                <a:cs typeface="Times New Roman" pitchFamily="18" charset="0"/>
              </a:rPr>
              <a:t>	Menurut  teori Alderfer (1972) disebutkan bahwa manusia itu memiliki kebutuhan yang disingkat ERG (Existence, Relatedness, Growth). Manusia menurut Alderfer pada hakikatnya ingin dihargai dan diakui keberadaannya (eksistensi), ingin diundang , dan dilibatkan. Disamping itu, manusia sebagai makhluk  sosial ingin berhubungan atau bergaul dengan manusia lainnya (relasi). Manusia juga ingin selalu meningkat taraf hidupnya menuju kesempurnaan (ingin selalu berkembang).</a:t>
            </a:r>
          </a:p>
          <a:p>
            <a:pPr algn="just">
              <a:lnSpc>
                <a:spcPct val="150000"/>
              </a:lnSpc>
              <a:buAutoNum type="alphaLcPeriod" startAt="3"/>
            </a:pPr>
            <a:r>
              <a:rPr lang="id-ID" sz="1400" b="1" dirty="0" smtClean="0">
                <a:latin typeface="Times New Roman" pitchFamily="18" charset="0"/>
                <a:cs typeface="Times New Roman" pitchFamily="18" charset="0"/>
              </a:rPr>
              <a:t>Teori Dua Faktor dari Herzberg</a:t>
            </a:r>
          </a:p>
          <a:p>
            <a:pPr algn="just">
              <a:lnSpc>
                <a:spcPct val="150000"/>
              </a:lnSpc>
              <a:buNone/>
            </a:pPr>
            <a:r>
              <a:rPr lang="id-ID" sz="1400" b="1"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Teori dua faktor dikembangkan oleh Herzberg bersama-sama dengan Mausner danm Snyderman. Mereka melakukan penelitian dengan bertanya pada subjek penelitian tentang waktu ia merasa paling puas terhadap pekerjaannya. Kemudian mencari sebab-sebab mereka merasa puas. Faktor kesehatan (ekstrinsik) merupakan faktor lingkungan yang menyebabkan ketidakpuasan. Penelitian menyimpulkan terdapat dua faktor, yaitu faktor pemuas dan faktor kesehatan.</a:t>
            </a:r>
          </a:p>
          <a:p>
            <a:pPr algn="just">
              <a:buNone/>
            </a:pPr>
            <a:endParaRPr lang="id-ID" sz="1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1785950"/>
          </a:xfrm>
        </p:spPr>
        <p:txBody>
          <a:bodyPr>
            <a:normAutofit fontScale="90000"/>
          </a:bodyPr>
          <a:lstStyle/>
          <a:p>
            <a:pPr algn="l">
              <a:lnSpc>
                <a:spcPct val="150000"/>
              </a:lnSpc>
            </a:pPr>
            <a:r>
              <a:rPr lang="id-ID" sz="1600" dirty="0" smtClean="0">
                <a:latin typeface="Times New Roman" pitchFamily="18" charset="0"/>
                <a:cs typeface="Times New Roman" pitchFamily="18" charset="0"/>
              </a:rPr>
              <a:t>d.    Mc Celland mengetengahkan teori motivasi yang berhubungan erat dengan teori belajar. Mc Celland (1962)      </a:t>
            </a:r>
            <a:br>
              <a:rPr lang="id-ID"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       berpendapat bahwa banyak kebutuhan yang diperoleh dari kebudayaan. Tiga dari kebutuhan Mc Celland  </a:t>
            </a:r>
            <a:br>
              <a:rPr lang="id-ID"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       ialah 1) kebutuhan akan prestasi (</a:t>
            </a:r>
            <a:r>
              <a:rPr lang="id-ID" sz="1600" i="1" dirty="0" smtClean="0">
                <a:latin typeface="Times New Roman" pitchFamily="18" charset="0"/>
                <a:cs typeface="Times New Roman" pitchFamily="18" charset="0"/>
              </a:rPr>
              <a:t>need of achievement</a:t>
            </a:r>
            <a:r>
              <a:rPr lang="id-ID" sz="1600" dirty="0" smtClean="0">
                <a:latin typeface="Times New Roman" pitchFamily="18" charset="0"/>
                <a:cs typeface="Times New Roman" pitchFamily="18" charset="0"/>
              </a:rPr>
              <a:t>) disingkat </a:t>
            </a:r>
            <a:r>
              <a:rPr lang="id-ID" sz="1600" i="1" dirty="0" smtClean="0">
                <a:latin typeface="Times New Roman" pitchFamily="18" charset="0"/>
                <a:cs typeface="Times New Roman" pitchFamily="18" charset="0"/>
              </a:rPr>
              <a:t>n Ach, </a:t>
            </a:r>
            <a:r>
              <a:rPr lang="id-ID" sz="1600" dirty="0" smtClean="0">
                <a:latin typeface="Times New Roman" pitchFamily="18" charset="0"/>
                <a:cs typeface="Times New Roman" pitchFamily="18" charset="0"/>
              </a:rPr>
              <a:t>2) kebutuhan akan afiliasi (</a:t>
            </a:r>
            <a:r>
              <a:rPr lang="id-ID" sz="1600" i="1" dirty="0" smtClean="0">
                <a:latin typeface="Times New Roman" pitchFamily="18" charset="0"/>
                <a:cs typeface="Times New Roman" pitchFamily="18" charset="0"/>
              </a:rPr>
              <a:t>need of  </a:t>
            </a:r>
            <a:r>
              <a:rPr lang="id-ID" sz="1600" dirty="0" smtClean="0">
                <a:latin typeface="Times New Roman" pitchFamily="18" charset="0"/>
                <a:cs typeface="Times New Roman" pitchFamily="18" charset="0"/>
              </a:rPr>
              <a:t/>
            </a:r>
            <a:br>
              <a:rPr lang="id-ID"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       </a:t>
            </a:r>
            <a:r>
              <a:rPr lang="id-ID" sz="1600" i="1" dirty="0" smtClean="0">
                <a:latin typeface="Times New Roman" pitchFamily="18" charset="0"/>
                <a:cs typeface="Times New Roman" pitchFamily="18" charset="0"/>
              </a:rPr>
              <a:t>affilition</a:t>
            </a:r>
            <a:r>
              <a:rPr lang="id-ID" sz="1600" dirty="0" smtClean="0">
                <a:latin typeface="Times New Roman" pitchFamily="18" charset="0"/>
                <a:cs typeface="Times New Roman" pitchFamily="18" charset="0"/>
              </a:rPr>
              <a:t>) disingkat </a:t>
            </a:r>
            <a:r>
              <a:rPr lang="id-ID" sz="1600" i="1" dirty="0" smtClean="0">
                <a:latin typeface="Times New Roman" pitchFamily="18" charset="0"/>
                <a:cs typeface="Times New Roman" pitchFamily="18" charset="0"/>
              </a:rPr>
              <a:t>n Aff, </a:t>
            </a:r>
            <a:r>
              <a:rPr lang="id-ID" sz="1600" dirty="0" smtClean="0">
                <a:latin typeface="Times New Roman" pitchFamily="18" charset="0"/>
                <a:cs typeface="Times New Roman" pitchFamily="18" charset="0"/>
              </a:rPr>
              <a:t>3) kebutuhan akan kekuasaan (need of power) disingkat </a:t>
            </a:r>
            <a:r>
              <a:rPr lang="id-ID" sz="1600" i="1" dirty="0" smtClean="0">
                <a:latin typeface="Times New Roman" pitchFamily="18" charset="0"/>
                <a:cs typeface="Times New Roman" pitchFamily="18" charset="0"/>
              </a:rPr>
              <a:t>n Pow.</a:t>
            </a:r>
            <a:r>
              <a:rPr lang="id-ID" sz="1600" dirty="0" smtClean="0">
                <a:latin typeface="Times New Roman" pitchFamily="18" charset="0"/>
                <a:cs typeface="Times New Roman" pitchFamily="18" charset="0"/>
              </a:rPr>
              <a:t/>
            </a:r>
            <a:br>
              <a:rPr lang="id-ID"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 </a:t>
            </a:r>
            <a:br>
              <a:rPr lang="id-ID" sz="1600" dirty="0" smtClean="0">
                <a:latin typeface="Times New Roman" pitchFamily="18" charset="0"/>
                <a:cs typeface="Times New Roman" pitchFamily="18" charset="0"/>
              </a:rPr>
            </a:br>
            <a:r>
              <a:rPr lang="id-ID" sz="1600" dirty="0" smtClean="0">
                <a:latin typeface="Times New Roman" pitchFamily="18" charset="0"/>
                <a:cs typeface="Times New Roman" pitchFamily="18" charset="0"/>
              </a:rPr>
              <a:t>      </a:t>
            </a:r>
            <a:endParaRPr lang="id-ID" sz="1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28802"/>
            <a:ext cx="8229600" cy="4500594"/>
          </a:xfrm>
        </p:spPr>
        <p:txBody>
          <a:bodyPr>
            <a:normAutofit/>
          </a:bodyPr>
          <a:lstStyle/>
          <a:p>
            <a:pPr algn="just">
              <a:lnSpc>
                <a:spcPct val="150000"/>
              </a:lnSpc>
              <a:buNone/>
            </a:pPr>
            <a:r>
              <a:rPr lang="id-ID" sz="1400" dirty="0" smtClean="0">
                <a:latin typeface="Times New Roman" pitchFamily="18" charset="0"/>
                <a:cs typeface="Times New Roman" pitchFamily="18" charset="0"/>
              </a:rPr>
              <a:t>	Motivasi berprestasi ialah dorongan dari dalam diri untuk mengatasi segala tantangan dan hambatan dalam upaya mencapai tujuan. Motivasi afiliasi ialah dorongan untuk berhubungan dengan orang lain atau dorongan untuk memiliki sahabat sebanyak-banyaknya. Motivasi berkuasa ialah dorongan untuk memengaruhi orang lain agar tunduk kepada kehendaknya (Husaini Usman ; 2008 : 254 – 259).</a:t>
            </a:r>
          </a:p>
          <a:p>
            <a:pPr algn="just">
              <a:lnSpc>
                <a:spcPct val="150000"/>
              </a:lnSpc>
              <a:buAutoNum type="arabicPeriod" startAt="2"/>
            </a:pPr>
            <a:r>
              <a:rPr lang="id-ID" sz="1400" u="sng" dirty="0" smtClean="0">
                <a:latin typeface="Times New Roman" pitchFamily="18" charset="0"/>
                <a:cs typeface="Times New Roman" pitchFamily="18" charset="0"/>
              </a:rPr>
              <a:t>Teori </a:t>
            </a:r>
            <a:r>
              <a:rPr lang="id-ID" sz="1400" u="sng" dirty="0" smtClean="0">
                <a:latin typeface="Times New Roman" pitchFamily="18" charset="0"/>
                <a:cs typeface="Times New Roman" pitchFamily="18" charset="0"/>
              </a:rPr>
              <a:t>Proses</a:t>
            </a:r>
            <a:r>
              <a:rPr lang="id-ID" sz="1400" dirty="0" smtClean="0">
                <a:latin typeface="Times New Roman" pitchFamily="18" charset="0"/>
                <a:cs typeface="Times New Roman" pitchFamily="18" charset="0"/>
              </a:rPr>
              <a:t>, berpendapat bahwa tingkat motivasi tergantung pada proses </a:t>
            </a:r>
            <a:r>
              <a:rPr lang="id-ID" sz="1400" dirty="0" smtClean="0">
                <a:latin typeface="Times New Roman" pitchFamily="18" charset="0"/>
                <a:cs typeface="Times New Roman" pitchFamily="18" charset="0"/>
              </a:rPr>
              <a:t>interaksi antara atasan dan bawahan yang dipengaruhi oleh harapan, preferensi, penghargaan dan keadilan yang tercipta.</a:t>
            </a:r>
          </a:p>
          <a:p>
            <a:pPr algn="just">
              <a:lnSpc>
                <a:spcPct val="150000"/>
              </a:lnSpc>
              <a:buNone/>
            </a:pPr>
            <a:r>
              <a:rPr lang="id-ID" sz="14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Teori proses diaplikasikan pada teori keadilan (eqiuty theory) dari Stacy Adams, teori ekspektasi (expectancy theory) dari Victor Vroom dan goal setting theory dari Edwin Locke.</a:t>
            </a:r>
          </a:p>
          <a:p>
            <a:pPr algn="just">
              <a:lnSpc>
                <a:spcPct val="150000"/>
              </a:lnSpc>
              <a:buNone/>
            </a:pPr>
            <a:r>
              <a:rPr lang="id-ID" sz="1400" dirty="0" smtClean="0">
                <a:latin typeface="Times New Roman" pitchFamily="18" charset="0"/>
                <a:cs typeface="Times New Roman" pitchFamily="18" charset="0"/>
              </a:rPr>
              <a:t>3.	</a:t>
            </a:r>
            <a:r>
              <a:rPr lang="id-ID" sz="1400" u="sng" dirty="0" smtClean="0">
                <a:latin typeface="Times New Roman" pitchFamily="18" charset="0"/>
                <a:cs typeface="Times New Roman" pitchFamily="18" charset="0"/>
              </a:rPr>
              <a:t>Teori Penguatan</a:t>
            </a:r>
            <a:r>
              <a:rPr lang="id-ID" sz="1400" dirty="0" smtClean="0">
                <a:latin typeface="Times New Roman" pitchFamily="18" charset="0"/>
                <a:cs typeface="Times New Roman" pitchFamily="18" charset="0"/>
              </a:rPr>
              <a:t>, motivasi dipengaruhi oleh proses belajar. Pada saat timbul perasaan menyenangkan dalam diri individu, maka akan terjadi proses penguatan. Sebaliknya apabila timbul perasaan yang tidak  menyenangkan maka motivasi akan menurun. Hal yang perlu diperhatikan berdasarkan teori ini mempertahankan proses penguatan yang lebih banyak. Penguatan dapat dilakukan melalui positive reinforcment, punishment dan extinction, tokoh terkenal dari teori adalah Ivan Pavlov.</a:t>
            </a:r>
            <a:endParaRPr lang="id-ID" sz="1400" dirty="0" smtClean="0">
              <a:latin typeface="Times New Roman" pitchFamily="18" charset="0"/>
              <a:cs typeface="Times New Roman" pitchFamily="18" charset="0"/>
            </a:endParaRPr>
          </a:p>
          <a:p>
            <a:pPr algn="just">
              <a:lnSpc>
                <a:spcPct val="150000"/>
              </a:lnSpc>
              <a:buNone/>
            </a:pPr>
            <a:endParaRPr lang="id-ID" sz="1400" dirty="0" smtClean="0">
              <a:latin typeface="Times New Roman" pitchFamily="18" charset="0"/>
              <a:cs typeface="Times New Roman" pitchFamily="18" charset="0"/>
            </a:endParaRPr>
          </a:p>
          <a:p>
            <a:pPr algn="just">
              <a:lnSpc>
                <a:spcPct val="150000"/>
              </a:lnSpc>
              <a:buNone/>
            </a:pPr>
            <a:endParaRPr lang="id-ID" sz="1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714380"/>
          </a:xfrm>
        </p:spPr>
        <p:txBody>
          <a:bodyPr>
            <a:normAutofit/>
          </a:bodyPr>
          <a:lstStyle/>
          <a:p>
            <a:r>
              <a:rPr lang="id-ID" sz="1400" b="1" dirty="0" smtClean="0">
                <a:latin typeface="Times New Roman" pitchFamily="18" charset="0"/>
                <a:cs typeface="Times New Roman" pitchFamily="18" charset="0"/>
              </a:rPr>
              <a:t>D. TEKNIK MEMOTIVASI</a:t>
            </a:r>
            <a:endParaRPr lang="id-ID" sz="1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785794"/>
            <a:ext cx="8229600" cy="5786478"/>
          </a:xfrm>
        </p:spPr>
        <p:txBody>
          <a:bodyPr>
            <a:noAutofit/>
          </a:bodyPr>
          <a:lstStyle/>
          <a:p>
            <a:pPr algn="just">
              <a:lnSpc>
                <a:spcPct val="150000"/>
              </a:lnSpc>
              <a:buFont typeface="+mj-lt"/>
              <a:buAutoNum type="arabicPeriod"/>
            </a:pPr>
            <a:r>
              <a:rPr lang="id-ID" sz="1400" dirty="0" smtClean="0">
                <a:latin typeface="Times New Roman" pitchFamily="18" charset="0"/>
                <a:cs typeface="Times New Roman" pitchFamily="18" charset="0"/>
              </a:rPr>
              <a:t>Berpikiran positif. Ketika mengkritik orang begitu terjadi ketidakberesan, tetapi kita lupa memberi dorongan positif agar mereka terus maju. Jangan mengkritik cara kerja orang lain kalau kita sendiri tidak mampu memberi contoh terlebih dahulu.</a:t>
            </a:r>
          </a:p>
          <a:p>
            <a:pPr algn="just">
              <a:lnSpc>
                <a:spcPct val="150000"/>
              </a:lnSpc>
              <a:buFont typeface="+mj-lt"/>
              <a:buAutoNum type="arabicPeriod"/>
            </a:pPr>
            <a:r>
              <a:rPr lang="id-ID" sz="1400" dirty="0" smtClean="0">
                <a:latin typeface="Times New Roman" pitchFamily="18" charset="0"/>
                <a:cs typeface="Times New Roman" pitchFamily="18" charset="0"/>
              </a:rPr>
              <a:t>Menciptakan perubahan yang kuat. Adanya kemauan yang kuat untuk mengubah situasi oleh diri sendiri. Mengubah perasaan tidak mampu menjadi mampu, tidak mau menjadi mau. Kata “Saya juga bisa” dapat mampu meningkatkan motivasi berprestasi.</a:t>
            </a:r>
          </a:p>
          <a:p>
            <a:pPr algn="just">
              <a:lnSpc>
                <a:spcPct val="150000"/>
              </a:lnSpc>
              <a:buFont typeface="+mj-lt"/>
              <a:buAutoNum type="arabicPeriod"/>
            </a:pPr>
            <a:r>
              <a:rPr lang="id-ID" sz="1400" dirty="0" smtClean="0">
                <a:latin typeface="Times New Roman" pitchFamily="18" charset="0"/>
                <a:cs typeface="Times New Roman" pitchFamily="18" charset="0"/>
              </a:rPr>
              <a:t>Membangun harga diri. Banyak kelebihan kita sendiri dan orang lain yang tidak kita hargai padahal penghargaan merupakan salah satu bentuk teknik memotivasi. Kata “ Saya mengharapkan bantuan Anda” atau “Saya mengharapkan kehadiran Anda” merupakan bentuk penghargaan yang paling murah. Berilah mereka kesempatan untuk bertanggung jawab, berilah wewenang, serta kebebasan untuk berpendapat.</a:t>
            </a:r>
          </a:p>
          <a:p>
            <a:pPr algn="just">
              <a:lnSpc>
                <a:spcPct val="150000"/>
              </a:lnSpc>
              <a:buFont typeface="+mj-lt"/>
              <a:buAutoNum type="arabicPeriod"/>
            </a:pPr>
            <a:r>
              <a:rPr lang="id-ID" sz="1400" dirty="0" smtClean="0">
                <a:latin typeface="Times New Roman" pitchFamily="18" charset="0"/>
                <a:cs typeface="Times New Roman" pitchFamily="18" charset="0"/>
              </a:rPr>
              <a:t>Memantapkan pelaksanaan. Ungkapkan dengan jelas, bagaimana cara kerja yang benar, tindakan yang dapat membantu, dan hargai dengan tulus.</a:t>
            </a:r>
          </a:p>
          <a:p>
            <a:pPr algn="just">
              <a:lnSpc>
                <a:spcPct val="150000"/>
              </a:lnSpc>
              <a:buFont typeface="+mj-lt"/>
              <a:buAutoNum type="arabicPeriod"/>
            </a:pPr>
            <a:r>
              <a:rPr lang="id-ID" sz="1400" dirty="0" smtClean="0">
                <a:latin typeface="Times New Roman" pitchFamily="18" charset="0"/>
                <a:cs typeface="Times New Roman" pitchFamily="18" charset="0"/>
              </a:rPr>
              <a:t>Membangkitkan orang lemah menjadi kuat. Buktikan bahwa mereka sudah berhasil, dan nyatakan bahwa Anda akan membantu yang mereka butuhkan. Binalah keberanian, kerja keras, bersedia belajar dari orang lain.</a:t>
            </a:r>
          </a:p>
          <a:p>
            <a:pPr algn="just">
              <a:lnSpc>
                <a:spcPct val="150000"/>
              </a:lnSpc>
              <a:buFont typeface="+mj-lt"/>
              <a:buAutoNum type="arabicPeriod"/>
            </a:pPr>
            <a:r>
              <a:rPr lang="id-ID" sz="1400" dirty="0" smtClean="0">
                <a:latin typeface="Times New Roman" pitchFamily="18" charset="0"/>
                <a:cs typeface="Times New Roman" pitchFamily="18" charset="0"/>
              </a:rPr>
              <a:t>Membasmi sikap suka menunda-nunda. Hilangkan sikap menunda-nunda dengan alasan pekerjaan itui terlalu sulit dan segeralah untuk memulai.</a:t>
            </a:r>
            <a:endParaRPr lang="id-ID" sz="1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571504"/>
          </a:xfrm>
        </p:spPr>
        <p:txBody>
          <a:bodyPr>
            <a:noAutofit/>
          </a:bodyPr>
          <a:lstStyle/>
          <a:p>
            <a:r>
              <a:rPr lang="id-ID" sz="1400" b="1" dirty="0" smtClean="0">
                <a:latin typeface="Times New Roman" pitchFamily="18" charset="0"/>
                <a:cs typeface="Times New Roman" pitchFamily="18" charset="0"/>
              </a:rPr>
              <a:t>E. PENUTUP</a:t>
            </a:r>
            <a:endParaRPr lang="id-ID" sz="1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857232"/>
            <a:ext cx="8115328" cy="5268931"/>
          </a:xfrm>
        </p:spPr>
        <p:txBody>
          <a:bodyPr>
            <a:normAutofit/>
          </a:bodyPr>
          <a:lstStyle/>
          <a:p>
            <a:pPr algn="just">
              <a:lnSpc>
                <a:spcPct val="150000"/>
              </a:lnSpc>
              <a:buNone/>
            </a:pPr>
            <a:r>
              <a:rPr lang="id-ID" sz="1400" dirty="0" smtClean="0">
                <a:latin typeface="Times New Roman" pitchFamily="18" charset="0"/>
                <a:cs typeface="Times New Roman" pitchFamily="18" charset="0"/>
              </a:rPr>
              <a:t>	Memotivasi merupakan proses psikis yag mendorong orang untuk melakukan sesuatu. Motivasi dapat</a:t>
            </a:r>
          </a:p>
          <a:p>
            <a:pPr algn="just">
              <a:lnSpc>
                <a:spcPct val="150000"/>
              </a:lnSpc>
              <a:buNone/>
            </a:pPr>
            <a:r>
              <a:rPr lang="id-ID" sz="1400" dirty="0" smtClean="0">
                <a:latin typeface="Times New Roman" pitchFamily="18" charset="0"/>
                <a:cs typeface="Times New Roman" pitchFamily="18" charset="0"/>
              </a:rPr>
              <a:t>berasal dari dalam diri maupun luar diri seseorang. Memotivasi diri apalagi memotivasi orang lain atau</a:t>
            </a:r>
          </a:p>
          <a:p>
            <a:pPr algn="just">
              <a:lnSpc>
                <a:spcPct val="150000"/>
              </a:lnSpc>
              <a:buNone/>
            </a:pPr>
            <a:r>
              <a:rPr lang="id-ID" sz="1400" dirty="0" smtClean="0">
                <a:latin typeface="Times New Roman" pitchFamily="18" charset="0"/>
                <a:cs typeface="Times New Roman" pitchFamily="18" charset="0"/>
              </a:rPr>
              <a:t>bawahan bukanlah pekerjaan yang mudah. Apalagi terhadap orang yang sudah berusia diatas 40 tahun, atau</a:t>
            </a:r>
          </a:p>
          <a:p>
            <a:pPr algn="just">
              <a:lnSpc>
                <a:spcPct val="150000"/>
              </a:lnSpc>
              <a:buNone/>
            </a:pPr>
            <a:r>
              <a:rPr lang="id-ID" sz="1400" dirty="0" smtClean="0">
                <a:latin typeface="Times New Roman" pitchFamily="18" charset="0"/>
                <a:cs typeface="Times New Roman" pitchFamily="18" charset="0"/>
              </a:rPr>
              <a:t>pegawai yang sudah cukup lama menggeluti pekerjaan yang sama, sementara kenaikan pangkat dan jabatan </a:t>
            </a:r>
          </a:p>
          <a:p>
            <a:pPr algn="just">
              <a:lnSpc>
                <a:spcPct val="150000"/>
              </a:lnSpc>
              <a:buNone/>
            </a:pPr>
            <a:r>
              <a:rPr lang="id-ID" sz="1400" dirty="0" smtClean="0">
                <a:latin typeface="Times New Roman" pitchFamily="18" charset="0"/>
                <a:cs typeface="Times New Roman" pitchFamily="18" charset="0"/>
              </a:rPr>
              <a:t>sudah kecil kemungkinannya.</a:t>
            </a:r>
          </a:p>
          <a:p>
            <a:pPr algn="just">
              <a:lnSpc>
                <a:spcPct val="150000"/>
              </a:lnSpc>
              <a:buNone/>
            </a:pPr>
            <a:r>
              <a:rPr lang="id-ID" sz="1400" dirty="0" smtClean="0">
                <a:latin typeface="Times New Roman" pitchFamily="18" charset="0"/>
                <a:cs typeface="Times New Roman" pitchFamily="18" charset="0"/>
              </a:rPr>
              <a:t>	</a:t>
            </a:r>
            <a:r>
              <a:rPr lang="id-ID" sz="1400" dirty="0" smtClean="0">
                <a:latin typeface="Times New Roman" pitchFamily="18" charset="0"/>
                <a:cs typeface="Times New Roman" pitchFamily="18" charset="0"/>
              </a:rPr>
              <a:t>Runititas pekerjaan sering menimbulkan kejenuhan mendalam yang dapat menurunkan motivasi </a:t>
            </a:r>
          </a:p>
          <a:p>
            <a:pPr algn="just">
              <a:lnSpc>
                <a:spcPct val="150000"/>
              </a:lnSpc>
              <a:buNone/>
            </a:pPr>
            <a:r>
              <a:rPr lang="id-ID" sz="1400" dirty="0" smtClean="0">
                <a:latin typeface="Times New Roman" pitchFamily="18" charset="0"/>
                <a:cs typeface="Times New Roman" pitchFamily="18" charset="0"/>
              </a:rPr>
              <a:t>Berprestasi, yang diperparah oleh kondisi kerja yang tidak mendukung. Dalam memotivasi bawahannya, </a:t>
            </a:r>
          </a:p>
          <a:p>
            <a:pPr algn="just">
              <a:lnSpc>
                <a:spcPct val="150000"/>
              </a:lnSpc>
              <a:buNone/>
            </a:pPr>
            <a:r>
              <a:rPr lang="id-ID" sz="1400" dirty="0" smtClean="0">
                <a:latin typeface="Times New Roman" pitchFamily="18" charset="0"/>
                <a:cs typeface="Times New Roman" pitchFamily="18" charset="0"/>
              </a:rPr>
              <a:t>manajer atau </a:t>
            </a:r>
            <a:r>
              <a:rPr lang="id-ID" sz="1400" i="1" dirty="0" smtClean="0">
                <a:latin typeface="Times New Roman" pitchFamily="18" charset="0"/>
                <a:cs typeface="Times New Roman" pitchFamily="18" charset="0"/>
              </a:rPr>
              <a:t>leader </a:t>
            </a:r>
            <a:r>
              <a:rPr lang="id-ID" sz="1400" dirty="0" smtClean="0">
                <a:latin typeface="Times New Roman" pitchFamily="18" charset="0"/>
                <a:cs typeface="Times New Roman" pitchFamily="18" charset="0"/>
              </a:rPr>
              <a:t>berhadapan dengan dua hal yang mempengaruhi orang dalam pekerjaan, yaitu kemauan </a:t>
            </a:r>
          </a:p>
          <a:p>
            <a:pPr algn="just">
              <a:lnSpc>
                <a:spcPct val="150000"/>
              </a:lnSpc>
              <a:buNone/>
            </a:pPr>
            <a:r>
              <a:rPr lang="id-ID" sz="1400" dirty="0" smtClean="0">
                <a:latin typeface="Times New Roman" pitchFamily="18" charset="0"/>
                <a:cs typeface="Times New Roman" pitchFamily="18" charset="0"/>
              </a:rPr>
              <a:t>dan kemampuan. Kemauan dapat diatasi dengan pemberian motivasi. Sedangkan kemampuan dapat diatasi </a:t>
            </a:r>
          </a:p>
          <a:p>
            <a:pPr algn="just">
              <a:lnSpc>
                <a:spcPct val="150000"/>
              </a:lnSpc>
              <a:buNone/>
            </a:pPr>
            <a:r>
              <a:rPr lang="id-ID" sz="1400" dirty="0" smtClean="0">
                <a:latin typeface="Times New Roman" pitchFamily="18" charset="0"/>
                <a:cs typeface="Times New Roman" pitchFamily="18" charset="0"/>
              </a:rPr>
              <a:t>Dengan mengadakan diklat. Dengan demikian dapat dirumuskan bahwa kinerja manusia yang tampak </a:t>
            </a:r>
          </a:p>
          <a:p>
            <a:pPr algn="just">
              <a:lnSpc>
                <a:spcPct val="150000"/>
              </a:lnSpc>
              <a:buNone/>
            </a:pPr>
            <a:r>
              <a:rPr lang="id-ID" sz="1400" dirty="0" smtClean="0">
                <a:latin typeface="Times New Roman" pitchFamily="18" charset="0"/>
                <a:cs typeface="Times New Roman" pitchFamily="18" charset="0"/>
              </a:rPr>
              <a:t>d</a:t>
            </a:r>
            <a:r>
              <a:rPr lang="id-ID" sz="1400" dirty="0" smtClean="0">
                <a:latin typeface="Times New Roman" pitchFamily="18" charset="0"/>
                <a:cs typeface="Times New Roman" pitchFamily="18" charset="0"/>
              </a:rPr>
              <a:t>ipengaruhi oleh fungsi motivasi dan kemampuannya ( Husaini Usman ; 2008 : 245 – 267 ).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463</Words>
  <Application>Microsoft Office PowerPoint</Application>
  <PresentationFormat>On-screen Show (4:3)</PresentationFormat>
  <Paragraphs>105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MOTIVASI </vt:lpstr>
      <vt:lpstr>                 Sebaliknya, jika seseorang sering gagal mewujudkan motivasinya, maka yang bersangkutan terus berusaha dan berdoa sampai tercapai motivasi atau justru menjadi putus asa (frustasi). B.   Pengertian Motivasi        Banyak pakar mendefinisi tentang motivasi (motivation) antara lain :     1.   Motivasi ialah keinginan untik berbuat sesuatu. Motivasi merupakan keinginan yang terdapat pada               seseorang individu yang merangsangnya untuk melakukan tindakan – tindakan atau sesuatu yang menjadi             dasar atau alasan seseorang berprilaku. Motivasi kerja dapat diartikan sebagai kebutuhan atau keinginan            yang melatarbelakangi seseorang sehingga ia terdorong untuk bekerja.           (Husaini Usman ; 2008 : 244 – 245 ).     2.  Menurut French dan Raven, sebagaimana dikutip Stoner, Freeman dan Gilbert (1995), motivasi adalah           sesuatu yang mendorong seseorang untuk menunjukkan prilaku tertentu (motivation is the set of forces that           cause people to behave in certain ways), (Ernie T. Sule ; 2012 : 235 ).     3.  Motivasi adalah dorongan yang dimiliki untuk mendapatkan tindakan tertentu berdasarkan pada kebutuhan           untuk memenuhi keinginannya (Cascio ; 1995)     4.  Dalam skala perusahaan motivasi individu dapat dipahami sebagai dorongan untuk mencapai tujuan           perusahaan dan dirinya (robbins ; 2001).          Dengan memperhatikan keempat definisi diatas, tampak bahwa motivasi individu merupakan dorongan untuk memenuhi kebutuhan dan keinginannya. Motivasi timbul dari adanya kebutuhan yang tidak terpuaskan atau belum dapat dipenuhi. Kebutuhan ini akan menimbulkan tekanan dan tegangan sehingga akan menciptakan dorongan atau upaya akan menciptakan dorongan tersebut . </vt:lpstr>
      <vt:lpstr> Pada saat kebutuhan tersebut dapat terpuaskan maka individu akan mengalami penurunan tekanan (lihat proses motivasi dibawah ini).  </vt:lpstr>
      <vt:lpstr>Teori dan gambar Hirarki Kebutuhan Maslow’s sebagai berikut : Gambar  : 3</vt:lpstr>
      <vt:lpstr>Slide 5</vt:lpstr>
      <vt:lpstr>5.  Kebutuhan Aktualisasi diri (self actualization needs, self realization needs, self fulfilment needs, self         expression needs).</vt:lpstr>
      <vt:lpstr>d.    Mc Celland mengetengahkan teori motivasi yang berhubungan erat dengan teori belajar. Mc Celland (1962)              berpendapat bahwa banyak kebutuhan yang diperoleh dari kebudayaan. Tiga dari kebutuhan Mc Celland          ialah 1) kebutuhan akan prestasi (need of achievement) disingkat n Ach, 2) kebutuhan akan afiliasi (need of          affilition) disingkat n Aff, 3) kebutuhan akan kekuasaan (need of power) disingkat n Pow.         </vt:lpstr>
      <vt:lpstr>D. TEKNIK MEMOTIVASI</vt:lpstr>
      <vt:lpstr>E. PENUTUP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sasa</dc:creator>
  <cp:lastModifiedBy>sasa</cp:lastModifiedBy>
  <cp:revision>62</cp:revision>
  <dcterms:created xsi:type="dcterms:W3CDTF">2013-11-06T06:58:45Z</dcterms:created>
  <dcterms:modified xsi:type="dcterms:W3CDTF">2013-11-07T01:19:11Z</dcterms:modified>
</cp:coreProperties>
</file>