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6"/>
  </p:handoutMasterIdLst>
  <p:sldIdLst>
    <p:sldId id="256" r:id="rId2"/>
    <p:sldId id="257" r:id="rId3"/>
    <p:sldId id="258" r:id="rId4"/>
    <p:sldId id="259" r:id="rId5"/>
  </p:sldIdLst>
  <p:sldSz cx="9144000" cy="6858000" type="screen4x3"/>
  <p:notesSz cx="6858000" cy="12057063"/>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90" d="100"/>
          <a:sy n="90" d="100"/>
        </p:scale>
        <p:origin x="-115"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60325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84613" y="0"/>
            <a:ext cx="2971800" cy="603250"/>
          </a:xfrm>
          <a:prstGeom prst="rect">
            <a:avLst/>
          </a:prstGeom>
        </p:spPr>
        <p:txBody>
          <a:bodyPr vert="horz" lIns="91440" tIns="45720" rIns="91440" bIns="45720" rtlCol="0"/>
          <a:lstStyle>
            <a:lvl1pPr algn="r">
              <a:defRPr sz="1200"/>
            </a:lvl1pPr>
          </a:lstStyle>
          <a:p>
            <a:fld id="{2BE4D685-BE63-4066-9150-D894CB8FCE4D}" type="datetimeFigureOut">
              <a:rPr lang="id-ID" smtClean="0"/>
              <a:pPr/>
              <a:t>30/10/2013</a:t>
            </a:fld>
            <a:endParaRPr lang="id-ID"/>
          </a:p>
        </p:txBody>
      </p:sp>
      <p:sp>
        <p:nvSpPr>
          <p:cNvPr id="4" name="Footer Placeholder 3"/>
          <p:cNvSpPr>
            <a:spLocks noGrp="1"/>
          </p:cNvSpPr>
          <p:nvPr>
            <p:ph type="ftr" sz="quarter" idx="2"/>
          </p:nvPr>
        </p:nvSpPr>
        <p:spPr>
          <a:xfrm>
            <a:off x="0" y="11452225"/>
            <a:ext cx="2971800" cy="603250"/>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84613" y="11452225"/>
            <a:ext cx="2971800" cy="603250"/>
          </a:xfrm>
          <a:prstGeom prst="rect">
            <a:avLst/>
          </a:prstGeom>
        </p:spPr>
        <p:txBody>
          <a:bodyPr vert="horz" lIns="91440" tIns="45720" rIns="91440" bIns="45720" rtlCol="0" anchor="b"/>
          <a:lstStyle>
            <a:lvl1pPr algn="r">
              <a:defRPr sz="1200"/>
            </a:lvl1pPr>
          </a:lstStyle>
          <a:p>
            <a:fld id="{0DABBDBD-114D-4E63-9484-F2F3A2B7F642}" type="slidenum">
              <a:rPr lang="id-ID" smtClean="0"/>
              <a:pPr/>
              <a:t>‹#›</a:t>
            </a:fld>
            <a:endParaRPr lang="id-ID"/>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DED1226F-A886-4DB0-9942-027557FFB480}" type="datetimeFigureOut">
              <a:rPr lang="id-ID" smtClean="0"/>
              <a:pPr/>
              <a:t>30/10/2013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A9205F7-2423-4725-A1A6-D0A94A506665}"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DED1226F-A886-4DB0-9942-027557FFB480}" type="datetimeFigureOut">
              <a:rPr lang="id-ID" smtClean="0"/>
              <a:pPr/>
              <a:t>30/10/2013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A9205F7-2423-4725-A1A6-D0A94A506665}"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DED1226F-A886-4DB0-9942-027557FFB480}" type="datetimeFigureOut">
              <a:rPr lang="id-ID" smtClean="0"/>
              <a:pPr/>
              <a:t>30/10/2013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A9205F7-2423-4725-A1A6-D0A94A506665}"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DED1226F-A886-4DB0-9942-027557FFB480}" type="datetimeFigureOut">
              <a:rPr lang="id-ID" smtClean="0"/>
              <a:pPr/>
              <a:t>30/10/2013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A9205F7-2423-4725-A1A6-D0A94A506665}"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D1226F-A886-4DB0-9942-027557FFB480}" type="datetimeFigureOut">
              <a:rPr lang="id-ID" smtClean="0"/>
              <a:pPr/>
              <a:t>30/10/2013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A9205F7-2423-4725-A1A6-D0A94A506665}"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DED1226F-A886-4DB0-9942-027557FFB480}" type="datetimeFigureOut">
              <a:rPr lang="id-ID" smtClean="0"/>
              <a:pPr/>
              <a:t>30/10/2013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A9205F7-2423-4725-A1A6-D0A94A506665}"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DED1226F-A886-4DB0-9942-027557FFB480}" type="datetimeFigureOut">
              <a:rPr lang="id-ID" smtClean="0"/>
              <a:pPr/>
              <a:t>30/10/2013</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DA9205F7-2423-4725-A1A6-D0A94A506665}"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DED1226F-A886-4DB0-9942-027557FFB480}" type="datetimeFigureOut">
              <a:rPr lang="id-ID" smtClean="0"/>
              <a:pPr/>
              <a:t>30/10/2013</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DA9205F7-2423-4725-A1A6-D0A94A506665}"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D1226F-A886-4DB0-9942-027557FFB480}" type="datetimeFigureOut">
              <a:rPr lang="id-ID" smtClean="0"/>
              <a:pPr/>
              <a:t>30/10/2013</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DA9205F7-2423-4725-A1A6-D0A94A506665}"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D1226F-A886-4DB0-9942-027557FFB480}" type="datetimeFigureOut">
              <a:rPr lang="id-ID" smtClean="0"/>
              <a:pPr/>
              <a:t>30/10/2013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A9205F7-2423-4725-A1A6-D0A94A506665}"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D1226F-A886-4DB0-9942-027557FFB480}" type="datetimeFigureOut">
              <a:rPr lang="id-ID" smtClean="0"/>
              <a:pPr/>
              <a:t>30/10/2013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A9205F7-2423-4725-A1A6-D0A94A506665}"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D1226F-A886-4DB0-9942-027557FFB480}" type="datetimeFigureOut">
              <a:rPr lang="id-ID" smtClean="0"/>
              <a:pPr/>
              <a:t>30/10/2013</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9205F7-2423-4725-A1A6-D0A94A506665}"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00042"/>
            <a:ext cx="7772400" cy="857256"/>
          </a:xfrm>
        </p:spPr>
        <p:txBody>
          <a:bodyPr>
            <a:normAutofit/>
          </a:bodyPr>
          <a:lstStyle/>
          <a:p>
            <a:r>
              <a:rPr lang="id-ID" sz="2400" b="1" dirty="0" smtClean="0">
                <a:latin typeface="Arial" pitchFamily="34" charset="0"/>
                <a:cs typeface="Arial" pitchFamily="34" charset="0"/>
              </a:rPr>
              <a:t>PERSEPSI</a:t>
            </a:r>
            <a:endParaRPr lang="id-ID" sz="2400" b="1" dirty="0">
              <a:latin typeface="Arial" pitchFamily="34" charset="0"/>
              <a:cs typeface="Arial" pitchFamily="34" charset="0"/>
            </a:endParaRPr>
          </a:p>
        </p:txBody>
      </p:sp>
      <p:sp>
        <p:nvSpPr>
          <p:cNvPr id="3" name="Subtitle 2"/>
          <p:cNvSpPr>
            <a:spLocks noGrp="1"/>
          </p:cNvSpPr>
          <p:nvPr>
            <p:ph type="subTitle" idx="1"/>
          </p:nvPr>
        </p:nvSpPr>
        <p:spPr>
          <a:xfrm>
            <a:off x="928662" y="1714488"/>
            <a:ext cx="7358114" cy="4143404"/>
          </a:xfrm>
        </p:spPr>
        <p:txBody>
          <a:bodyPr>
            <a:normAutofit/>
          </a:bodyPr>
          <a:lstStyle/>
          <a:p>
            <a:pPr marL="342900" indent="-342900" algn="just">
              <a:lnSpc>
                <a:spcPct val="150000"/>
              </a:lnSpc>
              <a:buAutoNum type="alphaUcPeriod"/>
            </a:pPr>
            <a:r>
              <a:rPr lang="id-ID" sz="1600" dirty="0" smtClean="0">
                <a:solidFill>
                  <a:schemeClr val="tx1"/>
                </a:solidFill>
                <a:latin typeface="Arial" pitchFamily="34" charset="0"/>
                <a:cs typeface="Arial" pitchFamily="34" charset="0"/>
              </a:rPr>
              <a:t>Persepsi dan faktor – faktor yang mempengaruhi</a:t>
            </a:r>
          </a:p>
          <a:p>
            <a:pPr marL="342900" indent="-342900" algn="just">
              <a:lnSpc>
                <a:spcPct val="150000"/>
              </a:lnSpc>
            </a:pPr>
            <a:endParaRPr lang="id-ID" sz="1600" dirty="0">
              <a:solidFill>
                <a:schemeClr val="tx1"/>
              </a:solidFill>
              <a:latin typeface="Arial" pitchFamily="34" charset="0"/>
              <a:cs typeface="Arial" pitchFamily="34" charset="0"/>
            </a:endParaRPr>
          </a:p>
          <a:p>
            <a:pPr marL="342900" indent="-342900" algn="just">
              <a:lnSpc>
                <a:spcPct val="150000"/>
              </a:lnSpc>
              <a:buAutoNum type="arabicPeriod"/>
            </a:pPr>
            <a:r>
              <a:rPr lang="id-ID" sz="1600" dirty="0" smtClean="0">
                <a:solidFill>
                  <a:schemeClr val="tx1"/>
                </a:solidFill>
                <a:latin typeface="Arial" pitchFamily="34" charset="0"/>
                <a:cs typeface="Arial" pitchFamily="34" charset="0"/>
              </a:rPr>
              <a:t>Pengertian Persepsi</a:t>
            </a:r>
          </a:p>
          <a:p>
            <a:pPr marL="342900" indent="-342900" algn="just">
              <a:lnSpc>
                <a:spcPct val="150000"/>
              </a:lnSpc>
            </a:pPr>
            <a:r>
              <a:rPr lang="id-ID" sz="1600" dirty="0">
                <a:solidFill>
                  <a:schemeClr val="tx1"/>
                </a:solidFill>
                <a:latin typeface="Arial" pitchFamily="34" charset="0"/>
                <a:cs typeface="Arial" pitchFamily="34" charset="0"/>
              </a:rPr>
              <a:t>	</a:t>
            </a:r>
            <a:r>
              <a:rPr lang="id-ID" sz="1600" dirty="0" smtClean="0">
                <a:solidFill>
                  <a:schemeClr val="tx1"/>
                </a:solidFill>
                <a:latin typeface="Arial" pitchFamily="34" charset="0"/>
                <a:cs typeface="Arial" pitchFamily="34" charset="0"/>
              </a:rPr>
              <a:t>Persepsi sebagai gambaran seseorang tentang sesuatu objek yang menjadi fokus permasalahan yang sedang dihadapi.</a:t>
            </a:r>
            <a:endParaRPr lang="id-ID" sz="1600" dirty="0">
              <a:solidFill>
                <a:schemeClr val="tx1"/>
              </a:solidFill>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1600" dirty="0" smtClean="0">
                <a:latin typeface="Arial" pitchFamily="34" charset="0"/>
                <a:cs typeface="Arial" pitchFamily="34" charset="0"/>
              </a:rPr>
              <a:t>2. Yang mempengaruhi persepsi adalah :</a:t>
            </a:r>
            <a:endParaRPr lang="id-ID" sz="1600" dirty="0">
              <a:latin typeface="Arial" pitchFamily="34" charset="0"/>
              <a:cs typeface="Arial" pitchFamily="34" charset="0"/>
            </a:endParaRPr>
          </a:p>
        </p:txBody>
      </p:sp>
      <p:sp>
        <p:nvSpPr>
          <p:cNvPr id="3" name="Content Placeholder 2"/>
          <p:cNvSpPr>
            <a:spLocks noGrp="1"/>
          </p:cNvSpPr>
          <p:nvPr>
            <p:ph idx="1"/>
          </p:nvPr>
        </p:nvSpPr>
        <p:spPr>
          <a:xfrm>
            <a:off x="457200" y="1214422"/>
            <a:ext cx="8229600" cy="4911741"/>
          </a:xfrm>
        </p:spPr>
        <p:txBody>
          <a:bodyPr>
            <a:normAutofit/>
          </a:bodyPr>
          <a:lstStyle/>
          <a:p>
            <a:pPr algn="just">
              <a:lnSpc>
                <a:spcPct val="150000"/>
              </a:lnSpc>
              <a:buAutoNum type="alphaLcPeriod"/>
            </a:pPr>
            <a:r>
              <a:rPr lang="id-ID" sz="1600" dirty="0" smtClean="0">
                <a:latin typeface="Arial" pitchFamily="34" charset="0"/>
                <a:cs typeface="Arial" pitchFamily="34" charset="0"/>
              </a:rPr>
              <a:t>Faktor Individu</a:t>
            </a:r>
          </a:p>
          <a:p>
            <a:pPr algn="just">
              <a:lnSpc>
                <a:spcPct val="150000"/>
              </a:lnSpc>
              <a:buNone/>
            </a:pPr>
            <a:r>
              <a:rPr lang="id-ID" sz="1600" dirty="0">
                <a:latin typeface="Arial" pitchFamily="34" charset="0"/>
                <a:cs typeface="Arial" pitchFamily="34" charset="0"/>
              </a:rPr>
              <a:t>	Y</a:t>
            </a:r>
            <a:r>
              <a:rPr lang="id-ID" sz="1600" dirty="0" smtClean="0">
                <a:latin typeface="Arial" pitchFamily="34" charset="0"/>
                <a:cs typeface="Arial" pitchFamily="34" charset="0"/>
              </a:rPr>
              <a:t>aitu individu membuat suatu persepsi dilatarbelakangi oleh kemampuan individu untuk mempelajari sesuatu, motivasi individu untuk membuat persepsi tentang sesuatu tersebut, kepentingan individu, pengalaman individu serta harapan individu.</a:t>
            </a:r>
          </a:p>
          <a:p>
            <a:pPr algn="just">
              <a:lnSpc>
                <a:spcPct val="150000"/>
              </a:lnSpc>
              <a:buAutoNum type="alphaLcPeriod" startAt="2"/>
            </a:pPr>
            <a:r>
              <a:rPr lang="id-ID" sz="1600" dirty="0" smtClean="0">
                <a:latin typeface="Arial" pitchFamily="34" charset="0"/>
                <a:cs typeface="Arial" pitchFamily="34" charset="0"/>
              </a:rPr>
              <a:t>Faktor Situasi</a:t>
            </a:r>
          </a:p>
          <a:p>
            <a:pPr algn="just">
              <a:lnSpc>
                <a:spcPct val="150000"/>
              </a:lnSpc>
              <a:buNone/>
            </a:pPr>
            <a:r>
              <a:rPr lang="id-ID" sz="1600" dirty="0">
                <a:latin typeface="Arial" pitchFamily="34" charset="0"/>
                <a:cs typeface="Arial" pitchFamily="34" charset="0"/>
              </a:rPr>
              <a:t>	Y</a:t>
            </a:r>
            <a:r>
              <a:rPr lang="id-ID" sz="1600" dirty="0" smtClean="0">
                <a:latin typeface="Arial" pitchFamily="34" charset="0"/>
                <a:cs typeface="Arial" pitchFamily="34" charset="0"/>
              </a:rPr>
              <a:t>aitu situasi dalam menyusun suatu persepsi ditentukan momen yang tepat, struktur dari objek yang dipersepsikan, serta kebiasaan yang berlaku dalam sosial masyarakat.</a:t>
            </a:r>
          </a:p>
          <a:p>
            <a:pPr algn="just">
              <a:lnSpc>
                <a:spcPct val="150000"/>
              </a:lnSpc>
              <a:buAutoNum type="alphaLcPeriod" startAt="3"/>
            </a:pPr>
            <a:r>
              <a:rPr lang="id-ID" sz="1600" dirty="0" smtClean="0">
                <a:latin typeface="Arial" pitchFamily="34" charset="0"/>
                <a:cs typeface="Arial" pitchFamily="34" charset="0"/>
              </a:rPr>
              <a:t>Faktor Target</a:t>
            </a:r>
          </a:p>
          <a:p>
            <a:pPr algn="just">
              <a:lnSpc>
                <a:spcPct val="150000"/>
              </a:lnSpc>
              <a:buNone/>
            </a:pPr>
            <a:r>
              <a:rPr lang="id-ID" sz="1600" dirty="0">
                <a:latin typeface="Arial" pitchFamily="34" charset="0"/>
                <a:cs typeface="Arial" pitchFamily="34" charset="0"/>
              </a:rPr>
              <a:t>	</a:t>
            </a:r>
            <a:r>
              <a:rPr lang="id-ID" sz="1600" dirty="0" smtClean="0">
                <a:latin typeface="Arial" pitchFamily="34" charset="0"/>
                <a:cs typeface="Arial" pitchFamily="34" charset="0"/>
              </a:rPr>
              <a:t>Apakah objek yang dipersepsikan lama atau baru. Objek lama atau baru persepsinya akan berbeda.</a:t>
            </a:r>
            <a:endParaRPr lang="id-ID" sz="1600" dirty="0">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68280"/>
          </a:xfrm>
        </p:spPr>
        <p:txBody>
          <a:bodyPr>
            <a:normAutofit/>
          </a:bodyPr>
          <a:lstStyle/>
          <a:p>
            <a:pPr algn="l"/>
            <a:endParaRPr lang="id-ID" sz="1600" dirty="0">
              <a:latin typeface="Arial" pitchFamily="34" charset="0"/>
              <a:cs typeface="Arial" pitchFamily="34" charset="0"/>
            </a:endParaRPr>
          </a:p>
        </p:txBody>
      </p:sp>
      <p:sp>
        <p:nvSpPr>
          <p:cNvPr id="3" name="Content Placeholder 2"/>
          <p:cNvSpPr>
            <a:spLocks noGrp="1"/>
          </p:cNvSpPr>
          <p:nvPr>
            <p:ph idx="1"/>
          </p:nvPr>
        </p:nvSpPr>
        <p:spPr>
          <a:xfrm>
            <a:off x="457200" y="714356"/>
            <a:ext cx="8229600" cy="5857916"/>
          </a:xfrm>
        </p:spPr>
        <p:txBody>
          <a:bodyPr>
            <a:normAutofit/>
          </a:bodyPr>
          <a:lstStyle/>
          <a:p>
            <a:pPr>
              <a:buNone/>
            </a:pPr>
            <a:r>
              <a:rPr lang="id-ID" sz="1600" dirty="0" smtClean="0">
                <a:latin typeface="Arial" pitchFamily="34" charset="0"/>
                <a:cs typeface="Arial" pitchFamily="34" charset="0"/>
              </a:rPr>
              <a:t>B. Untuk </a:t>
            </a:r>
            <a:r>
              <a:rPr lang="id-ID" sz="1600" dirty="0" smtClean="0">
                <a:latin typeface="Arial" pitchFamily="34" charset="0"/>
                <a:cs typeface="Arial" pitchFamily="34" charset="0"/>
              </a:rPr>
              <a:t>selanjutnya lihat gambar dibawah ini :</a:t>
            </a:r>
          </a:p>
          <a:p>
            <a:pPr>
              <a:buNone/>
            </a:pPr>
            <a:endParaRPr lang="id-ID" sz="1600" dirty="0" smtClean="0">
              <a:latin typeface="Arial" pitchFamily="34" charset="0"/>
              <a:cs typeface="Arial" pitchFamily="34" charset="0"/>
            </a:endParaRPr>
          </a:p>
          <a:p>
            <a:pPr algn="ctr">
              <a:buNone/>
            </a:pPr>
            <a:r>
              <a:rPr lang="id-ID" sz="1200" dirty="0" smtClean="0">
                <a:latin typeface="Arial" pitchFamily="34" charset="0"/>
                <a:cs typeface="Arial" pitchFamily="34" charset="0"/>
              </a:rPr>
              <a:t>Gambar</a:t>
            </a:r>
          </a:p>
          <a:p>
            <a:pPr algn="ctr">
              <a:buNone/>
            </a:pPr>
            <a:r>
              <a:rPr lang="id-ID" sz="1200" dirty="0" smtClean="0">
                <a:latin typeface="Arial" pitchFamily="34" charset="0"/>
                <a:cs typeface="Arial" pitchFamily="34" charset="0"/>
              </a:rPr>
              <a:t>Faktor-Faktor yang Memengaruhi Persepsi</a:t>
            </a:r>
          </a:p>
          <a:p>
            <a:pPr>
              <a:buNone/>
            </a:pPr>
            <a:endParaRPr lang="id-ID" sz="1600" dirty="0" smtClean="0">
              <a:latin typeface="Arial" pitchFamily="34" charset="0"/>
              <a:cs typeface="Arial" pitchFamily="34" charset="0"/>
            </a:endParaRPr>
          </a:p>
          <a:p>
            <a:pPr>
              <a:buNone/>
            </a:pPr>
            <a:endParaRPr lang="id-ID" sz="1600" dirty="0">
              <a:latin typeface="Arial" pitchFamily="34" charset="0"/>
              <a:cs typeface="Arial" pitchFamily="34" charset="0"/>
            </a:endParaRPr>
          </a:p>
          <a:p>
            <a:pPr>
              <a:buNone/>
            </a:pPr>
            <a:r>
              <a:rPr lang="id-ID" sz="1600" dirty="0" smtClean="0">
                <a:latin typeface="Arial" pitchFamily="34" charset="0"/>
                <a:cs typeface="Arial" pitchFamily="34" charset="0"/>
              </a:rPr>
              <a:t>								</a:t>
            </a:r>
          </a:p>
          <a:p>
            <a:pPr>
              <a:buNone/>
            </a:pPr>
            <a:endParaRPr lang="id-ID" sz="1600" dirty="0" smtClean="0">
              <a:latin typeface="Arial" pitchFamily="34" charset="0"/>
              <a:cs typeface="Arial" pitchFamily="34" charset="0"/>
            </a:endParaRPr>
          </a:p>
          <a:p>
            <a:pPr>
              <a:buNone/>
            </a:pPr>
            <a:endParaRPr lang="id-ID" sz="1600" dirty="0">
              <a:latin typeface="Arial" pitchFamily="34" charset="0"/>
              <a:cs typeface="Arial" pitchFamily="34" charset="0"/>
            </a:endParaRPr>
          </a:p>
          <a:p>
            <a:pPr>
              <a:buNone/>
            </a:pPr>
            <a:endParaRPr lang="id-ID" sz="1600" dirty="0" smtClean="0">
              <a:latin typeface="Arial" pitchFamily="34" charset="0"/>
              <a:cs typeface="Arial" pitchFamily="34" charset="0"/>
            </a:endParaRPr>
          </a:p>
          <a:p>
            <a:pPr>
              <a:buNone/>
            </a:pPr>
            <a:endParaRPr lang="id-ID" sz="1600" dirty="0">
              <a:latin typeface="Arial" pitchFamily="34" charset="0"/>
              <a:cs typeface="Arial" pitchFamily="34" charset="0"/>
            </a:endParaRPr>
          </a:p>
          <a:p>
            <a:pPr>
              <a:buNone/>
            </a:pPr>
            <a:endParaRPr lang="id-ID" sz="1600" dirty="0" smtClean="0">
              <a:latin typeface="Arial" pitchFamily="34" charset="0"/>
              <a:cs typeface="Arial" pitchFamily="34" charset="0"/>
            </a:endParaRPr>
          </a:p>
          <a:p>
            <a:pPr>
              <a:buNone/>
            </a:pPr>
            <a:endParaRPr lang="id-ID" sz="1600" dirty="0">
              <a:latin typeface="Arial" pitchFamily="34" charset="0"/>
              <a:cs typeface="Arial" pitchFamily="34" charset="0"/>
            </a:endParaRPr>
          </a:p>
          <a:p>
            <a:pPr>
              <a:buNone/>
            </a:pPr>
            <a:endParaRPr lang="id-ID" sz="1600" dirty="0" smtClean="0">
              <a:latin typeface="Arial" pitchFamily="34" charset="0"/>
              <a:cs typeface="Arial" pitchFamily="34" charset="0"/>
            </a:endParaRPr>
          </a:p>
          <a:p>
            <a:pPr>
              <a:buNone/>
            </a:pPr>
            <a:endParaRPr lang="id-ID" sz="1600" dirty="0">
              <a:latin typeface="Arial" pitchFamily="34" charset="0"/>
              <a:cs typeface="Arial" pitchFamily="34" charset="0"/>
            </a:endParaRPr>
          </a:p>
          <a:p>
            <a:pPr>
              <a:buNone/>
            </a:pPr>
            <a:endParaRPr lang="id-ID" sz="1600" dirty="0" smtClean="0">
              <a:latin typeface="Arial" pitchFamily="34" charset="0"/>
              <a:cs typeface="Arial" pitchFamily="34" charset="0"/>
            </a:endParaRPr>
          </a:p>
          <a:p>
            <a:pPr>
              <a:buNone/>
            </a:pPr>
            <a:endParaRPr lang="id-ID" sz="1600" dirty="0">
              <a:latin typeface="Arial" pitchFamily="34" charset="0"/>
              <a:cs typeface="Arial" pitchFamily="34" charset="0"/>
            </a:endParaRPr>
          </a:p>
          <a:p>
            <a:pPr>
              <a:buNone/>
            </a:pPr>
            <a:endParaRPr lang="id-ID" sz="1600" dirty="0" smtClean="0">
              <a:latin typeface="Arial" pitchFamily="34" charset="0"/>
              <a:cs typeface="Arial" pitchFamily="34" charset="0"/>
            </a:endParaRPr>
          </a:p>
          <a:p>
            <a:pPr>
              <a:buNone/>
            </a:pPr>
            <a:endParaRPr lang="id-ID" sz="1600" dirty="0">
              <a:latin typeface="Arial" pitchFamily="34" charset="0"/>
              <a:cs typeface="Arial" pitchFamily="34" charset="0"/>
            </a:endParaRPr>
          </a:p>
          <a:p>
            <a:pPr>
              <a:buNone/>
            </a:pPr>
            <a:r>
              <a:rPr lang="id-ID" sz="1600" dirty="0" smtClean="0">
                <a:latin typeface="Arial" pitchFamily="34" charset="0"/>
                <a:cs typeface="Arial" pitchFamily="34" charset="0"/>
              </a:rPr>
              <a:t>	</a:t>
            </a:r>
            <a:r>
              <a:rPr lang="id-ID" sz="1200" dirty="0" smtClean="0">
                <a:latin typeface="Arial" pitchFamily="34" charset="0"/>
                <a:cs typeface="Arial" pitchFamily="34" charset="0"/>
              </a:rPr>
              <a:t>( M. P Tampubolon ; 2008 : 63 – 64 )</a:t>
            </a:r>
          </a:p>
        </p:txBody>
      </p:sp>
      <p:sp>
        <p:nvSpPr>
          <p:cNvPr id="5" name="Rounded Rectangle 4"/>
          <p:cNvSpPr/>
          <p:nvPr/>
        </p:nvSpPr>
        <p:spPr>
          <a:xfrm>
            <a:off x="1000100" y="3286124"/>
            <a:ext cx="2071702" cy="1143008"/>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400" dirty="0" smtClean="0">
                <a:solidFill>
                  <a:schemeClr val="tx1"/>
                </a:solidFill>
                <a:latin typeface="Arial" pitchFamily="34" charset="0"/>
                <a:cs typeface="Arial" pitchFamily="34" charset="0"/>
              </a:rPr>
              <a:t>Faktor Situasi</a:t>
            </a:r>
          </a:p>
          <a:p>
            <a:pPr>
              <a:buFont typeface="Arial" pitchFamily="34" charset="0"/>
              <a:buChar char="•"/>
            </a:pPr>
            <a:r>
              <a:rPr lang="id-ID" sz="1400" dirty="0">
                <a:solidFill>
                  <a:schemeClr val="tx1"/>
                </a:solidFill>
                <a:latin typeface="Arial" pitchFamily="34" charset="0"/>
                <a:cs typeface="Arial" pitchFamily="34" charset="0"/>
              </a:rPr>
              <a:t> </a:t>
            </a:r>
            <a:r>
              <a:rPr lang="id-ID" sz="1400" dirty="0" smtClean="0">
                <a:solidFill>
                  <a:schemeClr val="tx1"/>
                </a:solidFill>
                <a:latin typeface="Arial" pitchFamily="34" charset="0"/>
                <a:cs typeface="Arial" pitchFamily="34" charset="0"/>
              </a:rPr>
              <a:t>Time</a:t>
            </a:r>
          </a:p>
          <a:p>
            <a:pPr>
              <a:buFont typeface="Arial" pitchFamily="34" charset="0"/>
              <a:buChar char="•"/>
            </a:pPr>
            <a:r>
              <a:rPr lang="id-ID" sz="1400" dirty="0">
                <a:solidFill>
                  <a:schemeClr val="tx1"/>
                </a:solidFill>
                <a:latin typeface="Arial" pitchFamily="34" charset="0"/>
                <a:cs typeface="Arial" pitchFamily="34" charset="0"/>
              </a:rPr>
              <a:t> </a:t>
            </a:r>
            <a:r>
              <a:rPr lang="id-ID" sz="1400" dirty="0" smtClean="0">
                <a:solidFill>
                  <a:schemeClr val="tx1"/>
                </a:solidFill>
                <a:latin typeface="Arial" pitchFamily="34" charset="0"/>
                <a:cs typeface="Arial" pitchFamily="34" charset="0"/>
              </a:rPr>
              <a:t>Work Setting</a:t>
            </a:r>
          </a:p>
          <a:p>
            <a:pPr>
              <a:buFont typeface="Arial" pitchFamily="34" charset="0"/>
              <a:buChar char="•"/>
            </a:pPr>
            <a:r>
              <a:rPr lang="id-ID" sz="1400" dirty="0">
                <a:solidFill>
                  <a:schemeClr val="tx1"/>
                </a:solidFill>
                <a:latin typeface="Arial" pitchFamily="34" charset="0"/>
                <a:cs typeface="Arial" pitchFamily="34" charset="0"/>
              </a:rPr>
              <a:t> </a:t>
            </a:r>
            <a:r>
              <a:rPr lang="id-ID" sz="1400" dirty="0" smtClean="0">
                <a:solidFill>
                  <a:schemeClr val="tx1"/>
                </a:solidFill>
                <a:latin typeface="Arial" pitchFamily="34" charset="0"/>
                <a:cs typeface="Arial" pitchFamily="34" charset="0"/>
              </a:rPr>
              <a:t>Social Setting</a:t>
            </a:r>
            <a:endParaRPr lang="id-ID" sz="1400" dirty="0">
              <a:solidFill>
                <a:schemeClr val="tx1"/>
              </a:solidFill>
              <a:latin typeface="Arial" pitchFamily="34" charset="0"/>
              <a:cs typeface="Arial" pitchFamily="34" charset="0"/>
            </a:endParaRPr>
          </a:p>
        </p:txBody>
      </p:sp>
      <p:cxnSp>
        <p:nvCxnSpPr>
          <p:cNvPr id="7" name="Straight Arrow Connector 6"/>
          <p:cNvCxnSpPr/>
          <p:nvPr/>
        </p:nvCxnSpPr>
        <p:spPr>
          <a:xfrm>
            <a:off x="3071802" y="4000504"/>
            <a:ext cx="1571636"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Rounded Rectangle 7"/>
          <p:cNvSpPr/>
          <p:nvPr/>
        </p:nvSpPr>
        <p:spPr>
          <a:xfrm>
            <a:off x="4643438" y="3786190"/>
            <a:ext cx="3786214" cy="357190"/>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smtClean="0">
                <a:solidFill>
                  <a:schemeClr val="tx1"/>
                </a:solidFill>
                <a:latin typeface="Arial" pitchFamily="34" charset="0"/>
                <a:cs typeface="Arial" pitchFamily="34" charset="0"/>
              </a:rPr>
              <a:t>Perception</a:t>
            </a:r>
            <a:endParaRPr lang="id-ID" sz="1400" dirty="0">
              <a:solidFill>
                <a:schemeClr val="tx1"/>
              </a:solidFill>
              <a:latin typeface="Arial" pitchFamily="34" charset="0"/>
              <a:cs typeface="Arial" pitchFamily="34" charset="0"/>
            </a:endParaRPr>
          </a:p>
        </p:txBody>
      </p:sp>
      <p:sp>
        <p:nvSpPr>
          <p:cNvPr id="9" name="Rounded Rectangle 8"/>
          <p:cNvSpPr/>
          <p:nvPr/>
        </p:nvSpPr>
        <p:spPr>
          <a:xfrm>
            <a:off x="4929190" y="2071678"/>
            <a:ext cx="3143272" cy="1428760"/>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dirty="0" smtClean="0">
                <a:solidFill>
                  <a:schemeClr val="tx1"/>
                </a:solidFill>
              </a:rPr>
              <a:t>    </a:t>
            </a:r>
          </a:p>
          <a:p>
            <a:r>
              <a:rPr lang="id-ID" sz="1600" dirty="0" smtClean="0">
                <a:solidFill>
                  <a:schemeClr val="tx1"/>
                </a:solidFill>
                <a:latin typeface="Arial" pitchFamily="34" charset="0"/>
                <a:cs typeface="Arial" pitchFamily="34" charset="0"/>
              </a:rPr>
              <a:t>  </a:t>
            </a:r>
            <a:r>
              <a:rPr lang="id-ID" sz="1400" dirty="0" smtClean="0">
                <a:solidFill>
                  <a:schemeClr val="tx1"/>
                </a:solidFill>
                <a:latin typeface="Arial" pitchFamily="34" charset="0"/>
                <a:cs typeface="Arial" pitchFamily="34" charset="0"/>
              </a:rPr>
              <a:t>Faktor dari Penerima</a:t>
            </a:r>
          </a:p>
          <a:p>
            <a:pPr>
              <a:buFont typeface="Arial" pitchFamily="34" charset="0"/>
              <a:buChar char="•"/>
            </a:pPr>
            <a:r>
              <a:rPr lang="id-ID" sz="1400" dirty="0">
                <a:solidFill>
                  <a:schemeClr val="tx1"/>
                </a:solidFill>
                <a:latin typeface="Arial" pitchFamily="34" charset="0"/>
                <a:cs typeface="Arial" pitchFamily="34" charset="0"/>
              </a:rPr>
              <a:t> </a:t>
            </a:r>
            <a:r>
              <a:rPr lang="id-ID" sz="1400" dirty="0" smtClean="0">
                <a:solidFill>
                  <a:schemeClr val="tx1"/>
                </a:solidFill>
                <a:latin typeface="Arial" pitchFamily="34" charset="0"/>
                <a:cs typeface="Arial" pitchFamily="34" charset="0"/>
              </a:rPr>
              <a:t>Attitude</a:t>
            </a:r>
          </a:p>
          <a:p>
            <a:pPr>
              <a:buFont typeface="Arial" pitchFamily="34" charset="0"/>
              <a:buChar char="•"/>
            </a:pPr>
            <a:r>
              <a:rPr lang="id-ID" sz="1400" dirty="0">
                <a:solidFill>
                  <a:schemeClr val="tx1"/>
                </a:solidFill>
                <a:latin typeface="Arial" pitchFamily="34" charset="0"/>
                <a:cs typeface="Arial" pitchFamily="34" charset="0"/>
              </a:rPr>
              <a:t> </a:t>
            </a:r>
            <a:r>
              <a:rPr lang="id-ID" sz="1400" dirty="0" smtClean="0">
                <a:solidFill>
                  <a:schemeClr val="tx1"/>
                </a:solidFill>
                <a:latin typeface="Arial" pitchFamily="34" charset="0"/>
                <a:cs typeface="Arial" pitchFamily="34" charset="0"/>
              </a:rPr>
              <a:t>Motives</a:t>
            </a:r>
          </a:p>
          <a:p>
            <a:pPr>
              <a:buFont typeface="Arial" pitchFamily="34" charset="0"/>
              <a:buChar char="•"/>
            </a:pPr>
            <a:r>
              <a:rPr lang="id-ID" sz="1400" dirty="0">
                <a:solidFill>
                  <a:schemeClr val="tx1"/>
                </a:solidFill>
                <a:latin typeface="Arial" pitchFamily="34" charset="0"/>
                <a:cs typeface="Arial" pitchFamily="34" charset="0"/>
              </a:rPr>
              <a:t> </a:t>
            </a:r>
            <a:r>
              <a:rPr lang="id-ID" sz="1400" dirty="0" smtClean="0">
                <a:solidFill>
                  <a:schemeClr val="tx1"/>
                </a:solidFill>
                <a:latin typeface="Arial" pitchFamily="34" charset="0"/>
                <a:cs typeface="Arial" pitchFamily="34" charset="0"/>
              </a:rPr>
              <a:t>Interest</a:t>
            </a:r>
          </a:p>
          <a:p>
            <a:pPr>
              <a:buFont typeface="Arial" pitchFamily="34" charset="0"/>
              <a:buChar char="•"/>
            </a:pPr>
            <a:r>
              <a:rPr lang="id-ID" sz="1400" dirty="0">
                <a:solidFill>
                  <a:schemeClr val="tx1"/>
                </a:solidFill>
                <a:latin typeface="Arial" pitchFamily="34" charset="0"/>
                <a:cs typeface="Arial" pitchFamily="34" charset="0"/>
              </a:rPr>
              <a:t> </a:t>
            </a:r>
            <a:r>
              <a:rPr lang="id-ID" sz="1400" dirty="0" smtClean="0">
                <a:solidFill>
                  <a:schemeClr val="tx1"/>
                </a:solidFill>
                <a:latin typeface="Arial" pitchFamily="34" charset="0"/>
                <a:cs typeface="Arial" pitchFamily="34" charset="0"/>
              </a:rPr>
              <a:t>Experience</a:t>
            </a:r>
          </a:p>
          <a:p>
            <a:pPr>
              <a:buFont typeface="Arial" pitchFamily="34" charset="0"/>
              <a:buChar char="•"/>
            </a:pPr>
            <a:r>
              <a:rPr lang="id-ID" sz="1400" dirty="0" smtClean="0">
                <a:solidFill>
                  <a:schemeClr val="tx1"/>
                </a:solidFill>
                <a:latin typeface="Arial" pitchFamily="34" charset="0"/>
                <a:cs typeface="Arial" pitchFamily="34" charset="0"/>
              </a:rPr>
              <a:t> Expectation</a:t>
            </a:r>
          </a:p>
          <a:p>
            <a:pPr>
              <a:buFont typeface="Arial" pitchFamily="34" charset="0"/>
              <a:buChar char="•"/>
            </a:pPr>
            <a:endParaRPr lang="id-ID" dirty="0">
              <a:solidFill>
                <a:schemeClr val="tx1"/>
              </a:solidFill>
            </a:endParaRPr>
          </a:p>
        </p:txBody>
      </p:sp>
      <p:sp>
        <p:nvSpPr>
          <p:cNvPr id="10" name="Rounded Rectangle 9"/>
          <p:cNvSpPr/>
          <p:nvPr/>
        </p:nvSpPr>
        <p:spPr>
          <a:xfrm>
            <a:off x="4714876" y="4500570"/>
            <a:ext cx="3571900" cy="1857388"/>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600" dirty="0" smtClean="0">
                <a:solidFill>
                  <a:schemeClr val="tx1"/>
                </a:solidFill>
                <a:latin typeface="Arial" pitchFamily="34" charset="0"/>
                <a:cs typeface="Arial" pitchFamily="34" charset="0"/>
              </a:rPr>
              <a:t>  </a:t>
            </a:r>
            <a:r>
              <a:rPr lang="id-ID" sz="1400" dirty="0" smtClean="0">
                <a:solidFill>
                  <a:schemeClr val="tx1"/>
                </a:solidFill>
                <a:latin typeface="Arial" pitchFamily="34" charset="0"/>
                <a:cs typeface="Arial" pitchFamily="34" charset="0"/>
              </a:rPr>
              <a:t>Faktor Target</a:t>
            </a:r>
          </a:p>
          <a:p>
            <a:pPr>
              <a:buFont typeface="Arial" pitchFamily="34" charset="0"/>
              <a:buChar char="•"/>
            </a:pPr>
            <a:r>
              <a:rPr lang="id-ID" sz="1400" dirty="0">
                <a:solidFill>
                  <a:schemeClr val="tx1"/>
                </a:solidFill>
                <a:latin typeface="Arial" pitchFamily="34" charset="0"/>
                <a:cs typeface="Arial" pitchFamily="34" charset="0"/>
              </a:rPr>
              <a:t> </a:t>
            </a:r>
            <a:r>
              <a:rPr lang="id-ID" sz="1400" dirty="0" smtClean="0">
                <a:solidFill>
                  <a:schemeClr val="tx1"/>
                </a:solidFill>
                <a:latin typeface="Arial" pitchFamily="34" charset="0"/>
                <a:cs typeface="Arial" pitchFamily="34" charset="0"/>
              </a:rPr>
              <a:t>Novelty ( sesuatu yang baru )</a:t>
            </a:r>
          </a:p>
          <a:p>
            <a:pPr>
              <a:buFont typeface="Arial" pitchFamily="34" charset="0"/>
              <a:buChar char="•"/>
            </a:pPr>
            <a:r>
              <a:rPr lang="id-ID" sz="1400" dirty="0">
                <a:solidFill>
                  <a:schemeClr val="tx1"/>
                </a:solidFill>
                <a:latin typeface="Arial" pitchFamily="34" charset="0"/>
                <a:cs typeface="Arial" pitchFamily="34" charset="0"/>
              </a:rPr>
              <a:t> </a:t>
            </a:r>
            <a:r>
              <a:rPr lang="id-ID" sz="1400" dirty="0" smtClean="0">
                <a:solidFill>
                  <a:schemeClr val="tx1"/>
                </a:solidFill>
                <a:latin typeface="Arial" pitchFamily="34" charset="0"/>
                <a:cs typeface="Arial" pitchFamily="34" charset="0"/>
              </a:rPr>
              <a:t>Motion ( tampilan )</a:t>
            </a:r>
          </a:p>
          <a:p>
            <a:pPr>
              <a:buFont typeface="Arial" pitchFamily="34" charset="0"/>
              <a:buChar char="•"/>
            </a:pPr>
            <a:r>
              <a:rPr lang="id-ID" sz="1400" dirty="0" smtClean="0">
                <a:solidFill>
                  <a:schemeClr val="tx1"/>
                </a:solidFill>
                <a:latin typeface="Arial" pitchFamily="34" charset="0"/>
                <a:cs typeface="Arial" pitchFamily="34" charset="0"/>
              </a:rPr>
              <a:t> Sounds ( suara )</a:t>
            </a:r>
          </a:p>
          <a:p>
            <a:pPr>
              <a:buFont typeface="Arial" pitchFamily="34" charset="0"/>
              <a:buChar char="•"/>
            </a:pPr>
            <a:r>
              <a:rPr lang="id-ID" sz="1400" dirty="0">
                <a:solidFill>
                  <a:schemeClr val="tx1"/>
                </a:solidFill>
                <a:latin typeface="Arial" pitchFamily="34" charset="0"/>
                <a:cs typeface="Arial" pitchFamily="34" charset="0"/>
              </a:rPr>
              <a:t> </a:t>
            </a:r>
            <a:r>
              <a:rPr lang="id-ID" sz="1400" dirty="0" smtClean="0">
                <a:solidFill>
                  <a:schemeClr val="tx1"/>
                </a:solidFill>
                <a:latin typeface="Arial" pitchFamily="34" charset="0"/>
                <a:cs typeface="Arial" pitchFamily="34" charset="0"/>
              </a:rPr>
              <a:t>Size ( ukuran )</a:t>
            </a:r>
          </a:p>
          <a:p>
            <a:pPr>
              <a:buFont typeface="Arial" pitchFamily="34" charset="0"/>
              <a:buChar char="•"/>
            </a:pPr>
            <a:r>
              <a:rPr lang="id-ID" sz="1400" dirty="0">
                <a:solidFill>
                  <a:schemeClr val="tx1"/>
                </a:solidFill>
                <a:latin typeface="Arial" pitchFamily="34" charset="0"/>
                <a:cs typeface="Arial" pitchFamily="34" charset="0"/>
              </a:rPr>
              <a:t> </a:t>
            </a:r>
            <a:r>
              <a:rPr lang="id-ID" sz="1400" dirty="0" smtClean="0">
                <a:solidFill>
                  <a:schemeClr val="tx1"/>
                </a:solidFill>
                <a:latin typeface="Arial" pitchFamily="34" charset="0"/>
                <a:cs typeface="Arial" pitchFamily="34" charset="0"/>
              </a:rPr>
              <a:t>Background ( latar belakang )</a:t>
            </a:r>
          </a:p>
          <a:p>
            <a:pPr>
              <a:buFont typeface="Arial" pitchFamily="34" charset="0"/>
              <a:buChar char="•"/>
            </a:pPr>
            <a:r>
              <a:rPr lang="id-ID" sz="1400" dirty="0">
                <a:solidFill>
                  <a:schemeClr val="tx1"/>
                </a:solidFill>
                <a:latin typeface="Arial" pitchFamily="34" charset="0"/>
                <a:cs typeface="Arial" pitchFamily="34" charset="0"/>
              </a:rPr>
              <a:t> </a:t>
            </a:r>
            <a:r>
              <a:rPr lang="id-ID" sz="1400" dirty="0" smtClean="0">
                <a:solidFill>
                  <a:schemeClr val="tx1"/>
                </a:solidFill>
                <a:latin typeface="Arial" pitchFamily="34" charset="0"/>
                <a:cs typeface="Arial" pitchFamily="34" charset="0"/>
              </a:rPr>
              <a:t>Proximity ( kedekatan )</a:t>
            </a:r>
          </a:p>
          <a:p>
            <a:pPr>
              <a:buFont typeface="Arial" pitchFamily="34" charset="0"/>
              <a:buChar char="•"/>
            </a:pPr>
            <a:r>
              <a:rPr lang="id-ID" sz="1400" dirty="0" smtClean="0">
                <a:solidFill>
                  <a:schemeClr val="tx1"/>
                </a:solidFill>
                <a:latin typeface="Arial" pitchFamily="34" charset="0"/>
                <a:cs typeface="Arial" pitchFamily="34" charset="0"/>
              </a:rPr>
              <a:t> Similarity ( kesamaan )</a:t>
            </a:r>
            <a:endParaRPr lang="id-ID" sz="1400" dirty="0">
              <a:solidFill>
                <a:schemeClr val="tx1"/>
              </a:solidFill>
              <a:latin typeface="Arial" pitchFamily="34" charset="0"/>
              <a:cs typeface="Arial" pitchFamily="34" charset="0"/>
            </a:endParaRPr>
          </a:p>
        </p:txBody>
      </p:sp>
      <p:cxnSp>
        <p:nvCxnSpPr>
          <p:cNvPr id="11" name="Straight Arrow Connector 10"/>
          <p:cNvCxnSpPr>
            <a:stCxn id="9" idx="2"/>
          </p:cNvCxnSpPr>
          <p:nvPr/>
        </p:nvCxnSpPr>
        <p:spPr>
          <a:xfrm rot="5400000">
            <a:off x="6356759" y="3643711"/>
            <a:ext cx="287340" cy="794"/>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10" idx="0"/>
          </p:cNvCxnSpPr>
          <p:nvPr/>
        </p:nvCxnSpPr>
        <p:spPr>
          <a:xfrm rot="5400000" flipH="1" flipV="1">
            <a:off x="6323025" y="4321975"/>
            <a:ext cx="356396" cy="794"/>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68280"/>
          </a:xfrm>
        </p:spPr>
        <p:txBody>
          <a:bodyPr>
            <a:normAutofit/>
          </a:bodyPr>
          <a:lstStyle/>
          <a:p>
            <a:pPr algn="l"/>
            <a:r>
              <a:rPr lang="id-ID" sz="1600" dirty="0" smtClean="0">
                <a:latin typeface="Arial" pitchFamily="34" charset="0"/>
                <a:cs typeface="Arial" pitchFamily="34" charset="0"/>
              </a:rPr>
              <a:t>C. Pengertian lain tentang persepsi</a:t>
            </a:r>
            <a:endParaRPr lang="id-ID" sz="1600" dirty="0">
              <a:latin typeface="Arial" pitchFamily="34" charset="0"/>
              <a:cs typeface="Arial" pitchFamily="34" charset="0"/>
            </a:endParaRPr>
          </a:p>
        </p:txBody>
      </p:sp>
      <p:sp>
        <p:nvSpPr>
          <p:cNvPr id="3" name="Content Placeholder 2"/>
          <p:cNvSpPr>
            <a:spLocks noGrp="1"/>
          </p:cNvSpPr>
          <p:nvPr>
            <p:ph idx="1"/>
          </p:nvPr>
        </p:nvSpPr>
        <p:spPr>
          <a:xfrm>
            <a:off x="457200" y="642918"/>
            <a:ext cx="8329642" cy="5483245"/>
          </a:xfrm>
        </p:spPr>
        <p:txBody>
          <a:bodyPr>
            <a:normAutofit lnSpcReduction="10000"/>
          </a:bodyPr>
          <a:lstStyle/>
          <a:p>
            <a:pPr algn="just">
              <a:lnSpc>
                <a:spcPct val="150000"/>
              </a:lnSpc>
              <a:buNone/>
            </a:pPr>
            <a:r>
              <a:rPr lang="id-ID" sz="1600" dirty="0" smtClean="0">
                <a:latin typeface="Arial" pitchFamily="34" charset="0"/>
                <a:cs typeface="Arial" pitchFamily="34" charset="0"/>
              </a:rPr>
              <a:t>Pengertian </a:t>
            </a:r>
          </a:p>
          <a:p>
            <a:pPr algn="just">
              <a:lnSpc>
                <a:spcPct val="150000"/>
              </a:lnSpc>
              <a:buNone/>
            </a:pPr>
            <a:r>
              <a:rPr lang="id-ID" sz="1600" dirty="0" smtClean="0">
                <a:latin typeface="Arial" pitchFamily="34" charset="0"/>
                <a:cs typeface="Arial" pitchFamily="34" charset="0"/>
              </a:rPr>
              <a:t>	Persepsi pada hakikatnya adalah  proses kognitif yang dialami oleh setiap orang  di dalam memahami informasi tentang lingkungannya, baik lewat penglihatan, pendengaran, penghayatan, perasaan, dan penciuman. Kunci untuk memahami persepsi adalah terletak pada pengenalan bahwa persepsi itu merupakan suatu penafsiran yang unik terhadap situasi, dan bukannya suatu pencatatan yang benar terhadap situasi.</a:t>
            </a:r>
          </a:p>
          <a:p>
            <a:pPr algn="just">
              <a:lnSpc>
                <a:spcPct val="150000"/>
              </a:lnSpc>
              <a:buNone/>
            </a:pPr>
            <a:r>
              <a:rPr lang="id-ID" sz="1600" dirty="0" smtClean="0">
                <a:latin typeface="Arial" pitchFamily="34" charset="0"/>
                <a:cs typeface="Arial" pitchFamily="34" charset="0"/>
              </a:rPr>
              <a:t>	Dalam menelaah timbulnya proses persepsi ini, menunjukkan bahwa fungsi persepsi itu sangat dipengaruhi oleh tiga variabel berikut ini : obyek atau peristiwa yang dipahami, lingkungan terjadinya persepsi, dan orang – orang yang melakukan persepsi.</a:t>
            </a:r>
          </a:p>
          <a:p>
            <a:pPr algn="just">
              <a:lnSpc>
                <a:spcPct val="150000"/>
              </a:lnSpc>
              <a:buNone/>
            </a:pPr>
            <a:r>
              <a:rPr lang="id-ID" sz="1600" dirty="0" smtClean="0">
                <a:latin typeface="Arial" pitchFamily="34" charset="0"/>
                <a:cs typeface="Arial" pitchFamily="34" charset="0"/>
              </a:rPr>
              <a:t>	Pendapat David Krech tentang persepsi adalah suatu proses kognitif yang komplek dan menghasilkan suatu gambar unik tentang kenyataan yang barang kali sangat berbeda dari kenyataannya ( Miftah Thoha ; 2011 : 140 – 142 ).</a:t>
            </a:r>
          </a:p>
          <a:p>
            <a:pPr algn="just">
              <a:lnSpc>
                <a:spcPct val="150000"/>
              </a:lnSpc>
              <a:buNone/>
            </a:pPr>
            <a:r>
              <a:rPr lang="id-ID" sz="1600" dirty="0" smtClean="0">
                <a:latin typeface="Arial" pitchFamily="34" charset="0"/>
                <a:cs typeface="Arial" pitchFamily="34" charset="0"/>
              </a:rPr>
              <a:t>	</a:t>
            </a:r>
            <a:endParaRPr lang="id-ID" sz="1600" dirty="0">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TotalTime>
  <Words>107</Words>
  <Application>Microsoft Office PowerPoint</Application>
  <PresentationFormat>On-screen Show (4:3)</PresentationFormat>
  <Paragraphs>58</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PERSEPSI</vt:lpstr>
      <vt:lpstr>2. Yang mempengaruhi persepsi adalah :</vt:lpstr>
      <vt:lpstr>Slide 3</vt:lpstr>
      <vt:lpstr>C. Pengertian lain tentang persepsi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PERSEPSI</dc:title>
  <dc:creator>sasa</dc:creator>
  <cp:lastModifiedBy>sasa</cp:lastModifiedBy>
  <cp:revision>21</cp:revision>
  <dcterms:created xsi:type="dcterms:W3CDTF">2013-10-30T03:04:22Z</dcterms:created>
  <dcterms:modified xsi:type="dcterms:W3CDTF">2013-10-30T06:02:38Z</dcterms:modified>
</cp:coreProperties>
</file>