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9144000" cy="6858000" type="screen4x3"/>
  <p:notesSz cx="6858000" cy="99456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574" autoAdjust="0"/>
  </p:normalViewPr>
  <p:slideViewPr>
    <p:cSldViewPr>
      <p:cViewPr>
        <p:scale>
          <a:sx n="82" d="100"/>
          <a:sy n="82" d="100"/>
        </p:scale>
        <p:origin x="6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6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76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id-ID" smtClean="0"/>
              <a:t>25/09/2013</a:t>
            </a:r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6766"/>
            <a:ext cx="2971800" cy="4976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9446766"/>
            <a:ext cx="2971800" cy="4976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F4CF9A-6817-4E0B-8074-A455168078D9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id-ID" smtClean="0"/>
              <a:t>25/09/2013</a:t>
            </a:r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724400"/>
            <a:ext cx="5486400" cy="4475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66CC73-C403-4EDF-8465-E0180B1ABDB0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42975" y="746125"/>
            <a:ext cx="4972050" cy="37290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66CC73-C403-4EDF-8465-E0180B1ABDB0}" type="slidenum">
              <a:rPr lang="id-ID" smtClean="0"/>
              <a:pPr/>
              <a:t>1</a:t>
            </a:fld>
            <a:endParaRPr lang="id-ID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42975" y="746125"/>
            <a:ext cx="4972050" cy="37290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66CC73-C403-4EDF-8465-E0180B1ABDB0}" type="slidenum">
              <a:rPr lang="id-ID" smtClean="0"/>
              <a:pPr/>
              <a:t>2</a:t>
            </a:fld>
            <a:endParaRPr lang="id-ID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66CC73-C403-4EDF-8465-E0180B1ABDB0}" type="slidenum">
              <a:rPr lang="id-ID" smtClean="0"/>
              <a:pPr/>
              <a:t>3</a:t>
            </a:fld>
            <a:endParaRPr lang="id-ID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42975" y="746125"/>
            <a:ext cx="4972050" cy="37290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66CC73-C403-4EDF-8465-E0180B1ABDB0}" type="slidenum">
              <a:rPr lang="id-ID" smtClean="0"/>
              <a:pPr/>
              <a:t>4</a:t>
            </a:fld>
            <a:endParaRPr lang="id-ID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42975" y="746125"/>
            <a:ext cx="4972050" cy="37290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66CC73-C403-4EDF-8465-E0180B1ABDB0}" type="slidenum">
              <a:rPr lang="id-ID" smtClean="0"/>
              <a:pPr/>
              <a:t>5</a:t>
            </a:fld>
            <a:endParaRPr lang="id-ID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42975" y="746125"/>
            <a:ext cx="4972050" cy="37290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66CC73-C403-4EDF-8465-E0180B1ABDB0}" type="slidenum">
              <a:rPr lang="id-ID" smtClean="0"/>
              <a:pPr/>
              <a:t>6</a:t>
            </a:fld>
            <a:endParaRPr lang="id-ID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3525-075A-46DB-8DEC-32C99EB3649F}" type="datetime1">
              <a:rPr lang="en-US" smtClean="0"/>
              <a:pPr/>
              <a:t>10/3/2013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30E98-D4C9-42F5-BE1D-E4F41F07AF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2350F-E2AD-4858-AA65-D0A8445B9897}" type="datetime1">
              <a:rPr lang="en-US" smtClean="0"/>
              <a:pPr/>
              <a:t>10/3/2013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30E98-D4C9-42F5-BE1D-E4F41F07AF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3BC8B-60FA-451F-8934-15A1BD85E6B4}" type="datetime1">
              <a:rPr lang="en-US" smtClean="0"/>
              <a:pPr/>
              <a:t>10/3/2013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30E98-D4C9-42F5-BE1D-E4F41F07AF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20BEC-5904-451C-994D-F40E418A6E6E}" type="datetime1">
              <a:rPr lang="en-US" smtClean="0"/>
              <a:pPr/>
              <a:t>10/3/2013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30E98-D4C9-42F5-BE1D-E4F41F07AF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FBE63-75D2-4F30-B893-DCBBDA50A5E3}" type="datetime1">
              <a:rPr lang="en-US" smtClean="0"/>
              <a:pPr/>
              <a:t>10/3/2013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30E98-D4C9-42F5-BE1D-E4F41F07AF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F58E2-D058-4DAC-8804-49A804733EC5}" type="datetime1">
              <a:rPr lang="en-US" smtClean="0"/>
              <a:pPr/>
              <a:t>10/3/2013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30E98-D4C9-42F5-BE1D-E4F41F07AF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33012-D3F5-4D16-88A4-0ACEE09B8EA5}" type="datetime1">
              <a:rPr lang="en-US" smtClean="0"/>
              <a:pPr/>
              <a:t>10/3/2013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30E98-D4C9-42F5-BE1D-E4F41F07AF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EDE8B-D9AE-401D-9C74-A3FD33BC3D68}" type="datetime1">
              <a:rPr lang="en-US" smtClean="0"/>
              <a:pPr/>
              <a:t>10/3/2013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30E98-D4C9-42F5-BE1D-E4F41F07AF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8F67F-BF32-40E0-A33F-F23F4E86A2E9}" type="datetime1">
              <a:rPr lang="en-US" smtClean="0"/>
              <a:pPr/>
              <a:t>10/3/2013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30E98-D4C9-42F5-BE1D-E4F41F07AF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E9CCF-50EE-4A8F-82F4-3C02C314553E}" type="datetime1">
              <a:rPr lang="en-US" smtClean="0"/>
              <a:pPr/>
              <a:t>10/3/2013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30E98-D4C9-42F5-BE1D-E4F41F07AF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3B434-6B43-4D36-8DFB-7411CD294E46}" type="datetime1">
              <a:rPr lang="en-US" smtClean="0"/>
              <a:pPr/>
              <a:t>10/3/2013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30E98-D4C9-42F5-BE1D-E4F41F07AF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48D87D-1540-4D08-BE69-70F62481F820}" type="datetime1">
              <a:rPr lang="en-US" smtClean="0"/>
              <a:pPr/>
              <a:t>10/3/2013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030E98-D4C9-42F5-BE1D-E4F41F07AFC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1000" y="1981200"/>
            <a:ext cx="8229600" cy="1143000"/>
          </a:xfrm>
        </p:spPr>
        <p:txBody>
          <a:bodyPr/>
          <a:lstStyle/>
          <a:p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PERILAKU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INDIVIDU</a:t>
            </a: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0"/>
            <a:ext cx="7772400" cy="1447800"/>
          </a:xfrm>
        </p:spPr>
        <p:txBody>
          <a:bodyPr>
            <a:normAutofit/>
          </a:bodyPr>
          <a:lstStyle/>
          <a:p>
            <a:r>
              <a:rPr lang="id-ID" sz="3200" dirty="0" smtClean="0"/>
              <a:t>D. </a:t>
            </a:r>
            <a:r>
              <a:rPr lang="en-US" sz="3200" dirty="0" smtClean="0"/>
              <a:t>MODEL UMUM PERILAKU DALAM ORGANISASI (MIFTAH THOHA ; 2011 : 35)</a:t>
            </a:r>
            <a:endParaRPr lang="en-US" sz="32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457200" y="1371600"/>
            <a:ext cx="8305800" cy="5257800"/>
          </a:xfrm>
        </p:spPr>
        <p:txBody>
          <a:bodyPr>
            <a:normAutofit/>
          </a:bodyPr>
          <a:lstStyle/>
          <a:p>
            <a:pPr algn="just"/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85800" y="1600200"/>
            <a:ext cx="1752600" cy="2209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9" name="Straight Connector 18"/>
          <p:cNvCxnSpPr/>
          <p:nvPr/>
        </p:nvCxnSpPr>
        <p:spPr>
          <a:xfrm>
            <a:off x="685800" y="2209800"/>
            <a:ext cx="1752600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838200" y="1676401"/>
            <a:ext cx="144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KARAKTERISTIK</a:t>
            </a: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INDIVIDU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62000" y="2209800"/>
            <a:ext cx="1600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/>
              <a:t>Kemampuan</a:t>
            </a:r>
            <a:endParaRPr lang="en-US" sz="1600" dirty="0" smtClean="0"/>
          </a:p>
          <a:p>
            <a:r>
              <a:rPr lang="en-US" sz="1600" dirty="0" err="1" smtClean="0"/>
              <a:t>Kebutuhan</a:t>
            </a:r>
            <a:endParaRPr lang="en-US" sz="1600" dirty="0" smtClean="0"/>
          </a:p>
          <a:p>
            <a:r>
              <a:rPr lang="en-US" sz="1600" dirty="0" err="1" smtClean="0"/>
              <a:t>Kepercayaan</a:t>
            </a:r>
            <a:endParaRPr lang="en-US" sz="1600" dirty="0" smtClean="0"/>
          </a:p>
          <a:p>
            <a:r>
              <a:rPr lang="en-US" sz="1600" dirty="0" err="1" smtClean="0"/>
              <a:t>Pengalaman</a:t>
            </a:r>
            <a:endParaRPr lang="en-US" sz="1600" dirty="0" smtClean="0"/>
          </a:p>
          <a:p>
            <a:r>
              <a:rPr lang="en-US" sz="1600" dirty="0" err="1" smtClean="0"/>
              <a:t>Pengharapan</a:t>
            </a:r>
            <a:endParaRPr lang="en-US" sz="1600" dirty="0" smtClean="0"/>
          </a:p>
          <a:p>
            <a:r>
              <a:rPr lang="en-US" sz="1600" dirty="0" smtClean="0"/>
              <a:t>Dan </a:t>
            </a:r>
            <a:r>
              <a:rPr lang="en-US" sz="1600" dirty="0" err="1" smtClean="0"/>
              <a:t>lainnya</a:t>
            </a:r>
            <a:endParaRPr lang="en-US" sz="1600" dirty="0"/>
          </a:p>
        </p:txBody>
      </p:sp>
      <p:sp>
        <p:nvSpPr>
          <p:cNvPr id="26" name="Rectangle 25"/>
          <p:cNvSpPr/>
          <p:nvPr/>
        </p:nvSpPr>
        <p:spPr>
          <a:xfrm>
            <a:off x="685800" y="4267200"/>
            <a:ext cx="1752600" cy="2057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8" name="Straight Connector 27"/>
          <p:cNvCxnSpPr/>
          <p:nvPr/>
        </p:nvCxnSpPr>
        <p:spPr>
          <a:xfrm>
            <a:off x="685800" y="4876800"/>
            <a:ext cx="1752600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838200" y="4343401"/>
            <a:ext cx="1447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KARAKTERISTIK</a:t>
            </a:r>
          </a:p>
          <a:p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ORGANISASI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62000" y="4876801"/>
            <a:ext cx="1524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 smtClean="0"/>
              <a:t>Hirarki</a:t>
            </a:r>
            <a:endParaRPr lang="en-US" sz="1200" dirty="0" smtClean="0"/>
          </a:p>
          <a:p>
            <a:r>
              <a:rPr lang="en-US" sz="1200" dirty="0" err="1" smtClean="0"/>
              <a:t>Tugas-tugas</a:t>
            </a:r>
            <a:endParaRPr lang="en-US" sz="1200" dirty="0" smtClean="0"/>
          </a:p>
          <a:p>
            <a:r>
              <a:rPr lang="en-US" sz="1200" dirty="0" err="1" smtClean="0"/>
              <a:t>Wawasan</a:t>
            </a:r>
            <a:endParaRPr lang="en-US" sz="1200" dirty="0" smtClean="0"/>
          </a:p>
          <a:p>
            <a:r>
              <a:rPr lang="en-US" sz="1200" dirty="0" err="1" smtClean="0"/>
              <a:t>Tanggung</a:t>
            </a:r>
            <a:r>
              <a:rPr lang="en-US" sz="1200" dirty="0" smtClean="0"/>
              <a:t> </a:t>
            </a:r>
            <a:r>
              <a:rPr lang="en-US" sz="1200" dirty="0" err="1" smtClean="0"/>
              <a:t>jawab</a:t>
            </a:r>
            <a:endParaRPr lang="en-US" sz="1200" dirty="0" smtClean="0"/>
          </a:p>
          <a:p>
            <a:r>
              <a:rPr lang="en-US" sz="1200" dirty="0" err="1" smtClean="0"/>
              <a:t>Sistem</a:t>
            </a:r>
            <a:r>
              <a:rPr lang="en-US" sz="1200" dirty="0" smtClean="0"/>
              <a:t> reward</a:t>
            </a:r>
          </a:p>
          <a:p>
            <a:r>
              <a:rPr lang="en-US" sz="1200" dirty="0" err="1" smtClean="0"/>
              <a:t>Sistem</a:t>
            </a:r>
            <a:r>
              <a:rPr lang="en-US" sz="1200" dirty="0" smtClean="0"/>
              <a:t> </a:t>
            </a:r>
            <a:r>
              <a:rPr lang="en-US" sz="1200" dirty="0" err="1" smtClean="0"/>
              <a:t>pengawasan</a:t>
            </a:r>
            <a:endParaRPr lang="en-US" sz="1200" dirty="0" smtClean="0"/>
          </a:p>
          <a:p>
            <a:r>
              <a:rPr lang="en-US" sz="1200" dirty="0" smtClean="0"/>
              <a:t>Dan </a:t>
            </a:r>
            <a:r>
              <a:rPr lang="en-US" sz="1200" dirty="0" err="1" smtClean="0"/>
              <a:t>lainnya</a:t>
            </a:r>
            <a:endParaRPr lang="en-US" sz="1200" dirty="0"/>
          </a:p>
        </p:txBody>
      </p:sp>
      <p:sp>
        <p:nvSpPr>
          <p:cNvPr id="32" name="Rectangle 31"/>
          <p:cNvSpPr/>
          <p:nvPr/>
        </p:nvSpPr>
        <p:spPr>
          <a:xfrm>
            <a:off x="5410200" y="3429000"/>
            <a:ext cx="2438400" cy="838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5562600" y="3429001"/>
            <a:ext cx="2133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Perilaku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endParaRPr lang="en-US" dirty="0"/>
          </a:p>
        </p:txBody>
      </p:sp>
      <p:cxnSp>
        <p:nvCxnSpPr>
          <p:cNvPr id="35" name="Shape 34"/>
          <p:cNvCxnSpPr>
            <a:stCxn id="17" idx="3"/>
            <a:endCxn id="33" idx="0"/>
          </p:cNvCxnSpPr>
          <p:nvPr/>
        </p:nvCxnSpPr>
        <p:spPr>
          <a:xfrm>
            <a:off x="2438400" y="2705100"/>
            <a:ext cx="4191000" cy="723901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Shape 36"/>
          <p:cNvCxnSpPr>
            <a:stCxn id="26" idx="3"/>
            <a:endCxn id="32" idx="2"/>
          </p:cNvCxnSpPr>
          <p:nvPr/>
        </p:nvCxnSpPr>
        <p:spPr>
          <a:xfrm flipV="1">
            <a:off x="2438400" y="4267200"/>
            <a:ext cx="4191000" cy="102870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d-ID" sz="2400" b="1" dirty="0" smtClean="0">
                <a:latin typeface="Times New Roman" pitchFamily="18" charset="0"/>
                <a:cs typeface="Times New Roman" pitchFamily="18" charset="0"/>
              </a:rPr>
              <a:t>E.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Menurut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ind</a:t>
            </a:r>
            <a:r>
              <a:rPr lang="id-ID" sz="2400" b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kator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Myers-Briggs (Robbins, 2001)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ada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14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ciri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khusus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meng</a:t>
            </a:r>
            <a:r>
              <a:rPr lang="id-ID" sz="2400" b="1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ambar</a:t>
            </a:r>
            <a:r>
              <a:rPr lang="id-ID" sz="2400" b="1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400" b="1" smtClean="0">
                <a:latin typeface="Times New Roman" pitchFamily="18" charset="0"/>
                <a:cs typeface="Times New Roman" pitchFamily="18" charset="0"/>
              </a:rPr>
              <a:t>an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kepribadian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seseorang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individu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4800" y="1600200"/>
            <a:ext cx="8534400" cy="4191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57200" y="1600200"/>
            <a:ext cx="82296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dirty="0" err="1" smtClean="0"/>
              <a:t>Pendirian</a:t>
            </a:r>
            <a:r>
              <a:rPr lang="en-US" dirty="0" smtClean="0"/>
              <a:t> (reserved)		Vs	Ramah (Outgoing)</a:t>
            </a:r>
          </a:p>
          <a:p>
            <a:pPr marL="342900" indent="-342900">
              <a:buAutoNum type="arabicPeriod"/>
            </a:pPr>
            <a:r>
              <a:rPr lang="en-US" dirty="0" smtClean="0"/>
              <a:t>IQ </a:t>
            </a:r>
            <a:r>
              <a:rPr lang="en-US" dirty="0" err="1" smtClean="0"/>
              <a:t>Rendah</a:t>
            </a:r>
            <a:r>
              <a:rPr lang="en-US" dirty="0" smtClean="0"/>
              <a:t> (less intelligent)	Vs	IQ </a:t>
            </a:r>
            <a:r>
              <a:rPr lang="en-US" dirty="0" err="1" smtClean="0"/>
              <a:t>Tinggi</a:t>
            </a:r>
            <a:r>
              <a:rPr lang="en-US" dirty="0" smtClean="0"/>
              <a:t> (more intelligent)</a:t>
            </a:r>
          </a:p>
          <a:p>
            <a:pPr marL="342900" indent="-342900">
              <a:buAutoNum type="arabicPeriod"/>
            </a:pPr>
            <a:r>
              <a:rPr lang="en-US" dirty="0" err="1" smtClean="0"/>
              <a:t>Perasaan</a:t>
            </a:r>
            <a:r>
              <a:rPr lang="en-US" dirty="0" smtClean="0"/>
              <a:t> (affected by feeling)	Vs	</a:t>
            </a:r>
            <a:r>
              <a:rPr lang="en-US" dirty="0" err="1" smtClean="0"/>
              <a:t>Emosi</a:t>
            </a:r>
            <a:r>
              <a:rPr lang="en-US" dirty="0" smtClean="0"/>
              <a:t> </a:t>
            </a:r>
            <a:r>
              <a:rPr lang="en-US" dirty="0" err="1" smtClean="0"/>
              <a:t>stabil</a:t>
            </a:r>
            <a:r>
              <a:rPr lang="en-US" dirty="0" smtClean="0"/>
              <a:t> (emotionally stable)</a:t>
            </a:r>
          </a:p>
          <a:p>
            <a:pPr marL="342900" indent="-342900">
              <a:buAutoNum type="arabicPeriod"/>
            </a:pPr>
            <a:r>
              <a:rPr lang="en-US" dirty="0" err="1" smtClean="0"/>
              <a:t>Serius</a:t>
            </a:r>
            <a:r>
              <a:rPr lang="en-US" dirty="0" smtClean="0"/>
              <a:t> (Serious)			Vs	</a:t>
            </a:r>
            <a:r>
              <a:rPr lang="en-US" dirty="0" err="1" smtClean="0"/>
              <a:t>Bekerja</a:t>
            </a:r>
            <a:r>
              <a:rPr lang="en-US" dirty="0" smtClean="0"/>
              <a:t> </a:t>
            </a:r>
            <a:r>
              <a:rPr lang="en-US" dirty="0" err="1" smtClean="0"/>
              <a:t>riang</a:t>
            </a:r>
            <a:r>
              <a:rPr lang="en-US" dirty="0" smtClean="0"/>
              <a:t> (happy go lucky)</a:t>
            </a:r>
          </a:p>
          <a:p>
            <a:pPr marL="342900" indent="-342900">
              <a:buAutoNum type="arabicPeriod"/>
            </a:pPr>
            <a:r>
              <a:rPr lang="en-US" dirty="0" err="1" smtClean="0"/>
              <a:t>Malu-malu</a:t>
            </a:r>
            <a:r>
              <a:rPr lang="en-US" dirty="0" smtClean="0"/>
              <a:t> (timid)		Vs	</a:t>
            </a:r>
            <a:r>
              <a:rPr lang="en-US" dirty="0" err="1" smtClean="0"/>
              <a:t>Petualang</a:t>
            </a:r>
            <a:r>
              <a:rPr lang="en-US" dirty="0" smtClean="0"/>
              <a:t> (</a:t>
            </a:r>
            <a:r>
              <a:rPr lang="en-US" dirty="0" err="1" smtClean="0"/>
              <a:t>venturesom</a:t>
            </a:r>
            <a:r>
              <a:rPr lang="en-US" dirty="0" smtClean="0"/>
              <a:t>)</a:t>
            </a:r>
          </a:p>
          <a:p>
            <a:pPr marL="342900" indent="-342900">
              <a:buAutoNum type="arabicPeriod"/>
            </a:pPr>
            <a:r>
              <a:rPr lang="en-US" dirty="0" err="1" smtClean="0"/>
              <a:t>Keras</a:t>
            </a:r>
            <a:r>
              <a:rPr lang="en-US" dirty="0" smtClean="0"/>
              <a:t> </a:t>
            </a:r>
            <a:r>
              <a:rPr lang="en-US" dirty="0" err="1" smtClean="0"/>
              <a:t>hati</a:t>
            </a:r>
            <a:r>
              <a:rPr lang="en-US" dirty="0" smtClean="0"/>
              <a:t> (tough minded)	Vs	</a:t>
            </a:r>
            <a:r>
              <a:rPr lang="en-US" dirty="0" err="1" smtClean="0"/>
              <a:t>Mudah</a:t>
            </a:r>
            <a:r>
              <a:rPr lang="en-US" dirty="0" smtClean="0"/>
              <a:t> </a:t>
            </a:r>
            <a:r>
              <a:rPr lang="en-US" dirty="0" err="1" smtClean="0"/>
              <a:t>tersinggung</a:t>
            </a:r>
            <a:r>
              <a:rPr lang="en-US" dirty="0" smtClean="0"/>
              <a:t> (sensitive)</a:t>
            </a:r>
          </a:p>
          <a:p>
            <a:pPr marL="342900" indent="-342900">
              <a:buAutoNum type="arabicPeriod"/>
            </a:pPr>
            <a:r>
              <a:rPr lang="en-US" dirty="0" err="1" smtClean="0"/>
              <a:t>Mudah</a:t>
            </a:r>
            <a:r>
              <a:rPr lang="en-US" dirty="0" smtClean="0"/>
              <a:t> </a:t>
            </a:r>
            <a:r>
              <a:rPr lang="en-US" dirty="0" err="1" smtClean="0"/>
              <a:t>mempercayai</a:t>
            </a:r>
            <a:r>
              <a:rPr lang="en-US" dirty="0" smtClean="0"/>
              <a:t> (trusting)	Vs	</a:t>
            </a:r>
            <a:r>
              <a:rPr lang="en-US" dirty="0" err="1" smtClean="0"/>
              <a:t>Curiga</a:t>
            </a:r>
            <a:r>
              <a:rPr lang="en-US" dirty="0" smtClean="0"/>
              <a:t> (</a:t>
            </a:r>
            <a:r>
              <a:rPr lang="en-US" dirty="0" err="1" smtClean="0"/>
              <a:t>suspicius</a:t>
            </a:r>
            <a:r>
              <a:rPr lang="en-US" dirty="0" smtClean="0"/>
              <a:t>)</a:t>
            </a:r>
          </a:p>
          <a:p>
            <a:pPr marL="342900" indent="-342900">
              <a:buAutoNum type="arabicPeriod"/>
            </a:pPr>
            <a:r>
              <a:rPr lang="en-US" dirty="0" err="1" smtClean="0"/>
              <a:t>Praktis</a:t>
            </a:r>
            <a:r>
              <a:rPr lang="en-US" dirty="0" smtClean="0"/>
              <a:t> (</a:t>
            </a:r>
            <a:r>
              <a:rPr lang="en-US" dirty="0" err="1" smtClean="0"/>
              <a:t>pratical</a:t>
            </a:r>
            <a:r>
              <a:rPr lang="en-US" dirty="0" smtClean="0"/>
              <a:t>)		Vs	</a:t>
            </a:r>
            <a:r>
              <a:rPr lang="en-US" dirty="0" err="1" smtClean="0"/>
              <a:t>Khayalan</a:t>
            </a:r>
            <a:r>
              <a:rPr lang="en-US" dirty="0" smtClean="0"/>
              <a:t> (imaginative)</a:t>
            </a:r>
          </a:p>
          <a:p>
            <a:pPr marL="342900" indent="-342900">
              <a:buAutoNum type="arabicPeriod"/>
            </a:pPr>
            <a:r>
              <a:rPr lang="en-US" dirty="0" err="1" smtClean="0"/>
              <a:t>Blak-blakan</a:t>
            </a:r>
            <a:r>
              <a:rPr lang="en-US" dirty="0" smtClean="0"/>
              <a:t> (</a:t>
            </a:r>
            <a:r>
              <a:rPr lang="en-US" dirty="0" err="1" smtClean="0"/>
              <a:t>fortright</a:t>
            </a:r>
            <a:r>
              <a:rPr lang="en-US" dirty="0" smtClean="0"/>
              <a:t>)		Vs	</a:t>
            </a:r>
            <a:r>
              <a:rPr lang="en-US" dirty="0" err="1" smtClean="0"/>
              <a:t>Berkhayal</a:t>
            </a:r>
            <a:r>
              <a:rPr lang="en-US" dirty="0" smtClean="0"/>
              <a:t> (shrewd)</a:t>
            </a:r>
          </a:p>
          <a:p>
            <a:pPr marL="342900" indent="-342900">
              <a:buAutoNum type="arabicPeriod"/>
            </a:pPr>
            <a:r>
              <a:rPr lang="en-US" dirty="0" err="1" smtClean="0"/>
              <a:t>Egois</a:t>
            </a:r>
            <a:r>
              <a:rPr lang="en-US" dirty="0" smtClean="0"/>
              <a:t> (self assured)		Vs	</a:t>
            </a:r>
            <a:r>
              <a:rPr lang="en-US" dirty="0" err="1" smtClean="0"/>
              <a:t>Khawatir</a:t>
            </a:r>
            <a:r>
              <a:rPr lang="en-US" dirty="0" smtClean="0"/>
              <a:t> (apprehensive)</a:t>
            </a:r>
          </a:p>
          <a:p>
            <a:pPr marL="342900" indent="-342900">
              <a:buAutoNum type="arabicPeriod"/>
            </a:pPr>
            <a:r>
              <a:rPr lang="en-US" dirty="0" err="1" smtClean="0"/>
              <a:t>Kolot</a:t>
            </a:r>
            <a:r>
              <a:rPr lang="en-US" dirty="0" smtClean="0"/>
              <a:t> (</a:t>
            </a:r>
            <a:r>
              <a:rPr lang="en-US" dirty="0" err="1" smtClean="0"/>
              <a:t>consevative</a:t>
            </a:r>
            <a:r>
              <a:rPr lang="en-US" dirty="0" smtClean="0"/>
              <a:t>)		Vs	</a:t>
            </a:r>
            <a:r>
              <a:rPr lang="en-US" dirty="0" err="1" smtClean="0"/>
              <a:t>Coba-coba</a:t>
            </a:r>
            <a:r>
              <a:rPr lang="en-US" dirty="0" smtClean="0"/>
              <a:t> (experimenting)</a:t>
            </a:r>
          </a:p>
          <a:p>
            <a:pPr marL="342900" indent="-342900">
              <a:buAutoNum type="arabicPeriod"/>
            </a:pPr>
            <a:r>
              <a:rPr lang="en-US" dirty="0" err="1" smtClean="0"/>
              <a:t>Terikat</a:t>
            </a:r>
            <a:r>
              <a:rPr lang="en-US" dirty="0" smtClean="0"/>
              <a:t> (group dependent)	Vs	</a:t>
            </a:r>
            <a:r>
              <a:rPr lang="en-US" dirty="0" err="1" smtClean="0"/>
              <a:t>Mandiri</a:t>
            </a:r>
            <a:r>
              <a:rPr lang="en-US" dirty="0" smtClean="0"/>
              <a:t> (self sufficient)</a:t>
            </a:r>
          </a:p>
          <a:p>
            <a:pPr marL="342900" indent="-342900">
              <a:buAutoNum type="arabicPeriod"/>
            </a:pP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terkendali</a:t>
            </a:r>
            <a:r>
              <a:rPr lang="en-US" dirty="0" smtClean="0"/>
              <a:t> (uncontrolled)	Vs	</a:t>
            </a:r>
            <a:r>
              <a:rPr lang="en-US" dirty="0" err="1" smtClean="0"/>
              <a:t>Terkendali</a:t>
            </a:r>
            <a:r>
              <a:rPr lang="en-US" dirty="0" smtClean="0"/>
              <a:t> (</a:t>
            </a:r>
            <a:r>
              <a:rPr lang="en-US" dirty="0" err="1" smtClean="0"/>
              <a:t>conrolled</a:t>
            </a:r>
            <a:r>
              <a:rPr lang="en-US" dirty="0" smtClean="0"/>
              <a:t>)</a:t>
            </a:r>
          </a:p>
          <a:p>
            <a:pPr marL="342900" indent="-342900">
              <a:buAutoNum type="arabicPeriod"/>
            </a:pPr>
            <a:r>
              <a:rPr lang="en-US" dirty="0" err="1" smtClean="0"/>
              <a:t>Tenang</a:t>
            </a:r>
            <a:r>
              <a:rPr lang="en-US" dirty="0" smtClean="0"/>
              <a:t> (relaxed)		Vs	</a:t>
            </a:r>
            <a:r>
              <a:rPr lang="en-US" dirty="0" err="1" smtClean="0"/>
              <a:t>Tegang</a:t>
            </a:r>
            <a:r>
              <a:rPr lang="en-US" dirty="0" smtClean="0"/>
              <a:t> (tense)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5943600"/>
            <a:ext cx="822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( </a:t>
            </a:r>
            <a:r>
              <a:rPr lang="en-US" sz="2400" b="1" i="1" dirty="0" err="1" smtClean="0"/>
              <a:t>Sumber</a:t>
            </a:r>
            <a:r>
              <a:rPr lang="en-US" sz="2400" b="1" i="1" dirty="0" smtClean="0"/>
              <a:t>:</a:t>
            </a:r>
            <a:r>
              <a:rPr lang="en-US" sz="2400" i="1" dirty="0" smtClean="0"/>
              <a:t> Robbins, 2001 </a:t>
            </a:r>
            <a:r>
              <a:rPr lang="en-US" sz="2400" i="1" dirty="0" err="1" smtClean="0"/>
              <a:t>dikutip</a:t>
            </a:r>
            <a:r>
              <a:rPr lang="en-US" sz="2400" i="1" dirty="0" smtClean="0"/>
              <a:t> MP </a:t>
            </a:r>
            <a:r>
              <a:rPr lang="id-ID" sz="2400" i="1" dirty="0" err="1" smtClean="0"/>
              <a:t>T</a:t>
            </a:r>
            <a:r>
              <a:rPr lang="en-US" sz="2400" i="1" dirty="0" err="1" smtClean="0"/>
              <a:t>ampubolon</a:t>
            </a:r>
            <a:r>
              <a:rPr lang="en-US" sz="2400" i="1" dirty="0" smtClean="0"/>
              <a:t> </a:t>
            </a:r>
            <a:r>
              <a:rPr lang="en-US" sz="2400" i="1" dirty="0" smtClean="0"/>
              <a:t>: 2008 : 31-32 </a:t>
            </a:r>
            <a:r>
              <a:rPr lang="en-US" sz="2400" dirty="0" smtClean="0"/>
              <a:t>)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62484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85800" y="304800"/>
            <a:ext cx="7924800" cy="62786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Dari ke-14 ciri khusus tersebut, kemudian disampaikan menjadi model </a:t>
            </a:r>
            <a:r>
              <a:rPr lang="id-ID" sz="2000" i="1" dirty="0" smtClean="0">
                <a:latin typeface="Times New Roman" pitchFamily="18" charset="0"/>
                <a:cs typeface="Times New Roman" pitchFamily="18" charset="0"/>
              </a:rPr>
              <a:t>The Big Five</a:t>
            </a:r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 dari </a:t>
            </a:r>
            <a:r>
              <a:rPr lang="id-ID" sz="2000" i="1" dirty="0" smtClean="0">
                <a:latin typeface="Times New Roman" pitchFamily="18" charset="0"/>
                <a:cs typeface="Times New Roman" pitchFamily="18" charset="0"/>
              </a:rPr>
              <a:t>Myers-Biggrs Type Indicator </a:t>
            </a:r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(MBTI) faktor kepribadian (personality).</a:t>
            </a:r>
            <a:endParaRPr lang="id-ID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eriod"/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Orang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yang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suka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bercerita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(extraversion)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kepribadian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mempunyai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dimensi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orang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memiliki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rasa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sosial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tinggi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suka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berteman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tegas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>
              <a:buAutoNum type="arabicPeriod"/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Orang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menyenangkan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(agreeableness)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kepribadian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mem</a:t>
            </a:r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unyai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dimensi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orang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baik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hati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bekerja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sama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dipercayai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>
              <a:buAutoNum type="arabicPeriod"/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Orang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yang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teliti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(conscientiousness)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kepribadian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mem</a:t>
            </a:r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unyai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dimensi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bertanggung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jawab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senang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terikat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tekun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organisatoris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>
              <a:buAutoNum type="arabicPeriod"/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Orang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memil</a:t>
            </a:r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emosi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stabil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(emotional stability)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kepribadian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dimensi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karakteristik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kalem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percaya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diri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selalu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siap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mudah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gugup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mau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mengambil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risiko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>
              <a:buAutoNum type="arabicPeriod"/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Orang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belajar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pengalaman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op</a:t>
            </a:r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en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nes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to experience)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kepribadian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mem</a:t>
            </a:r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unyai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dimensi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karakteristik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sebagaim</a:t>
            </a:r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ana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seorang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memiliki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imajinasi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atistik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sensitif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intelektual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/>
            <a:r>
              <a:rPr lang="en-US" dirty="0" smtClean="0"/>
              <a:t>	</a:t>
            </a:r>
          </a:p>
          <a:p>
            <a:pPr marL="342900" indent="-342900"/>
            <a:r>
              <a:rPr lang="en-US" dirty="0" smtClean="0"/>
              <a:t>	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(MP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Tampubolon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; 2008 : 31-32)</a:t>
            </a:r>
            <a:endParaRPr lang="en-US" sz="24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78562"/>
          </a:xfrm>
        </p:spPr>
        <p:txBody>
          <a:bodyPr>
            <a:normAutofit/>
          </a:bodyPr>
          <a:lstStyle/>
          <a:p>
            <a:pPr algn="l"/>
            <a:r>
              <a:rPr lang="id-ID" sz="3600" dirty="0" smtClean="0"/>
              <a:t>F. </a:t>
            </a:r>
            <a:r>
              <a:rPr lang="en-US" sz="3600" dirty="0" err="1" smtClean="0"/>
              <a:t>Perilaku</a:t>
            </a:r>
            <a:r>
              <a:rPr lang="en-US" sz="3600" dirty="0" smtClean="0"/>
              <a:t> </a:t>
            </a:r>
            <a:r>
              <a:rPr lang="en-US" sz="3600" dirty="0" err="1" smtClean="0"/>
              <a:t>individu</a:t>
            </a:r>
            <a:r>
              <a:rPr lang="en-US" sz="3600" dirty="0" smtClean="0"/>
              <a:t> </a:t>
            </a:r>
            <a:r>
              <a:rPr lang="en-US" sz="3600" dirty="0" err="1" smtClean="0"/>
              <a:t>dalam</a:t>
            </a:r>
            <a:r>
              <a:rPr lang="en-US" sz="3600" dirty="0" smtClean="0"/>
              <a:t> </a:t>
            </a:r>
            <a:r>
              <a:rPr lang="en-US" sz="3600" dirty="0" err="1" smtClean="0"/>
              <a:t>organisasi</a:t>
            </a:r>
            <a:r>
              <a:rPr lang="en-US" sz="3600" dirty="0" smtClean="0"/>
              <a:t> </a:t>
            </a:r>
            <a:r>
              <a:rPr lang="en-US" sz="3600" dirty="0" err="1" smtClean="0"/>
              <a:t>terbagi</a:t>
            </a:r>
            <a:r>
              <a:rPr lang="en-US" sz="3600" dirty="0" smtClean="0"/>
              <a:t> </a:t>
            </a:r>
            <a:r>
              <a:rPr lang="en-US" sz="3600" dirty="0" err="1" smtClean="0"/>
              <a:t>atas</a:t>
            </a:r>
            <a:r>
              <a:rPr lang="en-US" sz="3600" dirty="0" smtClean="0"/>
              <a:t> </a:t>
            </a:r>
            <a:r>
              <a:rPr lang="en-US" sz="3600" dirty="0" err="1" smtClean="0"/>
              <a:t>perilaku</a:t>
            </a:r>
            <a:r>
              <a:rPr lang="en-US" sz="3600" dirty="0" smtClean="0"/>
              <a:t> yang </a:t>
            </a:r>
            <a:r>
              <a:rPr lang="en-US" sz="3600" dirty="0" err="1" smtClean="0"/>
              <a:t>berorientasi</a:t>
            </a:r>
            <a:r>
              <a:rPr lang="en-US" sz="3600" dirty="0" smtClean="0"/>
              <a:t> </a:t>
            </a:r>
            <a:r>
              <a:rPr lang="en-US" sz="3600" dirty="0" err="1" smtClean="0"/>
              <a:t>pada</a:t>
            </a:r>
            <a:r>
              <a:rPr lang="en-US" sz="3600" dirty="0" smtClean="0"/>
              <a:t> :</a:t>
            </a:r>
            <a:br>
              <a:rPr lang="en-US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1. </a:t>
            </a:r>
            <a:r>
              <a:rPr lang="en-US" sz="3600" dirty="0" err="1" smtClean="0"/>
              <a:t>Tugas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2. </a:t>
            </a:r>
            <a:r>
              <a:rPr lang="en-US" sz="3600" dirty="0" err="1" smtClean="0"/>
              <a:t>Pembinaan</a:t>
            </a:r>
            <a:r>
              <a:rPr lang="en-US" sz="3600" dirty="0" smtClean="0"/>
              <a:t> </a:t>
            </a:r>
            <a:r>
              <a:rPr lang="en-US" sz="3600" dirty="0" err="1" smtClean="0"/>
              <a:t>kelompok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3. </a:t>
            </a:r>
            <a:r>
              <a:rPr lang="en-US" sz="3600" dirty="0" err="1" smtClean="0"/>
              <a:t>Diri</a:t>
            </a:r>
            <a:r>
              <a:rPr lang="en-US" sz="3600" dirty="0" smtClean="0"/>
              <a:t> </a:t>
            </a:r>
            <a:r>
              <a:rPr lang="en-US" sz="3600" dirty="0" err="1" smtClean="0"/>
              <a:t>sendiri</a:t>
            </a:r>
            <a:endParaRPr lang="en-US" sz="3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1. </a:t>
            </a:r>
            <a:r>
              <a:rPr lang="en-US" dirty="0" err="1" smtClean="0"/>
              <a:t>Perilaku</a:t>
            </a:r>
            <a:r>
              <a:rPr lang="en-US" dirty="0" smtClean="0"/>
              <a:t> yang </a:t>
            </a:r>
            <a:r>
              <a:rPr lang="en-US" dirty="0" err="1" smtClean="0"/>
              <a:t>beorientasi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bercirikan</a:t>
            </a:r>
            <a:r>
              <a:rPr lang="en-US" dirty="0" smtClean="0"/>
              <a:t> :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09600" y="1981200"/>
            <a:ext cx="80010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LcPeriod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Pengambil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inisiatif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lphaLcPeriod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Pencari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informasi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lphaLcPeriod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Pengumpul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pendapat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lphaLcPeriod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Pemberi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informasi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pendapat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lphaLcPeriod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Pencari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pendapat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lphaLcPeriod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Pengolah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pendapat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pemberi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penjelasan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eleborator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342900" indent="-342900">
              <a:buAutoNum type="alphaLcPeriod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Pengkoordinasi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lphaLcPeriod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Penyimpul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77962"/>
          </a:xfrm>
        </p:spPr>
        <p:txBody>
          <a:bodyPr>
            <a:no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2.Perilaku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individu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berorientasi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pembinaan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kelompok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yaitu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berikut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: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0" y="2743200"/>
            <a:ext cx="77724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LcPeriod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Pendorong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lphaLcPeriod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Penjaga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pintu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lphaLcPeriod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Pembuat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norma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kerja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lphaLcPeriod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Pengikut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lphaLcPeriod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Pengekspresi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perasaan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kelompok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Perilaku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berorientasi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sendiri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yaitu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berikut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: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3400" y="1600200"/>
            <a:ext cx="8229600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LcPeriod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Penentang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lphaLcPeriod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Penghalang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lphaLcPeriod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Pendominasi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lphaLcPeriod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Penyaing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lphaLcPeriod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Pencari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simpati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lphaLcPeriod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Penyokong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tertentu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lphaLcPeriod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Pengganggu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lphaLcPeriod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Pencari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nama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lphaLcPeriod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Acuh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tak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acuh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endParaRPr lang="en-US" dirty="0" smtClean="0"/>
          </a:p>
          <a:p>
            <a:pPr marL="342900" indent="-342900" algn="ctr"/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Husaini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Usman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; 208 : 146 – 147 )</a:t>
            </a:r>
            <a:endParaRPr lang="en-US" sz="28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26971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G. </a:t>
            </a:r>
            <a:r>
              <a:rPr lang="en-US" dirty="0" err="1" smtClean="0"/>
              <a:t>Praktik</a:t>
            </a:r>
            <a:r>
              <a:rPr lang="en-US" dirty="0" smtClean="0"/>
              <a:t> </a:t>
            </a:r>
            <a:r>
              <a:rPr lang="en-US" dirty="0" err="1" smtClean="0"/>
              <a:t>Perilaku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Indonesia</a:t>
            </a:r>
            <a:br>
              <a:rPr lang="en-US" dirty="0" smtClean="0"/>
            </a:br>
            <a:r>
              <a:rPr lang="en-US" dirty="0" smtClean="0"/>
              <a:t>   </a:t>
            </a:r>
            <a:r>
              <a:rPr lang="en-US" dirty="0" err="1" smtClean="0"/>
              <a:t>Ciri-ciri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Indonesia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 :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85800" y="2209800"/>
            <a:ext cx="7620000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dirty="0" err="1" smtClean="0"/>
              <a:t>Munafik</a:t>
            </a:r>
            <a:endParaRPr lang="en-US" dirty="0" smtClean="0"/>
          </a:p>
          <a:p>
            <a:pPr marL="342900" indent="-342900">
              <a:buAutoNum type="arabicPeriod"/>
            </a:pPr>
            <a:r>
              <a:rPr lang="en-US" dirty="0" err="1" smtClean="0"/>
              <a:t>Segan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enggan</a:t>
            </a:r>
            <a:r>
              <a:rPr lang="en-US" dirty="0" smtClean="0"/>
              <a:t> </a:t>
            </a:r>
            <a:r>
              <a:rPr lang="en-US" dirty="0" err="1" smtClean="0"/>
              <a:t>bertanggung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endParaRPr lang="en-US" dirty="0" smtClean="0"/>
          </a:p>
          <a:p>
            <a:pPr marL="342900" indent="-342900">
              <a:buAutoNum type="arabicPeriod"/>
            </a:pPr>
            <a:r>
              <a:rPr lang="en-US" dirty="0" err="1" smtClean="0"/>
              <a:t>Feodal</a:t>
            </a:r>
            <a:endParaRPr lang="en-US" dirty="0" smtClean="0"/>
          </a:p>
          <a:p>
            <a:pPr marL="342900" indent="-342900">
              <a:buAutoNum type="arabicPeriod"/>
            </a:pP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percaya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tahyul</a:t>
            </a:r>
            <a:endParaRPr lang="en-US" dirty="0" smtClean="0"/>
          </a:p>
          <a:p>
            <a:pPr marL="342900" indent="-342900">
              <a:buAutoNum type="arabicPeriod"/>
            </a:pPr>
            <a:r>
              <a:rPr lang="en-US" dirty="0" err="1" smtClean="0"/>
              <a:t>Artistik</a:t>
            </a:r>
            <a:endParaRPr lang="en-US" dirty="0" smtClean="0"/>
          </a:p>
          <a:p>
            <a:pPr marL="342900" indent="-342900">
              <a:buAutoNum type="arabicPeriod"/>
            </a:pPr>
            <a:r>
              <a:rPr lang="en-US" dirty="0" err="1" smtClean="0"/>
              <a:t>Punya</a:t>
            </a:r>
            <a:r>
              <a:rPr lang="en-US" dirty="0" smtClean="0"/>
              <a:t> </a:t>
            </a:r>
            <a:r>
              <a:rPr lang="en-US" dirty="0" err="1" smtClean="0"/>
              <a:t>watak</a:t>
            </a:r>
            <a:r>
              <a:rPr lang="en-US" dirty="0" smtClean="0"/>
              <a:t> </a:t>
            </a:r>
            <a:r>
              <a:rPr lang="en-US" dirty="0" err="1" smtClean="0"/>
              <a:t>lemah</a:t>
            </a:r>
            <a:endParaRPr lang="en-US" dirty="0" smtClean="0"/>
          </a:p>
          <a:p>
            <a:pPr marL="342900" indent="-342900">
              <a:buAutoNum type="arabicPeriod"/>
            </a:pPr>
            <a:r>
              <a:rPr lang="en-US" dirty="0" err="1" smtClean="0"/>
              <a:t>Senang</a:t>
            </a:r>
            <a:r>
              <a:rPr lang="en-US" dirty="0" smtClean="0"/>
              <a:t> nostalgia</a:t>
            </a:r>
          </a:p>
          <a:p>
            <a:pPr marL="342900" indent="-342900">
              <a:buAutoNum type="arabicPeriod"/>
            </a:pPr>
            <a:r>
              <a:rPr lang="en-US" dirty="0" err="1" smtClean="0"/>
              <a:t>Cepat</a:t>
            </a:r>
            <a:r>
              <a:rPr lang="en-US" dirty="0" smtClean="0"/>
              <a:t> </a:t>
            </a:r>
            <a:r>
              <a:rPr lang="en-US" dirty="0" err="1" smtClean="0"/>
              <a:t>marah</a:t>
            </a:r>
            <a:endParaRPr lang="en-US" dirty="0" smtClean="0"/>
          </a:p>
          <a:p>
            <a:pPr marL="342900" indent="-342900">
              <a:buAutoNum type="arabicPeriod"/>
            </a:pPr>
            <a:r>
              <a:rPr lang="en-US" dirty="0" err="1" smtClean="0"/>
              <a:t>Tukang</a:t>
            </a:r>
            <a:r>
              <a:rPr lang="en-US" dirty="0" smtClean="0"/>
              <a:t> </a:t>
            </a:r>
            <a:r>
              <a:rPr lang="en-US" dirty="0" err="1" smtClean="0"/>
              <a:t>lego</a:t>
            </a:r>
            <a:endParaRPr lang="en-US" dirty="0" smtClean="0"/>
          </a:p>
          <a:p>
            <a:pPr marL="342900" indent="-342900">
              <a:buAutoNum type="arabicPeriod"/>
            </a:pPr>
            <a:r>
              <a:rPr lang="en-US" dirty="0" err="1" smtClean="0"/>
              <a:t>Suka</a:t>
            </a:r>
            <a:r>
              <a:rPr lang="en-US" dirty="0" smtClean="0"/>
              <a:t> </a:t>
            </a:r>
            <a:r>
              <a:rPr lang="en-US" dirty="0" err="1" smtClean="0"/>
              <a:t>merek</a:t>
            </a:r>
            <a:r>
              <a:rPr lang="en-US" dirty="0" smtClean="0"/>
              <a:t> </a:t>
            </a:r>
            <a:r>
              <a:rPr lang="en-US" dirty="0" err="1" smtClean="0"/>
              <a:t>luar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r>
              <a:rPr lang="en-US" dirty="0" smtClean="0"/>
              <a:t> </a:t>
            </a:r>
            <a:r>
              <a:rPr lang="en-US" dirty="0" err="1" smtClean="0"/>
              <a:t>demi</a:t>
            </a:r>
            <a:r>
              <a:rPr lang="en-US" dirty="0" smtClean="0"/>
              <a:t> </a:t>
            </a:r>
            <a:r>
              <a:rPr lang="en-US" dirty="0" err="1" smtClean="0"/>
              <a:t>gengsi</a:t>
            </a:r>
            <a:endParaRPr lang="en-US" dirty="0" smtClean="0"/>
          </a:p>
          <a:p>
            <a:pPr marL="342900" indent="-342900">
              <a:buAutoNum type="arabicPeriod"/>
            </a:pPr>
            <a:r>
              <a:rPr lang="en-US" dirty="0" err="1" smtClean="0"/>
              <a:t>Pemalas</a:t>
            </a:r>
            <a:endParaRPr lang="en-US" dirty="0" smtClean="0"/>
          </a:p>
          <a:p>
            <a:pPr marL="342900" indent="-342900">
              <a:buAutoNum type="arabicPeriod"/>
            </a:pPr>
            <a:r>
              <a:rPr lang="en-US" dirty="0" err="1" smtClean="0"/>
              <a:t>Konsumtif</a:t>
            </a:r>
            <a:endParaRPr lang="en-US" dirty="0" smtClean="0"/>
          </a:p>
          <a:p>
            <a:pPr marL="342900" indent="-342900"/>
            <a:endParaRPr lang="en-US" dirty="0" smtClean="0"/>
          </a:p>
          <a:p>
            <a:pPr marL="342900" indent="-342900" algn="ctr"/>
            <a:r>
              <a:rPr lang="en-US" sz="2400" b="1" i="1" dirty="0" smtClean="0"/>
              <a:t>(</a:t>
            </a:r>
            <a:r>
              <a:rPr lang="en-US" sz="2400" b="1" i="1" dirty="0" err="1" smtClean="0"/>
              <a:t>Mochtar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Lubis</a:t>
            </a:r>
            <a:r>
              <a:rPr lang="en-US" sz="2400" b="1" i="1" dirty="0" smtClean="0"/>
              <a:t> , </a:t>
            </a:r>
            <a:r>
              <a:rPr lang="en-US" sz="2400" b="1" i="1" dirty="0" err="1" smtClean="0"/>
              <a:t>dikutip</a:t>
            </a:r>
            <a:r>
              <a:rPr lang="en-US" sz="2400" b="1" i="1" dirty="0" smtClean="0"/>
              <a:t> , </a:t>
            </a:r>
            <a:r>
              <a:rPr lang="en-US" sz="2400" b="1" i="1" dirty="0" err="1" smtClean="0"/>
              <a:t>Husaini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Usman</a:t>
            </a:r>
            <a:r>
              <a:rPr lang="en-US" sz="2400" b="1" i="1" dirty="0" smtClean="0"/>
              <a:t>  ; 2008 : 154-156)</a:t>
            </a:r>
            <a:endParaRPr lang="en-US" sz="2400" b="1" i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685800" y="381001"/>
            <a:ext cx="7772400" cy="1470025"/>
          </a:xfrm>
        </p:spPr>
        <p:txBody>
          <a:bodyPr/>
          <a:lstStyle/>
          <a:p>
            <a:r>
              <a:rPr lang="en-US" dirty="0" smtClean="0"/>
              <a:t>A. PENGERTIAN PERILAKU INDIVIDU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685800" y="2286000"/>
            <a:ext cx="8077200" cy="3048000"/>
          </a:xfrm>
        </p:spPr>
        <p:txBody>
          <a:bodyPr>
            <a:normAutofit/>
          </a:bodyPr>
          <a:lstStyle/>
          <a:p>
            <a:pPr marL="457200" indent="-457200" algn="just">
              <a:buAutoNum type="arabicPeriod"/>
            </a:pP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Menurut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Krech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perilaku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semua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aktivitas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mendorong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individu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mencapai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tujuan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tertentu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 algn="just"/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	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Semua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aktivitas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dimaksud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segala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ditanggapi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dipikirkan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, yang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dirasakan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mengaktifkan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kebiasan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lama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menghasilkan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kebiasan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baru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mencapai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tujuan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 algn="just"/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	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Menurut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Soejono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Soekamto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pakar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sosilog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Universitas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Indonesia)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perilaku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tindakan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perbuatan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dilakukan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merealisasikan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keinginan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 algn="just"/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/>
          <p:cNvSpPr>
            <a:spLocks noGrp="1"/>
          </p:cNvSpPr>
          <p:nvPr>
            <p:ph type="subTitle" idx="4294967295"/>
          </p:nvPr>
        </p:nvSpPr>
        <p:spPr>
          <a:xfrm>
            <a:off x="685800" y="533400"/>
            <a:ext cx="7772400" cy="518160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Perilaku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manusia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fungsi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interaksi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id-ID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hubungan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individu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lingkungannya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Contoh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: </a:t>
            </a:r>
          </a:p>
          <a:p>
            <a:pPr algn="just">
              <a:buNone/>
            </a:pPr>
            <a:r>
              <a:rPr lang="id-ID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Tukang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parkir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melayani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memparkir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mobil</a:t>
            </a:r>
            <a:endParaRPr lang="en-US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Tukang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pos ,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menyampaikan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surat-surat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alamat</a:t>
            </a:r>
            <a:endParaRPr lang="en-US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Mekanik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bekerja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bengkel</a:t>
            </a:r>
            <a:endParaRPr lang="en-US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Karyawan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asuransi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datang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kerumah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menawarkan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jasa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asuransinya</a:t>
            </a:r>
            <a:endParaRPr lang="en-US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Seorang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perawat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melayani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pasien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rumah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sakit</a:t>
            </a:r>
            <a:endParaRPr lang="en-US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Seorang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manager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dikantor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memberi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keputusan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dst</a:t>
            </a:r>
            <a:endParaRPr lang="en-US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en-U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Mereka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semuanya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akan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berperilaku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berbeda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satu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sama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lain ,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perilakunya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ditentukan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masing-masing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lingkungannya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memang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berbeda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0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Miftah</a:t>
            </a:r>
            <a:r>
              <a:rPr lang="en-US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Thoha</a:t>
            </a:r>
            <a:r>
              <a:rPr lang="en-US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; 2011: 33-34)</a:t>
            </a:r>
            <a:endParaRPr lang="en-US" sz="20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4114800"/>
          </a:xfrm>
        </p:spPr>
        <p:txBody>
          <a:bodyPr>
            <a:normAutofit/>
          </a:bodyPr>
          <a:lstStyle/>
          <a:p>
            <a:pPr algn="l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Formula P = F ( I,L )</a:t>
            </a:r>
            <a:br>
              <a:rPr lang="en-US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P	   =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Perilaku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F	   =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Fungsi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 	   =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Interaksi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L 	   =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Lingkungan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000" dirty="0">
                <a:latin typeface="Times New Roman" pitchFamily="18" charset="0"/>
                <a:cs typeface="Times New Roman" pitchFamily="18" charset="0"/>
              </a:rPr>
            </a:b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Formula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dibaca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perilaku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fungsi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interaksi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antara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individu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lingkungannya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n-US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000" dirty="0">
                <a:latin typeface="Times New Roman" pitchFamily="18" charset="0"/>
                <a:cs typeface="Times New Roman" pitchFamily="18" charset="0"/>
              </a:rPr>
            </a:b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914400" y="1752600"/>
            <a:ext cx="7086600" cy="259080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Perilaku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terjadi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karena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algn="just"/>
            <a:endParaRPr lang="en-US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id-ID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Adanya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rangsangan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menimbulkan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respon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id-ID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Komunitas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antarindividu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dimana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salah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satu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diantaranya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	    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mempunyai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kebutuhan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bagi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lain.</a:t>
            </a:r>
          </a:p>
          <a:p>
            <a:pPr algn="just"/>
            <a:endParaRPr lang="en-US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Manusia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berperilaku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agar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tercapai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kebutuhan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(need)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id-ID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keinginan</a:t>
            </a:r>
            <a:r>
              <a:rPr lang="id-ID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(want).</a:t>
            </a:r>
            <a:endParaRPr lang="en-U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1"/>
            <a:ext cx="7772400" cy="1470025"/>
          </a:xfrm>
        </p:spPr>
        <p:txBody>
          <a:bodyPr/>
          <a:lstStyle/>
          <a:p>
            <a:r>
              <a:rPr lang="id-ID" dirty="0" smtClean="0"/>
              <a:t>B. </a:t>
            </a:r>
            <a:r>
              <a:rPr lang="en-US" dirty="0" smtClean="0"/>
              <a:t>TIPE PERILAKU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762000" y="1219200"/>
            <a:ext cx="7467600" cy="5257800"/>
          </a:xfrm>
        </p:spPr>
        <p:txBody>
          <a:bodyPr>
            <a:normAutofit/>
          </a:bodyPr>
          <a:lstStyle/>
          <a:p>
            <a:pPr algn="just"/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Menurut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Clare W Graves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membagi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tipe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perilaku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menjadi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7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tipe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yaitu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perilaku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algn="just"/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id-ID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Tipe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Autistik</a:t>
            </a:r>
            <a:endParaRPr lang="en-US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Hidupnya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seperti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tumbuh-tumbuh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punya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daya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juang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id-ID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Tipe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Animistic</a:t>
            </a:r>
          </a:p>
          <a:p>
            <a:pPr algn="just"/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 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Sadar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akan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lingkungannya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tetapi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kurang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memahaminya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, 	    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mempertahankan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kelangsungan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hidup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tetapi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dikuasai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hal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              	    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hal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berkaitan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klemik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perdukunan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praktek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	     yang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aneh-aneh</a:t>
            </a:r>
            <a:endParaRPr lang="en-US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id-ID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Tipe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Kejutan</a:t>
            </a:r>
            <a:endParaRPr lang="en-US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Motif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utamanya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keamanan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perlindungan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status qua</a:t>
            </a:r>
          </a:p>
          <a:p>
            <a:pPr algn="just"/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Peluang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bila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memanfaatkannya</a:t>
            </a:r>
            <a:endParaRPr lang="en-US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 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risiko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mengancam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keamanan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dirinya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	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762000" y="304800"/>
            <a:ext cx="7467600" cy="6553200"/>
          </a:xfrm>
        </p:spPr>
        <p:txBody>
          <a:bodyPr>
            <a:normAutofit/>
          </a:bodyPr>
          <a:lstStyle/>
          <a:p>
            <a:pPr algn="just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id-ID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Tipe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agresif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gila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kuasa</a:t>
            </a:r>
            <a:endParaRPr lang="en-US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Perilaku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menentang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tradisi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tata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tertib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telah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mapan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	     , motif yang paling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dominan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kekuasaan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	    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mungkin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juga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prestise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sulit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diatur</a:t>
            </a:r>
            <a:endParaRPr lang="en-US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id-ID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Tipe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Agrsif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Individualistic</a:t>
            </a:r>
          </a:p>
          <a:p>
            <a:pPr algn="just"/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Tipe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percaya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diri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bertanggung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jawab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berkiblat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	    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tujuan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(objective)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prestasi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suka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tugas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	 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dipaksakan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orang-orang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bertipe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mempunyai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	   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kemampuan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menjadi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manager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puncak</a:t>
            </a:r>
            <a:endParaRPr lang="en-US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id-ID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Tipe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Sosio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Sentris</a:t>
            </a:r>
            <a:endParaRPr lang="en-US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Tipe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suka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pekerjaan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menyenangkan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, 	  	   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mendahulukan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masalah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masalah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sosial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daripada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masalah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	   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materi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pribadi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suka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bekerja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kelompok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tim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, 	   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tipe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motif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cenderung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mengutamakan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kelompok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sosial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just"/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id-ID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Tipe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Individualistis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suka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damai</a:t>
            </a:r>
            <a:endParaRPr lang="en-US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Tipe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berkiblat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tujuan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berharap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ikut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serta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	  	    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membentuk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target ,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tipe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motif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dominan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prestasi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	    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hanya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diri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kurang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menghargai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penghargaan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orang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	     lain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bersifat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teoritis</a:t>
            </a:r>
            <a:endParaRPr lang="en-US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533400" y="228600"/>
            <a:ext cx="8153400" cy="640080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Menurut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 Yung ,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tipe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perilaku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tiga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tipe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yaitu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algn="just"/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id-ID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Tipe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Introvert</a:t>
            </a:r>
          </a:p>
          <a:p>
            <a:pPr algn="just"/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Tipe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mementingkan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diri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sendiri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kepentingan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	  	    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umum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Ciri-cirinya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Egoistis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senang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menyendiri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pendiam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, 	 	    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kurang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bisa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bergaul</a:t>
            </a:r>
            <a:endParaRPr lang="en-U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Tipe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sesuai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profesi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pekerjaan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kasir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bendahara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	  	  	     (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pembukuan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just"/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id-ID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Tipe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Extrovert</a:t>
            </a:r>
          </a:p>
          <a:p>
            <a:pPr algn="just"/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Tipe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mementingkan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kepentingan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umum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	 	     </a:t>
            </a:r>
            <a:endParaRPr lang="id-ID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id-ID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kepentingan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pribadi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Ciri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ciri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tipe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berhati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terbuka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selalu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gembira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ramah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	 	    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pergaulan</a:t>
            </a:r>
            <a:endParaRPr lang="en-US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Tipe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sesuai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profesi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pelayan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(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bagian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pemasaran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id-ID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id-ID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c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Tipe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Ambiverse</a:t>
            </a:r>
            <a:endParaRPr lang="en-US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   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Tipe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berada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diantara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tipe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introvert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tipe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ekstrovert</a:t>
            </a:r>
            <a:endParaRPr lang="en-US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Kenyataanya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setiap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orang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memiliki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cenderung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sama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persis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berbagai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tipe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diatas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namun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lebih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cenderung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hanya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mendekati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tipe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tertentu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saja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0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Iwan</a:t>
            </a:r>
            <a:r>
              <a:rPr lang="en-US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Purwanto</a:t>
            </a:r>
            <a:r>
              <a:rPr lang="en-US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; 2007 : 58 – 60</a:t>
            </a:r>
            <a:endParaRPr lang="en-U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685800" y="381000"/>
            <a:ext cx="7543800" cy="6019800"/>
          </a:xfrm>
        </p:spPr>
        <p:txBody>
          <a:bodyPr>
            <a:normAutofit/>
          </a:bodyPr>
          <a:lstStyle/>
          <a:p>
            <a:pPr algn="just"/>
            <a:r>
              <a:rPr lang="id-ID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C.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jenis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perilaku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antara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atasan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bawahan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berinteraksi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yaitu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marL="457200" indent="-457200" algn="just"/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Perilaku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submisif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bersikap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patuh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/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Bawahan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mampu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menolak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pekerjaan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baru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sementara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pekerja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lama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belum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selesai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(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menerima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saja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mampu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membela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haknya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marL="457200" indent="-457200" algn="just"/>
            <a:endParaRPr lang="en-US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/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Agresif</a:t>
            </a:r>
            <a:endParaRPr lang="en-US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/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Bawahan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menolak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beraksi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langsung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pekerjaan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baru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mengatakan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pekerjaan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lama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belum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selesai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jadwalnya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sudah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padat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,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bawahan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lebih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mementingkan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dirinya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sendiri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 algn="just"/>
            <a:endParaRPr lang="en-US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/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Asersif</a:t>
            </a:r>
            <a:endParaRPr lang="en-US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/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Bawahan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menolak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sementara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cara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sopan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mengatakan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selesai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pekerjaan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lama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setelah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itu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pekerjaan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baru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akan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segera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dikerjakan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 algn="just"/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Mempertahankan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hak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sendiri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mengorbankan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hak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orang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lain (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atasan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306</TotalTime>
  <Words>576</Words>
  <Application>Microsoft Office PowerPoint</Application>
  <PresentationFormat>On-screen Show (4:3)</PresentationFormat>
  <Paragraphs>158</Paragraphs>
  <Slides>17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PERILAKU INDIVIDU</vt:lpstr>
      <vt:lpstr>A. PENGERTIAN PERILAKU INDIVIDU</vt:lpstr>
      <vt:lpstr>Slide 3</vt:lpstr>
      <vt:lpstr>Formula P = F ( I,L ) P    = Perilaku F    = Fungsi I     = Interaksi L     = Lingkungan  Formula tersebut dibaca perilaku adalah suatu fungsi dari interaksi antara individu dengan lingkungannya.  </vt:lpstr>
      <vt:lpstr>Slide 5</vt:lpstr>
      <vt:lpstr>B. TIPE PERILAKU</vt:lpstr>
      <vt:lpstr>Slide 7</vt:lpstr>
      <vt:lpstr>Slide 8</vt:lpstr>
      <vt:lpstr>Slide 9</vt:lpstr>
      <vt:lpstr>D. MODEL UMUM PERILAKU DALAM ORGANISASI (MIFTAH THOHA ; 2011 : 35)</vt:lpstr>
      <vt:lpstr>E. Menurut indikator Myers-Briggs (Robbins, 2001) ada 14 ciri khusus yang dapat menggambarkan kepribadian seseorang (individu)</vt:lpstr>
      <vt:lpstr>Slide 12</vt:lpstr>
      <vt:lpstr>F. Perilaku individu dalam organisasi terbagi atas perilaku yang berorientasi pada :  1. Tugas 2. Pembinaan kelompok 3. Diri sendiri</vt:lpstr>
      <vt:lpstr>1. Perilaku yang beorientasi pada tugas bercirikan :</vt:lpstr>
      <vt:lpstr>2.Perilaku individu yang berorientasi pada pembinaan kelompok , yaitu sebagai berikut :</vt:lpstr>
      <vt:lpstr>3. Perilaku yang berorientasi pada diri sendiri , yaitu sebagai berikut :</vt:lpstr>
      <vt:lpstr>G. Praktik Perilaku Manusia Indonesia    Ciri-ciri manusia Indonesia adalah sebagai berikut :</vt:lpstr>
    </vt:vector>
  </TitlesOfParts>
  <Company>Al-Munawwarah Murad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PERILAKU INDIVIDU</dc:title>
  <dc:creator>YPIA</dc:creator>
  <cp:lastModifiedBy>user</cp:lastModifiedBy>
  <cp:revision>52</cp:revision>
  <dcterms:created xsi:type="dcterms:W3CDTF">2013-09-24T01:22:00Z</dcterms:created>
  <dcterms:modified xsi:type="dcterms:W3CDTF">2013-10-03T00:11:06Z</dcterms:modified>
</cp:coreProperties>
</file>