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7045325" cy="93456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46" d="100"/>
          <a:sy n="46" d="100"/>
        </p:scale>
        <p:origin x="-120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B17AF44-1424-4A88-A876-1203031A0B48}" type="datetimeFigureOut">
              <a:rPr lang="en-US" smtClean="0"/>
              <a:pPr/>
              <a:t>10/11/2013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B0EE5B-FC1C-4F24-A3ED-01C3D5D04C2D}"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B17AF44-1424-4A88-A876-1203031A0B48}" type="datetimeFigureOut">
              <a:rPr lang="en-US" smtClean="0"/>
              <a:pPr/>
              <a:t>10/11/2013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B0EE5B-FC1C-4F24-A3ED-01C3D5D04C2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B17AF44-1424-4A88-A876-1203031A0B48}" type="datetimeFigureOut">
              <a:rPr lang="en-US" smtClean="0"/>
              <a:pPr/>
              <a:t>10/11/2013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B0EE5B-FC1C-4F24-A3ED-01C3D5D04C2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B17AF44-1424-4A88-A876-1203031A0B48}" type="datetimeFigureOut">
              <a:rPr lang="en-US" smtClean="0"/>
              <a:pPr/>
              <a:t>10/11/2013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B0EE5B-FC1C-4F24-A3ED-01C3D5D04C2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B17AF44-1424-4A88-A876-1203031A0B48}" type="datetimeFigureOut">
              <a:rPr lang="en-US" smtClean="0"/>
              <a:pPr/>
              <a:t>10/11/2013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B0EE5B-FC1C-4F24-A3ED-01C3D5D04C2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B17AF44-1424-4A88-A876-1203031A0B48}" type="datetimeFigureOut">
              <a:rPr lang="en-US" smtClean="0"/>
              <a:pPr/>
              <a:t>10/11/2013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B0EE5B-FC1C-4F24-A3ED-01C3D5D04C2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B17AF44-1424-4A88-A876-1203031A0B48}" type="datetimeFigureOut">
              <a:rPr lang="en-US" smtClean="0"/>
              <a:pPr/>
              <a:t>10/11/2013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DB0EE5B-FC1C-4F24-A3ED-01C3D5D04C2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B17AF44-1424-4A88-A876-1203031A0B48}" type="datetimeFigureOut">
              <a:rPr lang="en-US" smtClean="0"/>
              <a:pPr/>
              <a:t>10/11/2013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DB0EE5B-FC1C-4F24-A3ED-01C3D5D04C2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17AF44-1424-4A88-A876-1203031A0B48}" type="datetimeFigureOut">
              <a:rPr lang="en-US" smtClean="0"/>
              <a:pPr/>
              <a:t>10/11/2013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DB0EE5B-FC1C-4F24-A3ED-01C3D5D04C2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B17AF44-1424-4A88-A876-1203031A0B48}" type="datetimeFigureOut">
              <a:rPr lang="en-US" smtClean="0"/>
              <a:pPr/>
              <a:t>10/11/2013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B0EE5B-FC1C-4F24-A3ED-01C3D5D04C2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B17AF44-1424-4A88-A876-1203031A0B48}" type="datetimeFigureOut">
              <a:rPr lang="en-US" smtClean="0"/>
              <a:pPr/>
              <a:t>10/11/2013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B0EE5B-FC1C-4F24-A3ED-01C3D5D04C2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17AF44-1424-4A88-A876-1203031A0B48}" type="datetimeFigureOut">
              <a:rPr lang="en-US" smtClean="0"/>
              <a:pPr/>
              <a:t>10/11/2013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B0EE5B-FC1C-4F24-A3ED-01C3D5D04C2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362200"/>
            <a:ext cx="8229600" cy="1143000"/>
          </a:xfrm>
        </p:spPr>
        <p:txBody>
          <a:bodyPr/>
          <a:lstStyle/>
          <a:p>
            <a:r>
              <a:rPr lang="en-US" dirty="0" smtClean="0"/>
              <a:t>BUDAYA ORGANISASI</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685800" y="304800"/>
            <a:ext cx="7772400" cy="1470025"/>
          </a:xfrm>
        </p:spPr>
        <p:txBody>
          <a:bodyPr/>
          <a:lstStyle/>
          <a:p>
            <a:r>
              <a:rPr lang="en-US" dirty="0" smtClean="0"/>
              <a:t>D. PERBEDAAN BUDAYA</a:t>
            </a:r>
            <a:endParaRPr lang="en-US" dirty="0"/>
          </a:p>
        </p:txBody>
      </p:sp>
      <p:sp>
        <p:nvSpPr>
          <p:cNvPr id="4" name="Subtitle 3"/>
          <p:cNvSpPr>
            <a:spLocks noGrp="1"/>
          </p:cNvSpPr>
          <p:nvPr>
            <p:ph type="subTitle" idx="1"/>
          </p:nvPr>
        </p:nvSpPr>
        <p:spPr>
          <a:xfrm>
            <a:off x="1371600" y="2362200"/>
            <a:ext cx="6400800" cy="2438400"/>
          </a:xfrm>
        </p:spPr>
        <p:txBody>
          <a:bodyPr>
            <a:normAutofit fontScale="92500" lnSpcReduction="20000"/>
          </a:bodyPr>
          <a:lstStyle/>
          <a:p>
            <a:pPr algn="just"/>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Perbedaan</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budaya</a:t>
            </a:r>
            <a:r>
              <a:rPr lang="en-US" sz="2000" dirty="0" smtClean="0">
                <a:solidFill>
                  <a:schemeClr val="tx1"/>
                </a:solidFill>
                <a:latin typeface="Times New Roman" pitchFamily="18" charset="0"/>
                <a:cs typeface="Times New Roman" pitchFamily="18" charset="0"/>
              </a:rPr>
              <a:t> yang </a:t>
            </a:r>
            <a:r>
              <a:rPr lang="en-US" sz="2000" dirty="0" err="1" smtClean="0">
                <a:solidFill>
                  <a:schemeClr val="tx1"/>
                </a:solidFill>
                <a:latin typeface="Times New Roman" pitchFamily="18" charset="0"/>
                <a:cs typeface="Times New Roman" pitchFamily="18" charset="0"/>
              </a:rPr>
              <a:t>ada</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dalam</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budaya</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apakah</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kelebihan</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atau</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kelemahan</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dapat</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disatukan</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menjadi</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kekuatan</a:t>
            </a:r>
            <a:endParaRPr lang="en-US" sz="2000" dirty="0" smtClean="0">
              <a:solidFill>
                <a:schemeClr val="tx1"/>
              </a:solidFill>
              <a:latin typeface="Times New Roman" pitchFamily="18" charset="0"/>
              <a:cs typeface="Times New Roman" pitchFamily="18" charset="0"/>
            </a:endParaRPr>
          </a:p>
          <a:p>
            <a:pPr algn="just"/>
            <a:r>
              <a:rPr lang="en-US" sz="2000" dirty="0" err="1" smtClean="0">
                <a:solidFill>
                  <a:schemeClr val="tx1"/>
                </a:solidFill>
                <a:latin typeface="Times New Roman" pitchFamily="18" charset="0"/>
                <a:cs typeface="Times New Roman" pitchFamily="18" charset="0"/>
              </a:rPr>
              <a:t>Contoh</a:t>
            </a:r>
            <a:r>
              <a:rPr lang="en-US" sz="2000" dirty="0" smtClean="0">
                <a:solidFill>
                  <a:schemeClr val="tx1"/>
                </a:solidFill>
                <a:latin typeface="Times New Roman" pitchFamily="18" charset="0"/>
                <a:cs typeface="Times New Roman" pitchFamily="18" charset="0"/>
              </a:rPr>
              <a:t> 	:</a:t>
            </a:r>
          </a:p>
          <a:p>
            <a:pPr algn="just"/>
            <a:r>
              <a:rPr lang="en-US" sz="2000" dirty="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Suku</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Batak</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dan</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Jawa</a:t>
            </a:r>
            <a:endParaRPr lang="en-US" sz="2000" dirty="0">
              <a:solidFill>
                <a:schemeClr val="tx1"/>
              </a:solidFill>
              <a:latin typeface="Times New Roman" pitchFamily="18" charset="0"/>
              <a:cs typeface="Times New Roman" pitchFamily="18" charset="0"/>
            </a:endParaRPr>
          </a:p>
          <a:p>
            <a:pPr algn="just"/>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Suku</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Batak</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sifatnya</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mau</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cepat</a:t>
            </a:r>
            <a:r>
              <a:rPr lang="en-US" sz="2000" dirty="0">
                <a:solidFill>
                  <a:schemeClr val="tx1"/>
                </a:solidFill>
                <a:latin typeface="Times New Roman" pitchFamily="18" charset="0"/>
                <a:cs typeface="Times New Roman" pitchFamily="18" charset="0"/>
              </a:rPr>
              <a:t> </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tetapi</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kurang</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teliti</a:t>
            </a:r>
            <a:r>
              <a:rPr lang="en-US" sz="2000" dirty="0" smtClean="0">
                <a:solidFill>
                  <a:schemeClr val="tx1"/>
                </a:solidFill>
                <a:latin typeface="Times New Roman" pitchFamily="18" charset="0"/>
                <a:cs typeface="Times New Roman" pitchFamily="18" charset="0"/>
              </a:rPr>
              <a:t> , </a:t>
            </a:r>
            <a:r>
              <a:rPr lang="en-US" sz="2000" dirty="0" err="1" smtClean="0">
                <a:solidFill>
                  <a:schemeClr val="tx1"/>
                </a:solidFill>
                <a:latin typeface="Times New Roman" pitchFamily="18" charset="0"/>
                <a:cs typeface="Times New Roman" pitchFamily="18" charset="0"/>
              </a:rPr>
              <a:t>sebaliknya</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suku</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Jawa</a:t>
            </a:r>
            <a:r>
              <a:rPr lang="en-US" sz="2000" dirty="0" smtClean="0">
                <a:solidFill>
                  <a:schemeClr val="tx1"/>
                </a:solidFill>
                <a:latin typeface="Times New Roman" pitchFamily="18" charset="0"/>
                <a:cs typeface="Times New Roman" pitchFamily="18" charset="0"/>
              </a:rPr>
              <a:t> , </a:t>
            </a:r>
            <a:r>
              <a:rPr lang="en-US" sz="2000" dirty="0" err="1" smtClean="0">
                <a:solidFill>
                  <a:schemeClr val="tx1"/>
                </a:solidFill>
                <a:latin typeface="Times New Roman" pitchFamily="18" charset="0"/>
                <a:cs typeface="Times New Roman" pitchFamily="18" charset="0"/>
              </a:rPr>
              <a:t>teliti</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tetapi</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cenderung</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lamban</a:t>
            </a:r>
            <a:r>
              <a:rPr lang="en-US" sz="2000" dirty="0" smtClean="0">
                <a:solidFill>
                  <a:schemeClr val="tx1"/>
                </a:solidFill>
                <a:latin typeface="Times New Roman" pitchFamily="18" charset="0"/>
                <a:cs typeface="Times New Roman" pitchFamily="18" charset="0"/>
              </a:rPr>
              <a:t>.</a:t>
            </a:r>
          </a:p>
          <a:p>
            <a:pPr algn="just"/>
            <a:r>
              <a:rPr lang="en-US" sz="2000" dirty="0" err="1" smtClean="0">
                <a:solidFill>
                  <a:schemeClr val="tx1"/>
                </a:solidFill>
                <a:latin typeface="Times New Roman" pitchFamily="18" charset="0"/>
                <a:cs typeface="Times New Roman" pitchFamily="18" charset="0"/>
              </a:rPr>
              <a:t>Keduanya</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dapat</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dimanfaatkan</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menjadi</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keuntungan</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kekuatan</a:t>
            </a:r>
            <a:r>
              <a:rPr lang="en-US" sz="2000" dirty="0" smtClean="0">
                <a:solidFill>
                  <a:schemeClr val="tx1"/>
                </a:solidFill>
                <a:latin typeface="Times New Roman" pitchFamily="18" charset="0"/>
                <a:cs typeface="Times New Roman" pitchFamily="18" charset="0"/>
              </a:rPr>
              <a:t>) </a:t>
            </a:r>
          </a:p>
          <a:p>
            <a:pPr algn="just"/>
            <a:r>
              <a:rPr lang="en-US" sz="2000" b="1" i="1" dirty="0" smtClean="0">
                <a:solidFill>
                  <a:schemeClr val="tx1"/>
                </a:solidFill>
                <a:latin typeface="Times New Roman" pitchFamily="18" charset="0"/>
                <a:cs typeface="Times New Roman" pitchFamily="18" charset="0"/>
              </a:rPr>
              <a:t>( M </a:t>
            </a:r>
            <a:r>
              <a:rPr lang="en-US" sz="2000" b="1" i="1" dirty="0" err="1" smtClean="0">
                <a:solidFill>
                  <a:schemeClr val="tx1"/>
                </a:solidFill>
                <a:latin typeface="Times New Roman" pitchFamily="18" charset="0"/>
                <a:cs typeface="Times New Roman" pitchFamily="18" charset="0"/>
              </a:rPr>
              <a:t>Tampubolon</a:t>
            </a:r>
            <a:r>
              <a:rPr lang="en-US" sz="2000" b="1" i="1" dirty="0" smtClean="0">
                <a:solidFill>
                  <a:schemeClr val="tx1"/>
                </a:solidFill>
                <a:latin typeface="Times New Roman" pitchFamily="18" charset="0"/>
                <a:cs typeface="Times New Roman" pitchFamily="18" charset="0"/>
              </a:rPr>
              <a:t> (2008 : 215))</a:t>
            </a:r>
            <a:endParaRPr lang="en-US" sz="2000" b="1" i="1" dirty="0">
              <a:solidFill>
                <a:schemeClr val="tx1"/>
              </a:solidFill>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685800" y="304800"/>
            <a:ext cx="7772400" cy="1470025"/>
          </a:xfrm>
        </p:spPr>
        <p:txBody>
          <a:bodyPr/>
          <a:lstStyle/>
          <a:p>
            <a:r>
              <a:rPr lang="en-US" dirty="0" smtClean="0"/>
              <a:t>A. PENGERTIAN</a:t>
            </a:r>
            <a:endParaRPr lang="en-US" dirty="0"/>
          </a:p>
        </p:txBody>
      </p:sp>
      <p:sp>
        <p:nvSpPr>
          <p:cNvPr id="6" name="Subtitle 5"/>
          <p:cNvSpPr>
            <a:spLocks noGrp="1"/>
          </p:cNvSpPr>
          <p:nvPr>
            <p:ph type="subTitle" idx="1"/>
          </p:nvPr>
        </p:nvSpPr>
        <p:spPr>
          <a:xfrm>
            <a:off x="1295400" y="1524000"/>
            <a:ext cx="6400800" cy="4343400"/>
          </a:xfrm>
        </p:spPr>
        <p:txBody>
          <a:bodyPr>
            <a:normAutofit lnSpcReduction="10000"/>
          </a:bodyPr>
          <a:lstStyle/>
          <a:p>
            <a:pPr marL="457200" indent="-457200"/>
            <a:r>
              <a:rPr lang="en-US" sz="3600" dirty="0" smtClean="0">
                <a:solidFill>
                  <a:schemeClr val="tx1"/>
                </a:solidFill>
                <a:cs typeface="Times New Roman" pitchFamily="18" charset="0"/>
              </a:rPr>
              <a:t>1.BUDAYA</a:t>
            </a:r>
          </a:p>
          <a:p>
            <a:pPr marL="457200" indent="-457200" algn="just"/>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Budaya</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sebagai</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hasil</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karya</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manusia</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dibentuk</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untuk</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dapat</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membentuk</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aturan-aturan</a:t>
            </a:r>
            <a:r>
              <a:rPr lang="en-US" sz="2000" dirty="0" smtClean="0">
                <a:solidFill>
                  <a:schemeClr val="tx1"/>
                </a:solidFill>
                <a:latin typeface="Times New Roman" pitchFamily="18" charset="0"/>
                <a:cs typeface="Times New Roman" pitchFamily="18" charset="0"/>
              </a:rPr>
              <a:t> yang </a:t>
            </a:r>
            <a:r>
              <a:rPr lang="en-US" sz="2000" dirty="0" err="1" smtClean="0">
                <a:solidFill>
                  <a:schemeClr val="tx1"/>
                </a:solidFill>
                <a:latin typeface="Times New Roman" pitchFamily="18" charset="0"/>
                <a:cs typeface="Times New Roman" pitchFamily="18" charset="0"/>
              </a:rPr>
              <a:t>tertulis</a:t>
            </a:r>
            <a:r>
              <a:rPr lang="en-US" sz="2000" dirty="0" smtClean="0">
                <a:solidFill>
                  <a:schemeClr val="tx1"/>
                </a:solidFill>
                <a:latin typeface="Times New Roman" pitchFamily="18" charset="0"/>
                <a:cs typeface="Times New Roman" pitchFamily="18" charset="0"/>
              </a:rPr>
              <a:t>.</a:t>
            </a:r>
          </a:p>
          <a:p>
            <a:pPr marL="457200" indent="-457200" algn="just"/>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Biasanya</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secara</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bertahap</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aturan</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tertulis</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tersebut</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akan</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jadi</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tidak</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tertulis</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sebagai</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komitmen</a:t>
            </a:r>
            <a:r>
              <a:rPr lang="en-US" sz="2000" dirty="0" smtClean="0">
                <a:solidFill>
                  <a:schemeClr val="tx1"/>
                </a:solidFill>
                <a:latin typeface="Times New Roman" pitchFamily="18" charset="0"/>
                <a:cs typeface="Times New Roman" pitchFamily="18" charset="0"/>
              </a:rPr>
              <a:t> yang </a:t>
            </a:r>
            <a:r>
              <a:rPr lang="en-US" sz="2000" dirty="0" err="1" smtClean="0">
                <a:solidFill>
                  <a:schemeClr val="tx1"/>
                </a:solidFill>
                <a:latin typeface="Times New Roman" pitchFamily="18" charset="0"/>
                <a:cs typeface="Times New Roman" pitchFamily="18" charset="0"/>
              </a:rPr>
              <a:t>kuat</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dari</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anggotanya</a:t>
            </a:r>
            <a:r>
              <a:rPr lang="en-US" sz="2000" dirty="0" smtClean="0">
                <a:solidFill>
                  <a:schemeClr val="tx1"/>
                </a:solidFill>
                <a:latin typeface="Times New Roman" pitchFamily="18" charset="0"/>
                <a:cs typeface="Times New Roman" pitchFamily="18" charset="0"/>
              </a:rPr>
              <a:t> yang </a:t>
            </a:r>
            <a:r>
              <a:rPr lang="en-US" sz="2000" dirty="0" err="1" smtClean="0">
                <a:solidFill>
                  <a:schemeClr val="tx1"/>
                </a:solidFill>
                <a:latin typeface="Times New Roman" pitchFamily="18" charset="0"/>
                <a:cs typeface="Times New Roman" pitchFamily="18" charset="0"/>
              </a:rPr>
              <a:t>akhirnya</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disebut</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norma</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dan</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etika</a:t>
            </a:r>
            <a:r>
              <a:rPr lang="en-US" sz="2000" dirty="0" smtClean="0">
                <a:solidFill>
                  <a:schemeClr val="tx1"/>
                </a:solidFill>
                <a:latin typeface="Times New Roman" pitchFamily="18" charset="0"/>
                <a:cs typeface="Times New Roman" pitchFamily="18" charset="0"/>
              </a:rPr>
              <a:t>.</a:t>
            </a:r>
          </a:p>
          <a:p>
            <a:pPr marL="457200" indent="-457200" algn="just"/>
            <a:r>
              <a:rPr lang="en-US" sz="2000" dirty="0">
                <a:solidFill>
                  <a:schemeClr val="tx1"/>
                </a:solidFill>
                <a:latin typeface="Times New Roman" pitchFamily="18" charset="0"/>
                <a:cs typeface="Times New Roman" pitchFamily="18" charset="0"/>
              </a:rPr>
              <a:t>	</a:t>
            </a:r>
            <a:r>
              <a:rPr lang="en-US" sz="2000" dirty="0" smtClean="0">
                <a:solidFill>
                  <a:schemeClr val="tx1"/>
                </a:solidFill>
                <a:latin typeface="Times New Roman" pitchFamily="18" charset="0"/>
                <a:cs typeface="Times New Roman" pitchFamily="18" charset="0"/>
              </a:rPr>
              <a:t>Norma </a:t>
            </a:r>
            <a:r>
              <a:rPr lang="en-US" sz="2000" dirty="0" err="1" smtClean="0">
                <a:solidFill>
                  <a:schemeClr val="tx1"/>
                </a:solidFill>
                <a:latin typeface="Times New Roman" pitchFamily="18" charset="0"/>
                <a:cs typeface="Times New Roman" pitchFamily="18" charset="0"/>
              </a:rPr>
              <a:t>dan</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Etika</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merupakan</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ukuran</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bagi</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anggota</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untuk</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berprilaku</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dan</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bersikap</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sesuai</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dengan</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kaidah-kaidah</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norma</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tersebut</a:t>
            </a:r>
            <a:r>
              <a:rPr lang="en-US" sz="2000" dirty="0" smtClean="0">
                <a:solidFill>
                  <a:schemeClr val="tx1"/>
                </a:solidFill>
                <a:latin typeface="Times New Roman" pitchFamily="18" charset="0"/>
                <a:cs typeface="Times New Roman" pitchFamily="18" charset="0"/>
              </a:rPr>
              <a:t>.</a:t>
            </a:r>
          </a:p>
          <a:p>
            <a:pPr marL="457200" indent="-457200" algn="just"/>
            <a:r>
              <a:rPr lang="en-US" sz="2000" dirty="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Sedangkan</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etika</a:t>
            </a:r>
            <a:r>
              <a:rPr lang="en-US" sz="2000" dirty="0" smtClean="0">
                <a:solidFill>
                  <a:schemeClr val="tx1"/>
                </a:solidFill>
                <a:latin typeface="Times New Roman" pitchFamily="18" charset="0"/>
                <a:cs typeface="Times New Roman" pitchFamily="18" charset="0"/>
              </a:rPr>
              <a:t> yang </a:t>
            </a:r>
            <a:r>
              <a:rPr lang="en-US" sz="2000" dirty="0" err="1" smtClean="0">
                <a:solidFill>
                  <a:schemeClr val="tx1"/>
                </a:solidFill>
                <a:latin typeface="Times New Roman" pitchFamily="18" charset="0"/>
                <a:cs typeface="Times New Roman" pitchFamily="18" charset="0"/>
              </a:rPr>
              <a:t>membungkus</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tingkah</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laku</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anggota</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untuk</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bertindak</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sesuai</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dengan</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kriteria</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norma</a:t>
            </a:r>
            <a:r>
              <a:rPr lang="en-US" sz="2000" dirty="0" smtClean="0">
                <a:solidFill>
                  <a:schemeClr val="tx1"/>
                </a:solidFill>
                <a:latin typeface="Times New Roman" pitchFamily="18" charset="0"/>
                <a:cs typeface="Times New Roman" pitchFamily="18" charset="0"/>
              </a:rPr>
              <a:t> , yang </a:t>
            </a:r>
            <a:r>
              <a:rPr lang="en-US" sz="2000" dirty="0" err="1" smtClean="0">
                <a:solidFill>
                  <a:schemeClr val="tx1"/>
                </a:solidFill>
                <a:latin typeface="Times New Roman" pitchFamily="18" charset="0"/>
                <a:cs typeface="Times New Roman" pitchFamily="18" charset="0"/>
              </a:rPr>
              <a:t>akhirnya</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proses</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pendalaman</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dari</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norma</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inilah</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disebut</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budaya</a:t>
            </a:r>
            <a:r>
              <a:rPr lang="en-US" sz="2000" dirty="0" smtClean="0">
                <a:solidFill>
                  <a:schemeClr val="tx1"/>
                </a:solidFill>
                <a:latin typeface="Times New Roman" pitchFamily="18" charset="0"/>
                <a:cs typeface="Times New Roman" pitchFamily="18" charset="0"/>
              </a:rPr>
              <a:t>  </a:t>
            </a:r>
            <a:r>
              <a:rPr lang="en-US" sz="2000" b="1" i="1" dirty="0" smtClean="0">
                <a:solidFill>
                  <a:schemeClr val="tx1"/>
                </a:solidFill>
                <a:latin typeface="Times New Roman" pitchFamily="18" charset="0"/>
                <a:cs typeface="Times New Roman" pitchFamily="18" charset="0"/>
              </a:rPr>
              <a:t>( M </a:t>
            </a:r>
            <a:r>
              <a:rPr lang="en-US" sz="2000" b="1" i="1" dirty="0" err="1" smtClean="0">
                <a:solidFill>
                  <a:schemeClr val="tx1"/>
                </a:solidFill>
                <a:latin typeface="Times New Roman" pitchFamily="18" charset="0"/>
                <a:cs typeface="Times New Roman" pitchFamily="18" charset="0"/>
              </a:rPr>
              <a:t>Tampubolon</a:t>
            </a:r>
            <a:r>
              <a:rPr lang="en-US" sz="2000" b="1" i="1" dirty="0" smtClean="0">
                <a:solidFill>
                  <a:schemeClr val="tx1"/>
                </a:solidFill>
                <a:latin typeface="Times New Roman" pitchFamily="18" charset="0"/>
                <a:cs typeface="Times New Roman" pitchFamily="18" charset="0"/>
              </a:rPr>
              <a:t> 2008 : 224 )</a:t>
            </a:r>
            <a:endParaRPr lang="en-US" sz="2000" b="1" i="1" dirty="0">
              <a:solidFill>
                <a:schemeClr val="tx1"/>
              </a:solidFill>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33400"/>
            <a:ext cx="7772400" cy="1470025"/>
          </a:xfrm>
        </p:spPr>
        <p:txBody>
          <a:bodyPr/>
          <a:lstStyle/>
          <a:p>
            <a:r>
              <a:rPr lang="en-US" dirty="0" smtClean="0"/>
              <a:t>2. BUDAYA ORGANISASI</a:t>
            </a:r>
            <a:endParaRPr lang="en-US" dirty="0"/>
          </a:p>
        </p:txBody>
      </p:sp>
      <p:sp>
        <p:nvSpPr>
          <p:cNvPr id="4" name="Subtitle 3"/>
          <p:cNvSpPr>
            <a:spLocks noGrp="1"/>
          </p:cNvSpPr>
          <p:nvPr>
            <p:ph type="subTitle" idx="1"/>
          </p:nvPr>
        </p:nvSpPr>
        <p:spPr>
          <a:xfrm>
            <a:off x="1371600" y="1676400"/>
            <a:ext cx="6400800" cy="4495800"/>
          </a:xfrm>
        </p:spPr>
        <p:txBody>
          <a:bodyPr>
            <a:normAutofit/>
          </a:bodyPr>
          <a:lstStyle/>
          <a:p>
            <a:pPr algn="just"/>
            <a:r>
              <a:rPr lang="en-US" sz="2000" dirty="0" smtClean="0">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Budaya</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organisasi</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pada</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dasarnya</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merupakan</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nilai-nilai</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dan</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norma</a:t>
            </a:r>
            <a:r>
              <a:rPr lang="en-US" sz="2000" dirty="0" smtClean="0">
                <a:solidFill>
                  <a:schemeClr val="tx1"/>
                </a:solidFill>
                <a:latin typeface="Times New Roman" pitchFamily="18" charset="0"/>
                <a:cs typeface="Times New Roman" pitchFamily="18" charset="0"/>
              </a:rPr>
              <a:t> yang </a:t>
            </a:r>
            <a:r>
              <a:rPr lang="en-US" sz="2000" dirty="0" err="1" smtClean="0">
                <a:solidFill>
                  <a:schemeClr val="tx1"/>
                </a:solidFill>
                <a:latin typeface="Times New Roman" pitchFamily="18" charset="0"/>
                <a:cs typeface="Times New Roman" pitchFamily="18" charset="0"/>
              </a:rPr>
              <a:t>diurut</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dan</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dijalankan</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oleh</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sebuah</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organisasi</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terkait</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dengan</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lingkungan</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dimana</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organisasi</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tersebut</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menjalankan</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kegiatannya</a:t>
            </a:r>
            <a:r>
              <a:rPr lang="en-US" sz="2000" dirty="0" smtClean="0">
                <a:solidFill>
                  <a:schemeClr val="tx1"/>
                </a:solidFill>
                <a:latin typeface="Times New Roman" pitchFamily="18" charset="0"/>
                <a:cs typeface="Times New Roman" pitchFamily="18" charset="0"/>
              </a:rPr>
              <a:t>.</a:t>
            </a:r>
          </a:p>
          <a:p>
            <a:pPr algn="just"/>
            <a:r>
              <a:rPr lang="en-US" sz="2000" dirty="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Budaya</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organisasi</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penting</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sekali</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untuk</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dipahami</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karena</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banyak</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pengalaman</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menunjukkan</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bahwa</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ternyata</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budaya</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organisasi</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tidak</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saja</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berbicara</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mengenai</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bagaimana</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sebuah</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organisasi</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bisnis</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menjalankan</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kegiatan</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sehari-hari</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tetapi</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juga</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sangat</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mempengaruhi</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bagaimana</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kinerja</a:t>
            </a:r>
            <a:r>
              <a:rPr lang="en-US" sz="2000" dirty="0" smtClean="0">
                <a:solidFill>
                  <a:schemeClr val="tx1"/>
                </a:solidFill>
                <a:latin typeface="Times New Roman" pitchFamily="18" charset="0"/>
                <a:cs typeface="Times New Roman" pitchFamily="18" charset="0"/>
              </a:rPr>
              <a:t> yang </a:t>
            </a:r>
            <a:r>
              <a:rPr lang="en-US" sz="2000" dirty="0" err="1" smtClean="0">
                <a:solidFill>
                  <a:schemeClr val="tx1"/>
                </a:solidFill>
                <a:latin typeface="Times New Roman" pitchFamily="18" charset="0"/>
                <a:cs typeface="Times New Roman" pitchFamily="18" charset="0"/>
              </a:rPr>
              <a:t>dicapai</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oleh</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sebuah</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organisasi</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Umumnya</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suatu</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budaya</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organisasi</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sangat</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dipengaruhi</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lingkungan</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eksternal</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organisasi</a:t>
            </a:r>
            <a:r>
              <a:rPr lang="en-US" sz="2000" dirty="0" smtClean="0">
                <a:solidFill>
                  <a:schemeClr val="tx1"/>
                </a:solidFill>
                <a:latin typeface="Times New Roman" pitchFamily="18" charset="0"/>
                <a:cs typeface="Times New Roman" pitchFamily="18" charset="0"/>
              </a:rPr>
              <a:t> .</a:t>
            </a:r>
            <a:endParaRPr lang="en-US" sz="2000" dirty="0">
              <a:solidFill>
                <a:schemeClr val="tx1"/>
              </a:solidFill>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228600"/>
            <a:ext cx="7772400" cy="1470025"/>
          </a:xfrm>
        </p:spPr>
        <p:txBody>
          <a:bodyPr/>
          <a:lstStyle/>
          <a:p>
            <a:r>
              <a:rPr lang="en-US" dirty="0" smtClean="0"/>
              <a:t>INGAT ORGANISASI DAPAT DIBAGI DUA YAITU :</a:t>
            </a:r>
            <a:endParaRPr lang="en-US" dirty="0"/>
          </a:p>
        </p:txBody>
      </p:sp>
      <p:sp>
        <p:nvSpPr>
          <p:cNvPr id="5" name="Subtitle 4"/>
          <p:cNvSpPr>
            <a:spLocks noGrp="1"/>
          </p:cNvSpPr>
          <p:nvPr>
            <p:ph type="subTitle" idx="1"/>
          </p:nvPr>
        </p:nvSpPr>
        <p:spPr>
          <a:xfrm>
            <a:off x="1295400" y="1981200"/>
            <a:ext cx="6400800" cy="3048000"/>
          </a:xfrm>
        </p:spPr>
        <p:txBody>
          <a:bodyPr>
            <a:normAutofit/>
          </a:bodyPr>
          <a:lstStyle/>
          <a:p>
            <a:pPr marL="457200" indent="-457200" algn="just">
              <a:buAutoNum type="arabicPeriod"/>
            </a:pPr>
            <a:r>
              <a:rPr lang="en-US" sz="2000" dirty="0" err="1" smtClean="0">
                <a:solidFill>
                  <a:schemeClr val="tx1"/>
                </a:solidFill>
                <a:latin typeface="Times New Roman" pitchFamily="18" charset="0"/>
                <a:cs typeface="Times New Roman" pitchFamily="18" charset="0"/>
              </a:rPr>
              <a:t>Organisasi</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mencari</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laba</a:t>
            </a:r>
            <a:r>
              <a:rPr lang="en-US" sz="2000" dirty="0" smtClean="0">
                <a:solidFill>
                  <a:schemeClr val="tx1"/>
                </a:solidFill>
                <a:latin typeface="Times New Roman" pitchFamily="18" charset="0"/>
                <a:cs typeface="Times New Roman" pitchFamily="18" charset="0"/>
              </a:rPr>
              <a:t> ( Profit </a:t>
            </a:r>
            <a:r>
              <a:rPr lang="en-US" sz="2000" dirty="0" err="1" smtClean="0">
                <a:solidFill>
                  <a:schemeClr val="tx1"/>
                </a:solidFill>
                <a:latin typeface="Times New Roman" pitchFamily="18" charset="0"/>
                <a:cs typeface="Times New Roman" pitchFamily="18" charset="0"/>
              </a:rPr>
              <a:t>Motiv</a:t>
            </a:r>
            <a:r>
              <a:rPr lang="en-US" sz="2000" dirty="0" smtClean="0">
                <a:solidFill>
                  <a:schemeClr val="tx1"/>
                </a:solidFill>
                <a:latin typeface="Times New Roman" pitchFamily="18" charset="0"/>
                <a:cs typeface="Times New Roman" pitchFamily="18" charset="0"/>
              </a:rPr>
              <a:t> )</a:t>
            </a:r>
            <a:endParaRPr lang="en-US" sz="2000" dirty="0">
              <a:solidFill>
                <a:schemeClr val="tx1"/>
              </a:solidFill>
              <a:latin typeface="Times New Roman" pitchFamily="18" charset="0"/>
              <a:cs typeface="Times New Roman" pitchFamily="18" charset="0"/>
            </a:endParaRPr>
          </a:p>
          <a:p>
            <a:pPr marL="457200" indent="-457200" algn="just"/>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Contoh</a:t>
            </a:r>
            <a:r>
              <a:rPr lang="en-US" sz="2000" dirty="0" smtClean="0">
                <a:solidFill>
                  <a:schemeClr val="tx1"/>
                </a:solidFill>
                <a:latin typeface="Times New Roman" pitchFamily="18" charset="0"/>
                <a:cs typeface="Times New Roman" pitchFamily="18" charset="0"/>
              </a:rPr>
              <a:t> : Perusahaan (enterprise , corporation/PN, company )</a:t>
            </a:r>
          </a:p>
          <a:p>
            <a:pPr marL="457200" indent="-457200" algn="just"/>
            <a:r>
              <a:rPr lang="en-US" sz="2000" dirty="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Diperusahaan</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dikenal</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budaya</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perusahaan</a:t>
            </a:r>
            <a:r>
              <a:rPr lang="en-US" sz="2000" dirty="0" smtClean="0">
                <a:solidFill>
                  <a:schemeClr val="tx1"/>
                </a:solidFill>
                <a:latin typeface="Times New Roman" pitchFamily="18" charset="0"/>
                <a:cs typeface="Times New Roman" pitchFamily="18" charset="0"/>
              </a:rPr>
              <a:t> ( corporate culture )</a:t>
            </a:r>
          </a:p>
          <a:p>
            <a:pPr marL="457200" indent="-457200" algn="just">
              <a:buAutoNum type="arabicPeriod" startAt="2"/>
            </a:pPr>
            <a:r>
              <a:rPr lang="en-US" sz="2000" dirty="0" err="1" smtClean="0">
                <a:solidFill>
                  <a:schemeClr val="tx1"/>
                </a:solidFill>
                <a:latin typeface="Times New Roman" pitchFamily="18" charset="0"/>
                <a:cs typeface="Times New Roman" pitchFamily="18" charset="0"/>
              </a:rPr>
              <a:t>Organisasi</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tidak</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mencari</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laba</a:t>
            </a:r>
            <a:r>
              <a:rPr lang="en-US" sz="2000" dirty="0" smtClean="0">
                <a:solidFill>
                  <a:schemeClr val="tx1"/>
                </a:solidFill>
                <a:latin typeface="Times New Roman" pitchFamily="18" charset="0"/>
                <a:cs typeface="Times New Roman" pitchFamily="18" charset="0"/>
              </a:rPr>
              <a:t> ( Non Profit </a:t>
            </a:r>
            <a:r>
              <a:rPr lang="en-US" sz="2000" dirty="0" err="1" smtClean="0">
                <a:solidFill>
                  <a:schemeClr val="tx1"/>
                </a:solidFill>
                <a:latin typeface="Times New Roman" pitchFamily="18" charset="0"/>
                <a:cs typeface="Times New Roman" pitchFamily="18" charset="0"/>
              </a:rPr>
              <a:t>Motiv</a:t>
            </a:r>
            <a:r>
              <a:rPr lang="en-US" sz="2000" dirty="0" smtClean="0">
                <a:solidFill>
                  <a:schemeClr val="tx1"/>
                </a:solidFill>
                <a:latin typeface="Times New Roman" pitchFamily="18" charset="0"/>
                <a:cs typeface="Times New Roman" pitchFamily="18" charset="0"/>
              </a:rPr>
              <a:t> / </a:t>
            </a:r>
            <a:r>
              <a:rPr lang="en-US" sz="2000" dirty="0" err="1" smtClean="0">
                <a:solidFill>
                  <a:schemeClr val="tx1"/>
                </a:solidFill>
                <a:latin typeface="Times New Roman" pitchFamily="18" charset="0"/>
                <a:cs typeface="Times New Roman" pitchFamily="18" charset="0"/>
              </a:rPr>
              <a:t>Nir</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Laba</a:t>
            </a:r>
            <a:r>
              <a:rPr lang="en-US" sz="2000" dirty="0" smtClean="0">
                <a:solidFill>
                  <a:schemeClr val="tx1"/>
                </a:solidFill>
                <a:latin typeface="Times New Roman" pitchFamily="18" charset="0"/>
                <a:cs typeface="Times New Roman" pitchFamily="18" charset="0"/>
              </a:rPr>
              <a:t> )</a:t>
            </a:r>
          </a:p>
          <a:p>
            <a:pPr marL="914400" lvl="1" indent="-457200" algn="just"/>
            <a:r>
              <a:rPr lang="en-US" sz="1600" dirty="0" err="1" smtClean="0">
                <a:solidFill>
                  <a:schemeClr val="tx1"/>
                </a:solidFill>
                <a:latin typeface="Times New Roman" pitchFamily="18" charset="0"/>
                <a:cs typeface="Times New Roman" pitchFamily="18" charset="0"/>
              </a:rPr>
              <a:t>Contoh</a:t>
            </a:r>
            <a:r>
              <a:rPr lang="en-US" sz="1600" dirty="0" smtClean="0">
                <a:solidFill>
                  <a:schemeClr val="tx1"/>
                </a:solidFill>
                <a:latin typeface="Times New Roman" pitchFamily="18" charset="0"/>
                <a:cs typeface="Times New Roman" pitchFamily="18" charset="0"/>
              </a:rPr>
              <a:t>   :  </a:t>
            </a:r>
            <a:r>
              <a:rPr lang="en-US" sz="1600" dirty="0" err="1" smtClean="0">
                <a:solidFill>
                  <a:schemeClr val="tx1"/>
                </a:solidFill>
                <a:latin typeface="Times New Roman" pitchFamily="18" charset="0"/>
                <a:cs typeface="Times New Roman" pitchFamily="18" charset="0"/>
              </a:rPr>
              <a:t>Ormas</a:t>
            </a:r>
            <a:r>
              <a:rPr lang="en-US" sz="1600" dirty="0" smtClean="0">
                <a:solidFill>
                  <a:schemeClr val="tx1"/>
                </a:solidFill>
                <a:latin typeface="Times New Roman" pitchFamily="18" charset="0"/>
                <a:cs typeface="Times New Roman" pitchFamily="18" charset="0"/>
              </a:rPr>
              <a:t> , LSM , </a:t>
            </a:r>
            <a:r>
              <a:rPr lang="en-US" sz="1600" dirty="0" err="1" smtClean="0">
                <a:solidFill>
                  <a:schemeClr val="tx1"/>
                </a:solidFill>
                <a:latin typeface="Times New Roman" pitchFamily="18" charset="0"/>
                <a:cs typeface="Times New Roman" pitchFamily="18" charset="0"/>
              </a:rPr>
              <a:t>pemerintahan</a:t>
            </a:r>
            <a:r>
              <a:rPr lang="en-US" sz="1600" dirty="0" smtClean="0">
                <a:solidFill>
                  <a:schemeClr val="tx1"/>
                </a:solidFill>
                <a:latin typeface="Times New Roman" pitchFamily="18" charset="0"/>
                <a:cs typeface="Times New Roman" pitchFamily="18" charset="0"/>
              </a:rPr>
              <a:t> (</a:t>
            </a:r>
            <a:r>
              <a:rPr lang="en-US" sz="1600" dirty="0" err="1" smtClean="0">
                <a:solidFill>
                  <a:schemeClr val="tx1"/>
                </a:solidFill>
                <a:latin typeface="Times New Roman" pitchFamily="18" charset="0"/>
                <a:cs typeface="Times New Roman" pitchFamily="18" charset="0"/>
              </a:rPr>
              <a:t>birokrat</a:t>
            </a:r>
            <a:r>
              <a:rPr lang="en-US" sz="1600" dirty="0" smtClean="0">
                <a:solidFill>
                  <a:schemeClr val="tx1"/>
                </a:solidFill>
                <a:latin typeface="Times New Roman" pitchFamily="18" charset="0"/>
                <a:cs typeface="Times New Roman" pitchFamily="18" charset="0"/>
              </a:rPr>
              <a:t>)</a:t>
            </a:r>
            <a:endParaRPr lang="en-US" sz="1600" dirty="0">
              <a:solidFill>
                <a:schemeClr val="tx1"/>
              </a:solidFill>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457200"/>
            <a:ext cx="7772400" cy="1470025"/>
          </a:xfrm>
        </p:spPr>
        <p:txBody>
          <a:bodyPr/>
          <a:lstStyle/>
          <a:p>
            <a:r>
              <a:rPr lang="en-US" dirty="0" smtClean="0"/>
              <a:t>CONTOH BUDAYA ORGANISASI YAITU :</a:t>
            </a:r>
            <a:endParaRPr lang="en-US" dirty="0"/>
          </a:p>
        </p:txBody>
      </p:sp>
      <p:sp>
        <p:nvSpPr>
          <p:cNvPr id="5" name="Subtitle 4"/>
          <p:cNvSpPr>
            <a:spLocks noGrp="1"/>
          </p:cNvSpPr>
          <p:nvPr>
            <p:ph type="subTitle" idx="1"/>
          </p:nvPr>
        </p:nvSpPr>
        <p:spPr>
          <a:xfrm>
            <a:off x="1371600" y="1828800"/>
            <a:ext cx="6400800" cy="4800600"/>
          </a:xfrm>
        </p:spPr>
        <p:txBody>
          <a:bodyPr>
            <a:normAutofit/>
          </a:bodyPr>
          <a:lstStyle/>
          <a:p>
            <a:pPr algn="just"/>
            <a:r>
              <a:rPr lang="en-US" sz="2000" dirty="0" smtClean="0">
                <a:latin typeface="Times New Roman" pitchFamily="18" charset="0"/>
                <a:cs typeface="Times New Roman" pitchFamily="18" charset="0"/>
              </a:rPr>
              <a:t>	</a:t>
            </a:r>
            <a:r>
              <a:rPr lang="en-US" sz="2000" dirty="0" smtClean="0">
                <a:solidFill>
                  <a:schemeClr val="tx1"/>
                </a:solidFill>
                <a:latin typeface="Times New Roman" pitchFamily="18" charset="0"/>
                <a:cs typeface="Times New Roman" pitchFamily="18" charset="0"/>
              </a:rPr>
              <a:t>Perusahaan </a:t>
            </a:r>
            <a:r>
              <a:rPr lang="en-US" sz="2000" dirty="0" err="1" smtClean="0">
                <a:solidFill>
                  <a:schemeClr val="tx1"/>
                </a:solidFill>
                <a:latin typeface="Times New Roman" pitchFamily="18" charset="0"/>
                <a:cs typeface="Times New Roman" pitchFamily="18" charset="0"/>
              </a:rPr>
              <a:t>Leori-Stauss</a:t>
            </a:r>
            <a:r>
              <a:rPr lang="en-US" sz="2000" dirty="0" smtClean="0">
                <a:solidFill>
                  <a:schemeClr val="tx1"/>
                </a:solidFill>
                <a:latin typeface="Times New Roman" pitchFamily="18" charset="0"/>
                <a:cs typeface="Times New Roman" pitchFamily="18" charset="0"/>
              </a:rPr>
              <a:t> , </a:t>
            </a:r>
            <a:r>
              <a:rPr lang="en-US" sz="2000" dirty="0" err="1" smtClean="0">
                <a:solidFill>
                  <a:schemeClr val="tx1"/>
                </a:solidFill>
                <a:latin typeface="Times New Roman" pitchFamily="18" charset="0"/>
                <a:cs typeface="Times New Roman" pitchFamily="18" charset="0"/>
              </a:rPr>
              <a:t>produk</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segala</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merk</a:t>
            </a:r>
            <a:r>
              <a:rPr lang="en-US" sz="2000" dirty="0" smtClean="0">
                <a:solidFill>
                  <a:schemeClr val="tx1"/>
                </a:solidFill>
                <a:latin typeface="Times New Roman" pitchFamily="18" charset="0"/>
                <a:cs typeface="Times New Roman" pitchFamily="18" charset="0"/>
              </a:rPr>
              <a:t> Levis </a:t>
            </a:r>
            <a:r>
              <a:rPr lang="en-US" sz="2000" dirty="0" err="1" smtClean="0">
                <a:solidFill>
                  <a:schemeClr val="tx1"/>
                </a:solidFill>
                <a:latin typeface="Times New Roman" pitchFamily="18" charset="0"/>
                <a:cs typeface="Times New Roman" pitchFamily="18" charset="0"/>
              </a:rPr>
              <a:t>berumur</a:t>
            </a:r>
            <a:r>
              <a:rPr lang="en-US" sz="2000" dirty="0" smtClean="0">
                <a:solidFill>
                  <a:schemeClr val="tx1"/>
                </a:solidFill>
                <a:latin typeface="Times New Roman" pitchFamily="18" charset="0"/>
                <a:cs typeface="Times New Roman" pitchFamily="18" charset="0"/>
              </a:rPr>
              <a:t> 68 </a:t>
            </a:r>
            <a:r>
              <a:rPr lang="en-US" sz="2000" dirty="0" err="1" smtClean="0">
                <a:solidFill>
                  <a:schemeClr val="tx1"/>
                </a:solidFill>
                <a:latin typeface="Times New Roman" pitchFamily="18" charset="0"/>
                <a:cs typeface="Times New Roman" pitchFamily="18" charset="0"/>
              </a:rPr>
              <a:t>tahun</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Pindah</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kantor</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ke</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gedung</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berlantai</a:t>
            </a:r>
            <a:r>
              <a:rPr lang="en-US" sz="2000" dirty="0" smtClean="0">
                <a:solidFill>
                  <a:schemeClr val="tx1"/>
                </a:solidFill>
                <a:latin typeface="Times New Roman" pitchFamily="18" charset="0"/>
                <a:cs typeface="Times New Roman" pitchFamily="18" charset="0"/>
              </a:rPr>
              <a:t> 12 , </a:t>
            </a:r>
            <a:r>
              <a:rPr lang="en-US" sz="2000" dirty="0" err="1" smtClean="0">
                <a:solidFill>
                  <a:schemeClr val="tx1"/>
                </a:solidFill>
                <a:latin typeface="Times New Roman" pitchFamily="18" charset="0"/>
                <a:cs typeface="Times New Roman" pitchFamily="18" charset="0"/>
              </a:rPr>
              <a:t>ternyata</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para</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karyawan</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kinerja</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perusahaan</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turun</a:t>
            </a:r>
            <a:r>
              <a:rPr lang="en-US" sz="2000" dirty="0" smtClean="0">
                <a:solidFill>
                  <a:schemeClr val="tx1"/>
                </a:solidFill>
                <a:latin typeface="Times New Roman" pitchFamily="18" charset="0"/>
                <a:cs typeface="Times New Roman" pitchFamily="18" charset="0"/>
              </a:rPr>
              <a:t> , </a:t>
            </a:r>
            <a:r>
              <a:rPr lang="en-US" sz="2000" dirty="0" err="1" smtClean="0">
                <a:solidFill>
                  <a:schemeClr val="tx1"/>
                </a:solidFill>
                <a:latin typeface="Times New Roman" pitchFamily="18" charset="0"/>
                <a:cs typeface="Times New Roman" pitchFamily="18" charset="0"/>
              </a:rPr>
              <a:t>disebabkan</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digedung</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baru</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tidak</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terjadinya</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budaya</a:t>
            </a:r>
            <a:r>
              <a:rPr lang="en-US" sz="2000" dirty="0" smtClean="0">
                <a:solidFill>
                  <a:schemeClr val="tx1"/>
                </a:solidFill>
                <a:latin typeface="Times New Roman" pitchFamily="18" charset="0"/>
                <a:cs typeface="Times New Roman" pitchFamily="18" charset="0"/>
              </a:rPr>
              <a:t> informal , </a:t>
            </a:r>
            <a:r>
              <a:rPr lang="en-US" sz="2000" dirty="0" err="1" smtClean="0">
                <a:solidFill>
                  <a:schemeClr val="tx1"/>
                </a:solidFill>
                <a:latin typeface="Times New Roman" pitchFamily="18" charset="0"/>
                <a:cs typeface="Times New Roman" pitchFamily="18" charset="0"/>
              </a:rPr>
              <a:t>ternyata</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budaya</a:t>
            </a:r>
            <a:r>
              <a:rPr lang="en-US" sz="2000" dirty="0" smtClean="0">
                <a:solidFill>
                  <a:schemeClr val="tx1"/>
                </a:solidFill>
                <a:latin typeface="Times New Roman" pitchFamily="18" charset="0"/>
                <a:cs typeface="Times New Roman" pitchFamily="18" charset="0"/>
              </a:rPr>
              <a:t> informal yang </a:t>
            </a:r>
            <a:r>
              <a:rPr lang="en-US" sz="2000" dirty="0" err="1" smtClean="0">
                <a:solidFill>
                  <a:schemeClr val="tx1"/>
                </a:solidFill>
                <a:latin typeface="Times New Roman" pitchFamily="18" charset="0"/>
                <a:cs typeface="Times New Roman" pitchFamily="18" charset="0"/>
              </a:rPr>
              <a:t>dibangun</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diperusahaan</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Leori-Stauss</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memegang</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kunci</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kesuksesan</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bisnisnya</a:t>
            </a:r>
            <a:r>
              <a:rPr lang="en-US" sz="2000" dirty="0" smtClean="0">
                <a:solidFill>
                  <a:schemeClr val="tx1"/>
                </a:solidFill>
                <a:latin typeface="Times New Roman" pitchFamily="18" charset="0"/>
                <a:cs typeface="Times New Roman" pitchFamily="18" charset="0"/>
              </a:rPr>
              <a:t>.</a:t>
            </a:r>
          </a:p>
          <a:p>
            <a:pPr algn="just"/>
            <a:r>
              <a:rPr lang="en-US" sz="2000" dirty="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Sekali</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lagi</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budaya</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organisasi</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pada</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dasarnya</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merupakan</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apa</a:t>
            </a:r>
            <a:r>
              <a:rPr lang="en-US" sz="2000" dirty="0" smtClean="0">
                <a:solidFill>
                  <a:schemeClr val="tx1"/>
                </a:solidFill>
                <a:latin typeface="Times New Roman" pitchFamily="18" charset="0"/>
                <a:cs typeface="Times New Roman" pitchFamily="18" charset="0"/>
              </a:rPr>
              <a:t> yang </a:t>
            </a:r>
            <a:r>
              <a:rPr lang="en-US" sz="2000" dirty="0" err="1" smtClean="0">
                <a:solidFill>
                  <a:schemeClr val="tx1"/>
                </a:solidFill>
                <a:latin typeface="Times New Roman" pitchFamily="18" charset="0"/>
                <a:cs typeface="Times New Roman" pitchFamily="18" charset="0"/>
              </a:rPr>
              <a:t>dirasakan</a:t>
            </a:r>
            <a:r>
              <a:rPr lang="en-US" sz="2000" dirty="0" smtClean="0">
                <a:solidFill>
                  <a:schemeClr val="tx1"/>
                </a:solidFill>
                <a:latin typeface="Times New Roman" pitchFamily="18" charset="0"/>
                <a:cs typeface="Times New Roman" pitchFamily="18" charset="0"/>
              </a:rPr>
              <a:t> , </a:t>
            </a:r>
            <a:r>
              <a:rPr lang="en-US" sz="2000" dirty="0" err="1" smtClean="0">
                <a:solidFill>
                  <a:schemeClr val="tx1"/>
                </a:solidFill>
                <a:latin typeface="Times New Roman" pitchFamily="18" charset="0"/>
                <a:cs typeface="Times New Roman" pitchFamily="18" charset="0"/>
              </a:rPr>
              <a:t>diyakini</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dan</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dijalankan</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oleh</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sebuah</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organisasi</a:t>
            </a:r>
            <a:r>
              <a:rPr lang="en-US" sz="2000" dirty="0" smtClean="0">
                <a:solidFill>
                  <a:schemeClr val="tx1"/>
                </a:solidFill>
                <a:latin typeface="Times New Roman" pitchFamily="18" charset="0"/>
                <a:cs typeface="Times New Roman" pitchFamily="18" charset="0"/>
              </a:rPr>
              <a:t>.</a:t>
            </a:r>
          </a:p>
          <a:p>
            <a:pPr algn="just"/>
            <a:r>
              <a:rPr lang="en-US" sz="2000" dirty="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Budaya</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organisasi</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merupakan</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harapan</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ekspektasi</a:t>
            </a:r>
            <a:r>
              <a:rPr lang="en-US" sz="2000" dirty="0" smtClean="0">
                <a:solidFill>
                  <a:schemeClr val="tx1"/>
                </a:solidFill>
                <a:latin typeface="Times New Roman" pitchFamily="18" charset="0"/>
                <a:cs typeface="Times New Roman" pitchFamily="18" charset="0"/>
              </a:rPr>
              <a:t>) , </a:t>
            </a:r>
            <a:r>
              <a:rPr lang="en-US" sz="2000" dirty="0" err="1" smtClean="0">
                <a:solidFill>
                  <a:schemeClr val="tx1"/>
                </a:solidFill>
                <a:latin typeface="Times New Roman" pitchFamily="18" charset="0"/>
                <a:cs typeface="Times New Roman" pitchFamily="18" charset="0"/>
              </a:rPr>
              <a:t>nilai</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dan</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sikap</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bersama</a:t>
            </a:r>
            <a:r>
              <a:rPr lang="en-US" sz="2000" dirty="0" smtClean="0">
                <a:solidFill>
                  <a:schemeClr val="tx1"/>
                </a:solidFill>
                <a:latin typeface="Times New Roman" pitchFamily="18" charset="0"/>
                <a:cs typeface="Times New Roman" pitchFamily="18" charset="0"/>
              </a:rPr>
              <a:t> , yang </a:t>
            </a:r>
            <a:r>
              <a:rPr lang="en-US" sz="2000" dirty="0" err="1" smtClean="0">
                <a:solidFill>
                  <a:schemeClr val="tx1"/>
                </a:solidFill>
                <a:latin typeface="Times New Roman" pitchFamily="18" charset="0"/>
                <a:cs typeface="Times New Roman" pitchFamily="18" charset="0"/>
              </a:rPr>
              <a:t>memberikan</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pengaruh</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terhadap</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diri</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sendiri</a:t>
            </a:r>
            <a:r>
              <a:rPr lang="en-US" sz="2000" dirty="0" smtClean="0">
                <a:solidFill>
                  <a:schemeClr val="tx1"/>
                </a:solidFill>
                <a:latin typeface="Times New Roman" pitchFamily="18" charset="0"/>
                <a:cs typeface="Times New Roman" pitchFamily="18" charset="0"/>
              </a:rPr>
              <a:t> , </a:t>
            </a:r>
            <a:r>
              <a:rPr lang="en-US" sz="2000" dirty="0" err="1" smtClean="0">
                <a:solidFill>
                  <a:schemeClr val="tx1"/>
                </a:solidFill>
                <a:latin typeface="Times New Roman" pitchFamily="18" charset="0"/>
                <a:cs typeface="Times New Roman" pitchFamily="18" charset="0"/>
              </a:rPr>
              <a:t>kelompok</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dalam</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proses</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organisasi</a:t>
            </a:r>
            <a:r>
              <a:rPr lang="en-US" sz="2000" dirty="0">
                <a:solidFill>
                  <a:schemeClr val="tx1"/>
                </a:solidFill>
                <a:latin typeface="Times New Roman" pitchFamily="18" charset="0"/>
                <a:cs typeface="Times New Roman" pitchFamily="18" charset="0"/>
              </a:rPr>
              <a: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1066800"/>
            <a:ext cx="8229600" cy="4114800"/>
          </a:xfrm>
        </p:spPr>
        <p:txBody>
          <a:bodyPr>
            <a:normAutofit/>
          </a:bodyPr>
          <a:lstStyle/>
          <a:p>
            <a:pPr algn="l"/>
            <a:r>
              <a:rPr lang="en-US" sz="2000" b="1" dirty="0" err="1" smtClean="0">
                <a:latin typeface="Times New Roman" pitchFamily="18" charset="0"/>
                <a:cs typeface="Times New Roman" pitchFamily="18" charset="0"/>
              </a:rPr>
              <a:t>Contoh</a:t>
            </a:r>
            <a:r>
              <a:rPr lang="en-US" sz="2000" b="1" dirty="0">
                <a:latin typeface="Times New Roman" pitchFamily="18" charset="0"/>
                <a:cs typeface="Times New Roman" pitchFamily="18" charset="0"/>
              </a:rPr>
              <a:t>	</a:t>
            </a:r>
            <a:r>
              <a:rPr lang="en-US" sz="2000" b="1" dirty="0" smtClean="0">
                <a:latin typeface="Times New Roman" pitchFamily="18" charset="0"/>
                <a:cs typeface="Times New Roman" pitchFamily="18" charset="0"/>
              </a:rPr>
              <a:t>:</a:t>
            </a:r>
            <a:r>
              <a:rPr lang="en-US" sz="2000" dirty="0" smtClean="0">
                <a:latin typeface="Times New Roman" pitchFamily="18" charset="0"/>
                <a:cs typeface="Times New Roman" pitchFamily="18" charset="0"/>
              </a:rPr>
              <a:t/>
            </a:r>
            <a:br>
              <a:rPr lang="en-US" sz="2000" dirty="0" smtClean="0">
                <a:latin typeface="Times New Roman" pitchFamily="18" charset="0"/>
                <a:cs typeface="Times New Roman" pitchFamily="18" charset="0"/>
              </a:rPr>
            </a:br>
            <a:r>
              <a:rPr lang="en-US" sz="2000" dirty="0">
                <a:latin typeface="Times New Roman" pitchFamily="18" charset="0"/>
                <a:cs typeface="Times New Roman" pitchFamily="18" charset="0"/>
              </a:rPr>
              <a:t>	</a:t>
            </a:r>
            <a:r>
              <a:rPr lang="en-US" sz="2000" dirty="0" smtClean="0">
                <a:latin typeface="Times New Roman" pitchFamily="18" charset="0"/>
                <a:cs typeface="Times New Roman" pitchFamily="18" charset="0"/>
              </a:rPr>
              <a:t>Bank </a:t>
            </a:r>
            <a:r>
              <a:rPr lang="en-US" sz="2000" dirty="0" err="1" smtClean="0">
                <a:latin typeface="Times New Roman" pitchFamily="18" charset="0"/>
                <a:cs typeface="Times New Roman" pitchFamily="18" charset="0"/>
              </a:rPr>
              <a:t>Amerika</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misalnya</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memiliki</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budaya</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organisasi</a:t>
            </a:r>
            <a:r>
              <a:rPr lang="en-US" sz="2000" dirty="0" smtClean="0">
                <a:latin typeface="Times New Roman" pitchFamily="18" charset="0"/>
                <a:cs typeface="Times New Roman" pitchFamily="18" charset="0"/>
              </a:rPr>
              <a:t> formal </a:t>
            </a:r>
            <a:r>
              <a:rPr lang="en-US" sz="2000" dirty="0" err="1" smtClean="0">
                <a:latin typeface="Times New Roman" pitchFamily="18" charset="0"/>
                <a:cs typeface="Times New Roman" pitchFamily="18" charset="0"/>
              </a:rPr>
              <a:t>ketat</a:t>
            </a:r>
            <a:r>
              <a:rPr lang="en-US" sz="2000" dirty="0" smtClean="0">
                <a:latin typeface="Times New Roman" pitchFamily="18" charset="0"/>
                <a:cs typeface="Times New Roman" pitchFamily="18" charset="0"/>
              </a:rPr>
              <a:t> , </a:t>
            </a:r>
            <a:r>
              <a:rPr lang="en-US" sz="2000" dirty="0" err="1" smtClean="0">
                <a:latin typeface="Times New Roman" pitchFamily="18" charset="0"/>
                <a:cs typeface="Times New Roman" pitchFamily="18" charset="0"/>
              </a:rPr>
              <a:t>bahkan</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cenderung</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kaku</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dalam</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menjalankan</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aturan</a:t>
            </a:r>
            <a:r>
              <a:rPr lang="en-US" sz="2000" dirty="0" smtClean="0">
                <a:latin typeface="Times New Roman" pitchFamily="18" charset="0"/>
                <a:cs typeface="Times New Roman" pitchFamily="18" charset="0"/>
              </a:rPr>
              <a:t/>
            </a:r>
            <a:br>
              <a:rPr lang="en-US" sz="2000" dirty="0" smtClean="0">
                <a:latin typeface="Times New Roman" pitchFamily="18" charset="0"/>
                <a:cs typeface="Times New Roman" pitchFamily="18" charset="0"/>
              </a:rPr>
            </a:br>
            <a:r>
              <a:rPr lang="en-US" sz="2000" dirty="0">
                <a:latin typeface="Times New Roman" pitchFamily="18" charset="0"/>
                <a:cs typeface="Times New Roman" pitchFamily="18" charset="0"/>
              </a:rPr>
              <a:t/>
            </a:r>
            <a:br>
              <a:rPr lang="en-US" sz="2000" dirty="0">
                <a:latin typeface="Times New Roman" pitchFamily="18" charset="0"/>
                <a:cs typeface="Times New Roman" pitchFamily="18" charset="0"/>
              </a:rPr>
            </a:br>
            <a:r>
              <a:rPr lang="en-US" sz="2000" b="1" dirty="0" err="1" smtClean="0">
                <a:latin typeface="Times New Roman" pitchFamily="18" charset="0"/>
                <a:cs typeface="Times New Roman" pitchFamily="18" charset="0"/>
              </a:rPr>
              <a:t>Contoh</a:t>
            </a:r>
            <a:r>
              <a:rPr lang="en-US" sz="2000" b="1"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
            </a:r>
            <a:br>
              <a:rPr lang="en-US" sz="2000" dirty="0" smtClean="0">
                <a:latin typeface="Times New Roman" pitchFamily="18" charset="0"/>
                <a:cs typeface="Times New Roman" pitchFamily="18" charset="0"/>
              </a:rPr>
            </a:br>
            <a:r>
              <a:rPr lang="en-US" sz="2000" dirty="0">
                <a:latin typeface="Times New Roman" pitchFamily="18" charset="0"/>
                <a:cs typeface="Times New Roman" pitchFamily="18" charset="0"/>
              </a:rPr>
              <a:t>	</a:t>
            </a:r>
            <a:r>
              <a:rPr lang="en-US" sz="2000" dirty="0" err="1" smtClean="0">
                <a:latin typeface="Times New Roman" pitchFamily="18" charset="0"/>
                <a:cs typeface="Times New Roman" pitchFamily="18" charset="0"/>
              </a:rPr>
              <a:t>Perusahan</a:t>
            </a:r>
            <a:r>
              <a:rPr lang="en-US" sz="2000" dirty="0" smtClean="0">
                <a:latin typeface="Times New Roman" pitchFamily="18" charset="0"/>
                <a:cs typeface="Times New Roman" pitchFamily="18" charset="0"/>
              </a:rPr>
              <a:t> Texas , </a:t>
            </a:r>
            <a:r>
              <a:rPr lang="en-US" sz="2000" dirty="0" err="1" smtClean="0">
                <a:latin typeface="Times New Roman" pitchFamily="18" charset="0"/>
                <a:cs typeface="Times New Roman" pitchFamily="18" charset="0"/>
              </a:rPr>
              <a:t>budaya</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organisasinya</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menghindari</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pakai</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dasi</a:t>
            </a:r>
            <a:r>
              <a:rPr lang="en-US" sz="2000" dirty="0" smtClean="0">
                <a:latin typeface="Times New Roman" pitchFamily="18" charset="0"/>
                <a:cs typeface="Times New Roman" pitchFamily="18" charset="0"/>
              </a:rPr>
              <a:t> , </a:t>
            </a:r>
            <a:r>
              <a:rPr lang="en-US" sz="2000" dirty="0" err="1" smtClean="0">
                <a:latin typeface="Times New Roman" pitchFamily="18" charset="0"/>
                <a:cs typeface="Times New Roman" pitchFamily="18" charset="0"/>
              </a:rPr>
              <a:t>para</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pekerja</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berpakaian</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secara</a:t>
            </a:r>
            <a:r>
              <a:rPr lang="en-US" sz="2000" dirty="0" smtClean="0">
                <a:latin typeface="Times New Roman" pitchFamily="18" charset="0"/>
                <a:cs typeface="Times New Roman" pitchFamily="18" charset="0"/>
              </a:rPr>
              <a:t> informal </a:t>
            </a:r>
            <a:r>
              <a:rPr lang="en-US" sz="2000" dirty="0" err="1" smtClean="0">
                <a:latin typeface="Times New Roman" pitchFamily="18" charset="0"/>
                <a:cs typeface="Times New Roman" pitchFamily="18" charset="0"/>
              </a:rPr>
              <a:t>seperti</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memakai</a:t>
            </a:r>
            <a:r>
              <a:rPr lang="en-US" sz="2000" dirty="0" smtClean="0">
                <a:latin typeface="Times New Roman" pitchFamily="18" charset="0"/>
                <a:cs typeface="Times New Roman" pitchFamily="18" charset="0"/>
              </a:rPr>
              <a:t> t-shirt </a:t>
            </a:r>
            <a:r>
              <a:rPr lang="en-US" sz="2000" dirty="0" err="1" smtClean="0">
                <a:latin typeface="Times New Roman" pitchFamily="18" charset="0"/>
                <a:cs typeface="Times New Roman" pitchFamily="18" charset="0"/>
              </a:rPr>
              <a:t>dan</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kaos</a:t>
            </a:r>
            <a:r>
              <a:rPr lang="en-US" sz="2000" dirty="0" smtClean="0">
                <a:latin typeface="Times New Roman" pitchFamily="18" charset="0"/>
                <a:cs typeface="Times New Roman" pitchFamily="18" charset="0"/>
              </a:rPr>
              <a:t/>
            </a:r>
            <a:br>
              <a:rPr lang="en-US" sz="2000" dirty="0" smtClean="0">
                <a:latin typeface="Times New Roman" pitchFamily="18" charset="0"/>
                <a:cs typeface="Times New Roman" pitchFamily="18" charset="0"/>
              </a:rPr>
            </a:br>
            <a:endParaRPr lang="en-US" sz="2000"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685800" y="457200"/>
            <a:ext cx="7772400" cy="1470025"/>
          </a:xfrm>
        </p:spPr>
        <p:txBody>
          <a:bodyPr/>
          <a:lstStyle/>
          <a:p>
            <a:r>
              <a:rPr lang="en-US" dirty="0" smtClean="0"/>
              <a:t>B. TERBENTUKNYA BUDAYA ORGANISASI</a:t>
            </a:r>
            <a:endParaRPr lang="en-US" dirty="0"/>
          </a:p>
        </p:txBody>
      </p:sp>
      <p:sp>
        <p:nvSpPr>
          <p:cNvPr id="4" name="Subtitle 3"/>
          <p:cNvSpPr>
            <a:spLocks noGrp="1"/>
          </p:cNvSpPr>
          <p:nvPr>
            <p:ph type="subTitle" idx="1"/>
          </p:nvPr>
        </p:nvSpPr>
        <p:spPr>
          <a:xfrm>
            <a:off x="1371600" y="2362200"/>
            <a:ext cx="6400800" cy="2209800"/>
          </a:xfrm>
        </p:spPr>
        <p:txBody>
          <a:bodyPr>
            <a:normAutofit/>
          </a:bodyPr>
          <a:lstStyle/>
          <a:p>
            <a:pPr algn="just"/>
            <a:r>
              <a:rPr lang="en-US" sz="2000" dirty="0" smtClean="0">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Fakta</a:t>
            </a:r>
            <a:r>
              <a:rPr lang="en-US" sz="2000" dirty="0" smtClean="0">
                <a:solidFill>
                  <a:schemeClr val="tx1"/>
                </a:solidFill>
                <a:latin typeface="Times New Roman" pitchFamily="18" charset="0"/>
                <a:cs typeface="Times New Roman" pitchFamily="18" charset="0"/>
              </a:rPr>
              <a:t> yang </a:t>
            </a:r>
            <a:r>
              <a:rPr lang="en-US" sz="2000" dirty="0" err="1" smtClean="0">
                <a:solidFill>
                  <a:schemeClr val="tx1"/>
                </a:solidFill>
                <a:latin typeface="Times New Roman" pitchFamily="18" charset="0"/>
                <a:cs typeface="Times New Roman" pitchFamily="18" charset="0"/>
              </a:rPr>
              <a:t>menentukan</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terbentuknya</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budaya</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organisasi</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dari</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pengalaman</a:t>
            </a:r>
            <a:r>
              <a:rPr lang="en-US" sz="2000" dirty="0" smtClean="0">
                <a:solidFill>
                  <a:schemeClr val="tx1"/>
                </a:solidFill>
                <a:latin typeface="Times New Roman" pitchFamily="18" charset="0"/>
                <a:cs typeface="Times New Roman" pitchFamily="18" charset="0"/>
              </a:rPr>
              <a:t> yang </a:t>
            </a:r>
            <a:r>
              <a:rPr lang="en-US" sz="2000" dirty="0" err="1" smtClean="0">
                <a:solidFill>
                  <a:schemeClr val="tx1"/>
                </a:solidFill>
                <a:latin typeface="Times New Roman" pitchFamily="18" charset="0"/>
                <a:cs typeface="Times New Roman" pitchFamily="18" charset="0"/>
              </a:rPr>
              <a:t>dijalani</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oleh</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organisasi</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itu</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sendiri</a:t>
            </a:r>
            <a:r>
              <a:rPr lang="en-US" sz="2000" dirty="0" smtClean="0">
                <a:solidFill>
                  <a:schemeClr val="tx1"/>
                </a:solidFill>
                <a:latin typeface="Times New Roman" pitchFamily="18" charset="0"/>
                <a:cs typeface="Times New Roman" pitchFamily="18" charset="0"/>
              </a:rPr>
              <a:t> , </a:t>
            </a:r>
            <a:r>
              <a:rPr lang="en-US" sz="2000" dirty="0" err="1" smtClean="0">
                <a:solidFill>
                  <a:schemeClr val="tx1"/>
                </a:solidFill>
                <a:latin typeface="Times New Roman" pitchFamily="18" charset="0"/>
                <a:cs typeface="Times New Roman" pitchFamily="18" charset="0"/>
              </a:rPr>
              <a:t>apakah</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pengalaman</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keberhasilan</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atau</a:t>
            </a:r>
            <a:r>
              <a:rPr lang="en-US" sz="2000" dirty="0" smtClean="0">
                <a:solidFill>
                  <a:schemeClr val="tx1"/>
                </a:solidFill>
                <a:latin typeface="Times New Roman" pitchFamily="18" charset="0"/>
                <a:cs typeface="Times New Roman" pitchFamily="18" charset="0"/>
              </a:rPr>
              <a:t> pun </a:t>
            </a:r>
            <a:r>
              <a:rPr lang="en-US" sz="2000" dirty="0" err="1" smtClean="0">
                <a:solidFill>
                  <a:schemeClr val="tx1"/>
                </a:solidFill>
                <a:latin typeface="Times New Roman" pitchFamily="18" charset="0"/>
                <a:cs typeface="Times New Roman" pitchFamily="18" charset="0"/>
              </a:rPr>
              <a:t>pengalaman</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kegagalan</a:t>
            </a:r>
            <a:r>
              <a:rPr lang="en-US" sz="2000" dirty="0" smtClean="0">
                <a:solidFill>
                  <a:schemeClr val="tx1"/>
                </a:solidFill>
                <a:latin typeface="Times New Roman" pitchFamily="18" charset="0"/>
                <a:cs typeface="Times New Roman" pitchFamily="18" charset="0"/>
              </a:rPr>
              <a:t> </a:t>
            </a:r>
            <a:r>
              <a:rPr lang="en-US" sz="2000" b="1" i="1" dirty="0" smtClean="0">
                <a:solidFill>
                  <a:schemeClr val="tx1"/>
                </a:solidFill>
                <a:latin typeface="Times New Roman" pitchFamily="18" charset="0"/>
                <a:cs typeface="Times New Roman" pitchFamily="18" charset="0"/>
              </a:rPr>
              <a:t>(Ernie </a:t>
            </a:r>
            <a:r>
              <a:rPr lang="en-US" sz="2000" b="1" i="1" dirty="0" err="1" smtClean="0">
                <a:solidFill>
                  <a:schemeClr val="tx1"/>
                </a:solidFill>
                <a:latin typeface="Times New Roman" pitchFamily="18" charset="0"/>
                <a:cs typeface="Times New Roman" pitchFamily="18" charset="0"/>
              </a:rPr>
              <a:t>Tisnawati</a:t>
            </a:r>
            <a:r>
              <a:rPr lang="en-US" sz="2000" b="1" i="1" dirty="0" smtClean="0">
                <a:solidFill>
                  <a:schemeClr val="tx1"/>
                </a:solidFill>
                <a:latin typeface="Times New Roman" pitchFamily="18" charset="0"/>
                <a:cs typeface="Times New Roman" pitchFamily="18" charset="0"/>
              </a:rPr>
              <a:t> S </a:t>
            </a:r>
            <a:r>
              <a:rPr lang="en-US" sz="2000" b="1" i="1" dirty="0" err="1" smtClean="0">
                <a:solidFill>
                  <a:schemeClr val="tx1"/>
                </a:solidFill>
                <a:latin typeface="Times New Roman" pitchFamily="18" charset="0"/>
                <a:cs typeface="Times New Roman" pitchFamily="18" charset="0"/>
              </a:rPr>
              <a:t>dkk</a:t>
            </a:r>
            <a:r>
              <a:rPr lang="en-US" sz="2000" b="1" i="1" dirty="0" smtClean="0">
                <a:solidFill>
                  <a:schemeClr val="tx1"/>
                </a:solidFill>
                <a:latin typeface="Times New Roman" pitchFamily="18" charset="0"/>
                <a:cs typeface="Times New Roman" pitchFamily="18" charset="0"/>
              </a:rPr>
              <a:t> ; 201112 : 71 – 73)</a:t>
            </a:r>
            <a:endParaRPr lang="en-US" sz="2000" b="1" i="1"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533400"/>
            <a:ext cx="7772400" cy="1470025"/>
          </a:xfrm>
        </p:spPr>
        <p:txBody>
          <a:bodyPr/>
          <a:lstStyle/>
          <a:p>
            <a:r>
              <a:rPr lang="en-US" dirty="0" smtClean="0"/>
              <a:t>C. MERUBAH BUDAYA ORGANISASI</a:t>
            </a:r>
            <a:endParaRPr lang="en-US" dirty="0"/>
          </a:p>
        </p:txBody>
      </p:sp>
      <p:sp>
        <p:nvSpPr>
          <p:cNvPr id="5" name="Subtitle 4"/>
          <p:cNvSpPr>
            <a:spLocks noGrp="1"/>
          </p:cNvSpPr>
          <p:nvPr>
            <p:ph type="subTitle" idx="1"/>
          </p:nvPr>
        </p:nvSpPr>
        <p:spPr>
          <a:xfrm>
            <a:off x="1371600" y="3048000"/>
            <a:ext cx="6400800" cy="1066800"/>
          </a:xfrm>
        </p:spPr>
        <p:txBody>
          <a:bodyPr>
            <a:normAutofit fontScale="47500" lnSpcReduction="20000"/>
          </a:bodyPr>
          <a:lstStyle/>
          <a:p>
            <a:pPr algn="just"/>
            <a:r>
              <a:rPr lang="en-US" sz="2000" dirty="0" smtClean="0">
                <a:solidFill>
                  <a:schemeClr val="tx1"/>
                </a:solidFill>
                <a:latin typeface="Times New Roman" pitchFamily="18" charset="0"/>
                <a:cs typeface="Times New Roman" pitchFamily="18" charset="0"/>
              </a:rPr>
              <a:t>	</a:t>
            </a:r>
            <a:r>
              <a:rPr lang="en-US" sz="4200" dirty="0" err="1" smtClean="0">
                <a:solidFill>
                  <a:schemeClr val="tx1"/>
                </a:solidFill>
                <a:latin typeface="Times New Roman" pitchFamily="18" charset="0"/>
                <a:cs typeface="Times New Roman" pitchFamily="18" charset="0"/>
              </a:rPr>
              <a:t>Tidak</a:t>
            </a:r>
            <a:r>
              <a:rPr lang="en-US" sz="4200" dirty="0" smtClean="0">
                <a:solidFill>
                  <a:schemeClr val="tx1"/>
                </a:solidFill>
                <a:latin typeface="Times New Roman" pitchFamily="18" charset="0"/>
                <a:cs typeface="Times New Roman" pitchFamily="18" charset="0"/>
              </a:rPr>
              <a:t> </a:t>
            </a:r>
            <a:r>
              <a:rPr lang="en-US" sz="4200" dirty="0" err="1" smtClean="0">
                <a:solidFill>
                  <a:schemeClr val="tx1"/>
                </a:solidFill>
                <a:latin typeface="Times New Roman" pitchFamily="18" charset="0"/>
                <a:cs typeface="Times New Roman" pitchFamily="18" charset="0"/>
              </a:rPr>
              <a:t>setiap</a:t>
            </a:r>
            <a:r>
              <a:rPr lang="en-US" sz="4200" dirty="0" smtClean="0">
                <a:solidFill>
                  <a:schemeClr val="tx1"/>
                </a:solidFill>
                <a:latin typeface="Times New Roman" pitchFamily="18" charset="0"/>
                <a:cs typeface="Times New Roman" pitchFamily="18" charset="0"/>
              </a:rPr>
              <a:t> </a:t>
            </a:r>
            <a:r>
              <a:rPr lang="en-US" sz="4200" dirty="0" err="1" smtClean="0">
                <a:solidFill>
                  <a:schemeClr val="tx1"/>
                </a:solidFill>
                <a:latin typeface="Times New Roman" pitchFamily="18" charset="0"/>
                <a:cs typeface="Times New Roman" pitchFamily="18" charset="0"/>
              </a:rPr>
              <a:t>budaya</a:t>
            </a:r>
            <a:r>
              <a:rPr lang="en-US" sz="4200" dirty="0" smtClean="0">
                <a:solidFill>
                  <a:schemeClr val="tx1"/>
                </a:solidFill>
                <a:latin typeface="Times New Roman" pitchFamily="18" charset="0"/>
                <a:cs typeface="Times New Roman" pitchFamily="18" charset="0"/>
              </a:rPr>
              <a:t> </a:t>
            </a:r>
            <a:r>
              <a:rPr lang="en-US" sz="4200" dirty="0" err="1" smtClean="0">
                <a:solidFill>
                  <a:schemeClr val="tx1"/>
                </a:solidFill>
                <a:latin typeface="Times New Roman" pitchFamily="18" charset="0"/>
                <a:cs typeface="Times New Roman" pitchFamily="18" charset="0"/>
              </a:rPr>
              <a:t>organisasi</a:t>
            </a:r>
            <a:r>
              <a:rPr lang="en-US" sz="4200" dirty="0" smtClean="0">
                <a:solidFill>
                  <a:schemeClr val="tx1"/>
                </a:solidFill>
                <a:latin typeface="Times New Roman" pitchFamily="18" charset="0"/>
                <a:cs typeface="Times New Roman" pitchFamily="18" charset="0"/>
              </a:rPr>
              <a:t> </a:t>
            </a:r>
            <a:r>
              <a:rPr lang="en-US" sz="4200" dirty="0" err="1" smtClean="0">
                <a:solidFill>
                  <a:schemeClr val="tx1"/>
                </a:solidFill>
                <a:latin typeface="Times New Roman" pitchFamily="18" charset="0"/>
                <a:cs typeface="Times New Roman" pitchFamily="18" charset="0"/>
              </a:rPr>
              <a:t>harus</a:t>
            </a:r>
            <a:r>
              <a:rPr lang="en-US" sz="4200" dirty="0" smtClean="0">
                <a:solidFill>
                  <a:schemeClr val="tx1"/>
                </a:solidFill>
                <a:latin typeface="Times New Roman" pitchFamily="18" charset="0"/>
                <a:cs typeface="Times New Roman" pitchFamily="18" charset="0"/>
              </a:rPr>
              <a:t> </a:t>
            </a:r>
            <a:r>
              <a:rPr lang="en-US" sz="4200" dirty="0" err="1" smtClean="0">
                <a:solidFill>
                  <a:schemeClr val="tx1"/>
                </a:solidFill>
                <a:latin typeface="Times New Roman" pitchFamily="18" charset="0"/>
                <a:cs typeface="Times New Roman" pitchFamily="18" charset="0"/>
              </a:rPr>
              <a:t>dipertahankan</a:t>
            </a:r>
            <a:r>
              <a:rPr lang="en-US" sz="4200" dirty="0" smtClean="0">
                <a:solidFill>
                  <a:schemeClr val="tx1"/>
                </a:solidFill>
                <a:latin typeface="Times New Roman" pitchFamily="18" charset="0"/>
                <a:cs typeface="Times New Roman" pitchFamily="18" charset="0"/>
              </a:rPr>
              <a:t> , </a:t>
            </a:r>
            <a:r>
              <a:rPr lang="en-US" sz="4200" dirty="0" err="1" smtClean="0">
                <a:solidFill>
                  <a:schemeClr val="tx1"/>
                </a:solidFill>
                <a:latin typeface="Times New Roman" pitchFamily="18" charset="0"/>
                <a:cs typeface="Times New Roman" pitchFamily="18" charset="0"/>
              </a:rPr>
              <a:t>adakalanya</a:t>
            </a:r>
            <a:r>
              <a:rPr lang="en-US" sz="4200" dirty="0" smtClean="0">
                <a:solidFill>
                  <a:schemeClr val="tx1"/>
                </a:solidFill>
                <a:latin typeface="Times New Roman" pitchFamily="18" charset="0"/>
                <a:cs typeface="Times New Roman" pitchFamily="18" charset="0"/>
              </a:rPr>
              <a:t> </a:t>
            </a:r>
            <a:r>
              <a:rPr lang="en-US" sz="4200" dirty="0" err="1" smtClean="0">
                <a:solidFill>
                  <a:schemeClr val="tx1"/>
                </a:solidFill>
                <a:latin typeface="Times New Roman" pitchFamily="18" charset="0"/>
                <a:cs typeface="Times New Roman" pitchFamily="18" charset="0"/>
              </a:rPr>
              <a:t>harus</a:t>
            </a:r>
            <a:r>
              <a:rPr lang="en-US" sz="4200" dirty="0" smtClean="0">
                <a:solidFill>
                  <a:schemeClr val="tx1"/>
                </a:solidFill>
                <a:latin typeface="Times New Roman" pitchFamily="18" charset="0"/>
                <a:cs typeface="Times New Roman" pitchFamily="18" charset="0"/>
              </a:rPr>
              <a:t> </a:t>
            </a:r>
            <a:r>
              <a:rPr lang="en-US" sz="4200" dirty="0" err="1" smtClean="0">
                <a:solidFill>
                  <a:schemeClr val="tx1"/>
                </a:solidFill>
                <a:latin typeface="Times New Roman" pitchFamily="18" charset="0"/>
                <a:cs typeface="Times New Roman" pitchFamily="18" charset="0"/>
              </a:rPr>
              <a:t>dirubah</a:t>
            </a:r>
            <a:r>
              <a:rPr lang="en-US" sz="4200" dirty="0" smtClean="0">
                <a:solidFill>
                  <a:schemeClr val="tx1"/>
                </a:solidFill>
                <a:latin typeface="Times New Roman" pitchFamily="18" charset="0"/>
                <a:cs typeface="Times New Roman" pitchFamily="18" charset="0"/>
              </a:rPr>
              <a:t> . </a:t>
            </a:r>
            <a:r>
              <a:rPr lang="en-US" sz="4200" dirty="0" err="1" smtClean="0">
                <a:solidFill>
                  <a:schemeClr val="tx1"/>
                </a:solidFill>
                <a:latin typeface="Times New Roman" pitchFamily="18" charset="0"/>
                <a:cs typeface="Times New Roman" pitchFamily="18" charset="0"/>
              </a:rPr>
              <a:t>Tetapi</a:t>
            </a:r>
            <a:r>
              <a:rPr lang="en-US" sz="4200" dirty="0" smtClean="0">
                <a:solidFill>
                  <a:schemeClr val="tx1"/>
                </a:solidFill>
                <a:latin typeface="Times New Roman" pitchFamily="18" charset="0"/>
                <a:cs typeface="Times New Roman" pitchFamily="18" charset="0"/>
              </a:rPr>
              <a:t> , </a:t>
            </a:r>
            <a:r>
              <a:rPr lang="en-US" sz="4200" dirty="0" err="1" smtClean="0">
                <a:solidFill>
                  <a:schemeClr val="tx1"/>
                </a:solidFill>
                <a:latin typeface="Times New Roman" pitchFamily="18" charset="0"/>
                <a:cs typeface="Times New Roman" pitchFamily="18" charset="0"/>
              </a:rPr>
              <a:t>pimpinan</a:t>
            </a:r>
            <a:r>
              <a:rPr lang="en-US" sz="4200" dirty="0" smtClean="0">
                <a:solidFill>
                  <a:schemeClr val="tx1"/>
                </a:solidFill>
                <a:latin typeface="Times New Roman" pitchFamily="18" charset="0"/>
                <a:cs typeface="Times New Roman" pitchFamily="18" charset="0"/>
              </a:rPr>
              <a:t> </a:t>
            </a:r>
            <a:r>
              <a:rPr lang="en-US" sz="4200" dirty="0" err="1" smtClean="0">
                <a:solidFill>
                  <a:schemeClr val="tx1"/>
                </a:solidFill>
                <a:latin typeface="Times New Roman" pitchFamily="18" charset="0"/>
                <a:cs typeface="Times New Roman" pitchFamily="18" charset="0"/>
              </a:rPr>
              <a:t>harus</a:t>
            </a:r>
            <a:r>
              <a:rPr lang="en-US" sz="4200" dirty="0" smtClean="0">
                <a:solidFill>
                  <a:schemeClr val="tx1"/>
                </a:solidFill>
                <a:latin typeface="Times New Roman" pitchFamily="18" charset="0"/>
                <a:cs typeface="Times New Roman" pitchFamily="18" charset="0"/>
              </a:rPr>
              <a:t> </a:t>
            </a:r>
            <a:r>
              <a:rPr lang="en-US" sz="4200" dirty="0" err="1" smtClean="0">
                <a:solidFill>
                  <a:schemeClr val="tx1"/>
                </a:solidFill>
                <a:latin typeface="Times New Roman" pitchFamily="18" charset="0"/>
                <a:cs typeface="Times New Roman" pitchFamily="18" charset="0"/>
              </a:rPr>
              <a:t>memahami</a:t>
            </a:r>
            <a:r>
              <a:rPr lang="en-US" sz="4200" dirty="0" smtClean="0">
                <a:solidFill>
                  <a:schemeClr val="tx1"/>
                </a:solidFill>
                <a:latin typeface="Times New Roman" pitchFamily="18" charset="0"/>
                <a:cs typeface="Times New Roman" pitchFamily="18" charset="0"/>
              </a:rPr>
              <a:t> </a:t>
            </a:r>
            <a:r>
              <a:rPr lang="en-US" sz="4200" dirty="0" err="1" smtClean="0">
                <a:solidFill>
                  <a:schemeClr val="tx1"/>
                </a:solidFill>
                <a:latin typeface="Times New Roman" pitchFamily="18" charset="0"/>
                <a:cs typeface="Times New Roman" pitchFamily="18" charset="0"/>
              </a:rPr>
              <a:t>benar</a:t>
            </a:r>
            <a:r>
              <a:rPr lang="en-US" sz="4200" dirty="0" smtClean="0">
                <a:solidFill>
                  <a:schemeClr val="tx1"/>
                </a:solidFill>
                <a:latin typeface="Times New Roman" pitchFamily="18" charset="0"/>
                <a:cs typeface="Times New Roman" pitchFamily="18" charset="0"/>
              </a:rPr>
              <a:t> </a:t>
            </a:r>
            <a:r>
              <a:rPr lang="en-US" sz="4200" dirty="0" err="1" smtClean="0">
                <a:solidFill>
                  <a:schemeClr val="tx1"/>
                </a:solidFill>
                <a:latin typeface="Times New Roman" pitchFamily="18" charset="0"/>
                <a:cs typeface="Times New Roman" pitchFamily="18" charset="0"/>
              </a:rPr>
              <a:t>budaya</a:t>
            </a:r>
            <a:r>
              <a:rPr lang="en-US" sz="4200" dirty="0" smtClean="0">
                <a:solidFill>
                  <a:schemeClr val="tx1"/>
                </a:solidFill>
                <a:latin typeface="Times New Roman" pitchFamily="18" charset="0"/>
                <a:cs typeface="Times New Roman" pitchFamily="18" charset="0"/>
              </a:rPr>
              <a:t> </a:t>
            </a:r>
            <a:r>
              <a:rPr lang="en-US" sz="4200" dirty="0" err="1" smtClean="0">
                <a:solidFill>
                  <a:schemeClr val="tx1"/>
                </a:solidFill>
                <a:latin typeface="Times New Roman" pitchFamily="18" charset="0"/>
                <a:cs typeface="Times New Roman" pitchFamily="18" charset="0"/>
              </a:rPr>
              <a:t>organisasi</a:t>
            </a:r>
            <a:r>
              <a:rPr lang="en-US" sz="4200" dirty="0" smtClean="0">
                <a:solidFill>
                  <a:schemeClr val="tx1"/>
                </a:solidFill>
                <a:latin typeface="Times New Roman" pitchFamily="18" charset="0"/>
                <a:cs typeface="Times New Roman" pitchFamily="18" charset="0"/>
              </a:rPr>
              <a:t> </a:t>
            </a:r>
            <a:r>
              <a:rPr lang="en-US" sz="4200" dirty="0" err="1" smtClean="0">
                <a:solidFill>
                  <a:schemeClr val="tx1"/>
                </a:solidFill>
                <a:latin typeface="Times New Roman" pitchFamily="18" charset="0"/>
                <a:cs typeface="Times New Roman" pitchFamily="18" charset="0"/>
              </a:rPr>
              <a:t>mana</a:t>
            </a:r>
            <a:r>
              <a:rPr lang="en-US" sz="4200" dirty="0">
                <a:solidFill>
                  <a:schemeClr val="tx1"/>
                </a:solidFill>
                <a:latin typeface="Times New Roman" pitchFamily="18" charset="0"/>
                <a:cs typeface="Times New Roman" pitchFamily="18" charset="0"/>
              </a:rPr>
              <a:t> </a:t>
            </a:r>
            <a:r>
              <a:rPr lang="en-US" sz="4200" dirty="0" err="1" smtClean="0">
                <a:solidFill>
                  <a:schemeClr val="tx1"/>
                </a:solidFill>
                <a:latin typeface="Times New Roman" pitchFamily="18" charset="0"/>
                <a:cs typeface="Times New Roman" pitchFamily="18" charset="0"/>
              </a:rPr>
              <a:t>harus</a:t>
            </a:r>
            <a:r>
              <a:rPr lang="en-US" sz="4200" dirty="0" smtClean="0">
                <a:solidFill>
                  <a:schemeClr val="tx1"/>
                </a:solidFill>
                <a:latin typeface="Times New Roman" pitchFamily="18" charset="0"/>
                <a:cs typeface="Times New Roman" pitchFamily="18" charset="0"/>
              </a:rPr>
              <a:t> </a:t>
            </a:r>
            <a:r>
              <a:rPr lang="en-US" sz="4200" dirty="0" err="1" smtClean="0">
                <a:solidFill>
                  <a:schemeClr val="tx1"/>
                </a:solidFill>
                <a:latin typeface="Times New Roman" pitchFamily="18" charset="0"/>
                <a:cs typeface="Times New Roman" pitchFamily="18" charset="0"/>
              </a:rPr>
              <a:t>dipertahankan</a:t>
            </a:r>
            <a:r>
              <a:rPr lang="en-US" sz="4200" dirty="0" smtClean="0">
                <a:solidFill>
                  <a:schemeClr val="tx1"/>
                </a:solidFill>
                <a:latin typeface="Times New Roman" pitchFamily="18" charset="0"/>
                <a:cs typeface="Times New Roman" pitchFamily="18" charset="0"/>
              </a:rPr>
              <a:t> </a:t>
            </a:r>
            <a:r>
              <a:rPr lang="en-US" sz="4200" dirty="0" err="1" smtClean="0">
                <a:solidFill>
                  <a:schemeClr val="tx1"/>
                </a:solidFill>
                <a:latin typeface="Times New Roman" pitchFamily="18" charset="0"/>
                <a:cs typeface="Times New Roman" pitchFamily="18" charset="0"/>
              </a:rPr>
              <a:t>atau</a:t>
            </a:r>
            <a:r>
              <a:rPr lang="en-US" sz="4200" dirty="0" smtClean="0">
                <a:solidFill>
                  <a:schemeClr val="tx1"/>
                </a:solidFill>
                <a:latin typeface="Times New Roman" pitchFamily="18" charset="0"/>
                <a:cs typeface="Times New Roman" pitchFamily="18" charset="0"/>
              </a:rPr>
              <a:t> </a:t>
            </a:r>
            <a:r>
              <a:rPr lang="en-US" sz="4200" dirty="0" err="1" smtClean="0">
                <a:solidFill>
                  <a:schemeClr val="tx1"/>
                </a:solidFill>
                <a:latin typeface="Times New Roman" pitchFamily="18" charset="0"/>
                <a:cs typeface="Times New Roman" pitchFamily="18" charset="0"/>
              </a:rPr>
              <a:t>dirubah</a:t>
            </a:r>
            <a:r>
              <a:rPr lang="en-US" sz="4200" dirty="0" smtClean="0">
                <a:solidFill>
                  <a:schemeClr val="tx1"/>
                </a:solidFill>
                <a:latin typeface="Times New Roman" pitchFamily="18" charset="0"/>
                <a:cs typeface="Times New Roman" pitchFamily="18" charset="0"/>
              </a:rPr>
              <a:t> .</a:t>
            </a:r>
            <a:endParaRPr lang="en-US" sz="4200" dirty="0">
              <a:solidFill>
                <a:schemeClr val="tx1"/>
              </a:solidFill>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2209800"/>
            <a:ext cx="8229600" cy="944562"/>
          </a:xfrm>
        </p:spPr>
        <p:txBody>
          <a:bodyPr>
            <a:normAutofit fontScale="90000"/>
          </a:bodyPr>
          <a:lstStyle/>
          <a:p>
            <a:pPr algn="just"/>
            <a:r>
              <a:rPr lang="en-US" sz="2000" dirty="0" smtClean="0">
                <a:latin typeface="Times New Roman" pitchFamily="18" charset="0"/>
                <a:cs typeface="Times New Roman" pitchFamily="18" charset="0"/>
              </a:rPr>
              <a:t>	</a:t>
            </a:r>
            <a:r>
              <a:rPr lang="en-US" sz="3100" dirty="0" err="1" smtClean="0">
                <a:latin typeface="Times New Roman" pitchFamily="18" charset="0"/>
                <a:cs typeface="Times New Roman" pitchFamily="18" charset="0"/>
              </a:rPr>
              <a:t>Perkembangan</a:t>
            </a:r>
            <a:r>
              <a:rPr lang="en-US" sz="3100" dirty="0" smtClean="0">
                <a:latin typeface="Times New Roman" pitchFamily="18" charset="0"/>
                <a:cs typeface="Times New Roman" pitchFamily="18" charset="0"/>
              </a:rPr>
              <a:t> </a:t>
            </a:r>
            <a:r>
              <a:rPr lang="en-US" sz="3100" dirty="0" err="1" smtClean="0">
                <a:latin typeface="Times New Roman" pitchFamily="18" charset="0"/>
                <a:cs typeface="Times New Roman" pitchFamily="18" charset="0"/>
              </a:rPr>
              <a:t>teknologi</a:t>
            </a:r>
            <a:r>
              <a:rPr lang="en-US" sz="3100" dirty="0" smtClean="0">
                <a:latin typeface="Times New Roman" pitchFamily="18" charset="0"/>
                <a:cs typeface="Times New Roman" pitchFamily="18" charset="0"/>
              </a:rPr>
              <a:t> </a:t>
            </a:r>
            <a:r>
              <a:rPr lang="en-US" sz="3100" dirty="0" err="1" smtClean="0">
                <a:latin typeface="Times New Roman" pitchFamily="18" charset="0"/>
                <a:cs typeface="Times New Roman" pitchFamily="18" charset="0"/>
              </a:rPr>
              <a:t>dan</a:t>
            </a:r>
            <a:r>
              <a:rPr lang="en-US" sz="3100" dirty="0" smtClean="0">
                <a:latin typeface="Times New Roman" pitchFamily="18" charset="0"/>
                <a:cs typeface="Times New Roman" pitchFamily="18" charset="0"/>
              </a:rPr>
              <a:t> </a:t>
            </a:r>
            <a:r>
              <a:rPr lang="en-US" sz="3100" dirty="0" err="1" smtClean="0">
                <a:latin typeface="Times New Roman" pitchFamily="18" charset="0"/>
                <a:cs typeface="Times New Roman" pitchFamily="18" charset="0"/>
              </a:rPr>
              <a:t>ilmu</a:t>
            </a:r>
            <a:r>
              <a:rPr lang="en-US" sz="3100" dirty="0" smtClean="0">
                <a:latin typeface="Times New Roman" pitchFamily="18" charset="0"/>
                <a:cs typeface="Times New Roman" pitchFamily="18" charset="0"/>
              </a:rPr>
              <a:t> </a:t>
            </a:r>
            <a:r>
              <a:rPr lang="en-US" sz="3100" dirty="0" err="1" smtClean="0">
                <a:latin typeface="Times New Roman" pitchFamily="18" charset="0"/>
                <a:cs typeface="Times New Roman" pitchFamily="18" charset="0"/>
              </a:rPr>
              <a:t>pengetahuan</a:t>
            </a:r>
            <a:r>
              <a:rPr lang="en-US" sz="3100" dirty="0" smtClean="0">
                <a:latin typeface="Times New Roman" pitchFamily="18" charset="0"/>
                <a:cs typeface="Times New Roman" pitchFamily="18" charset="0"/>
              </a:rPr>
              <a:t> yang </a:t>
            </a:r>
            <a:r>
              <a:rPr lang="en-US" sz="3100" dirty="0" err="1" smtClean="0">
                <a:latin typeface="Times New Roman" pitchFamily="18" charset="0"/>
                <a:cs typeface="Times New Roman" pitchFamily="18" charset="0"/>
              </a:rPr>
              <a:t>begitu</a:t>
            </a:r>
            <a:r>
              <a:rPr lang="en-US" sz="3100" dirty="0" smtClean="0">
                <a:latin typeface="Times New Roman" pitchFamily="18" charset="0"/>
                <a:cs typeface="Times New Roman" pitchFamily="18" charset="0"/>
              </a:rPr>
              <a:t> </a:t>
            </a:r>
            <a:r>
              <a:rPr lang="en-US" sz="3100" dirty="0" err="1" smtClean="0">
                <a:latin typeface="Times New Roman" pitchFamily="18" charset="0"/>
                <a:cs typeface="Times New Roman" pitchFamily="18" charset="0"/>
              </a:rPr>
              <a:t>pesat</a:t>
            </a:r>
            <a:r>
              <a:rPr lang="en-US" sz="3100" dirty="0" smtClean="0">
                <a:latin typeface="Times New Roman" pitchFamily="18" charset="0"/>
                <a:cs typeface="Times New Roman" pitchFamily="18" charset="0"/>
              </a:rPr>
              <a:t> , </a:t>
            </a:r>
            <a:r>
              <a:rPr lang="en-US" sz="3100" dirty="0" err="1" smtClean="0">
                <a:latin typeface="Times New Roman" pitchFamily="18" charset="0"/>
                <a:cs typeface="Times New Roman" pitchFamily="18" charset="0"/>
              </a:rPr>
              <a:t>misalnya</a:t>
            </a:r>
            <a:r>
              <a:rPr lang="en-US" sz="3100" dirty="0" smtClean="0">
                <a:latin typeface="Times New Roman" pitchFamily="18" charset="0"/>
                <a:cs typeface="Times New Roman" pitchFamily="18" charset="0"/>
              </a:rPr>
              <a:t> </a:t>
            </a:r>
            <a:r>
              <a:rPr lang="en-US" sz="3100" dirty="0" err="1" smtClean="0">
                <a:latin typeface="Times New Roman" pitchFamily="18" charset="0"/>
                <a:cs typeface="Times New Roman" pitchFamily="18" charset="0"/>
              </a:rPr>
              <a:t>menolong</a:t>
            </a:r>
            <a:r>
              <a:rPr lang="en-US" sz="3100" dirty="0" smtClean="0">
                <a:latin typeface="Times New Roman" pitchFamily="18" charset="0"/>
                <a:cs typeface="Times New Roman" pitchFamily="18" charset="0"/>
              </a:rPr>
              <a:t> </a:t>
            </a:r>
            <a:r>
              <a:rPr lang="en-US" sz="3100" dirty="0" err="1" smtClean="0">
                <a:latin typeface="Times New Roman" pitchFamily="18" charset="0"/>
                <a:cs typeface="Times New Roman" pitchFamily="18" charset="0"/>
              </a:rPr>
              <a:t>setia</a:t>
            </a:r>
            <a:r>
              <a:rPr lang="en-US" sz="3100" dirty="0" smtClean="0">
                <a:latin typeface="Times New Roman" pitchFamily="18" charset="0"/>
                <a:cs typeface="Times New Roman" pitchFamily="18" charset="0"/>
              </a:rPr>
              <a:t> </a:t>
            </a:r>
            <a:r>
              <a:rPr lang="en-US" sz="3100" dirty="0" err="1" smtClean="0">
                <a:latin typeface="Times New Roman" pitchFamily="18" charset="0"/>
                <a:cs typeface="Times New Roman" pitchFamily="18" charset="0"/>
              </a:rPr>
              <a:t>orang</a:t>
            </a:r>
            <a:r>
              <a:rPr lang="en-US" sz="3100" dirty="0" smtClean="0">
                <a:latin typeface="Times New Roman" pitchFamily="18" charset="0"/>
                <a:cs typeface="Times New Roman" pitchFamily="18" charset="0"/>
              </a:rPr>
              <a:t> </a:t>
            </a:r>
            <a:r>
              <a:rPr lang="en-US" sz="3100" dirty="0" err="1" smtClean="0">
                <a:latin typeface="Times New Roman" pitchFamily="18" charset="0"/>
                <a:cs typeface="Times New Roman" pitchFamily="18" charset="0"/>
              </a:rPr>
              <a:t>atau</a:t>
            </a:r>
            <a:r>
              <a:rPr lang="en-US" sz="3100" dirty="0" smtClean="0">
                <a:latin typeface="Times New Roman" pitchFamily="18" charset="0"/>
                <a:cs typeface="Times New Roman" pitchFamily="18" charset="0"/>
              </a:rPr>
              <a:t> </a:t>
            </a:r>
            <a:r>
              <a:rPr lang="en-US" sz="3100" dirty="0" err="1" smtClean="0">
                <a:latin typeface="Times New Roman" pitchFamily="18" charset="0"/>
                <a:cs typeface="Times New Roman" pitchFamily="18" charset="0"/>
              </a:rPr>
              <a:t>organisasi</a:t>
            </a:r>
            <a:r>
              <a:rPr lang="en-US" sz="3100" dirty="0" smtClean="0">
                <a:latin typeface="Times New Roman" pitchFamily="18" charset="0"/>
                <a:cs typeface="Times New Roman" pitchFamily="18" charset="0"/>
              </a:rPr>
              <a:t> </a:t>
            </a:r>
            <a:r>
              <a:rPr lang="en-US" sz="3100" dirty="0" err="1" smtClean="0">
                <a:latin typeface="Times New Roman" pitchFamily="18" charset="0"/>
                <a:cs typeface="Times New Roman" pitchFamily="18" charset="0"/>
              </a:rPr>
              <a:t>untuk</a:t>
            </a:r>
            <a:r>
              <a:rPr lang="en-US" sz="3100" dirty="0" smtClean="0">
                <a:latin typeface="Times New Roman" pitchFamily="18" charset="0"/>
                <a:cs typeface="Times New Roman" pitchFamily="18" charset="0"/>
              </a:rPr>
              <a:t> </a:t>
            </a:r>
            <a:r>
              <a:rPr lang="en-US" sz="3100" dirty="0" err="1" smtClean="0">
                <a:latin typeface="Times New Roman" pitchFamily="18" charset="0"/>
                <a:cs typeface="Times New Roman" pitchFamily="18" charset="0"/>
              </a:rPr>
              <a:t>melakukan</a:t>
            </a:r>
            <a:r>
              <a:rPr lang="en-US" sz="3100" dirty="0" smtClean="0">
                <a:latin typeface="Times New Roman" pitchFamily="18" charset="0"/>
                <a:cs typeface="Times New Roman" pitchFamily="18" charset="0"/>
              </a:rPr>
              <a:t> </a:t>
            </a:r>
            <a:r>
              <a:rPr lang="en-US" sz="3100" dirty="0" err="1" smtClean="0">
                <a:latin typeface="Times New Roman" pitchFamily="18" charset="0"/>
                <a:cs typeface="Times New Roman" pitchFamily="18" charset="0"/>
              </a:rPr>
              <a:t>perubahan</a:t>
            </a:r>
            <a:r>
              <a:rPr lang="en-US" sz="3100" dirty="0" smtClean="0">
                <a:latin typeface="Times New Roman" pitchFamily="18" charset="0"/>
                <a:cs typeface="Times New Roman" pitchFamily="18" charset="0"/>
              </a:rPr>
              <a:t> </a:t>
            </a:r>
            <a:r>
              <a:rPr lang="en-US" sz="3100" dirty="0" err="1" smtClean="0">
                <a:latin typeface="Times New Roman" pitchFamily="18" charset="0"/>
                <a:cs typeface="Times New Roman" pitchFamily="18" charset="0"/>
              </a:rPr>
              <a:t>secara</a:t>
            </a:r>
            <a:r>
              <a:rPr lang="en-US" sz="3100" dirty="0" smtClean="0">
                <a:latin typeface="Times New Roman" pitchFamily="18" charset="0"/>
                <a:cs typeface="Times New Roman" pitchFamily="18" charset="0"/>
              </a:rPr>
              <a:t> </a:t>
            </a:r>
            <a:r>
              <a:rPr lang="en-US" sz="3100" dirty="0" err="1" smtClean="0">
                <a:latin typeface="Times New Roman" pitchFamily="18" charset="0"/>
                <a:cs typeface="Times New Roman" pitchFamily="18" charset="0"/>
              </a:rPr>
              <a:t>cepat</a:t>
            </a:r>
            <a:r>
              <a:rPr lang="en-US" sz="3100" dirty="0" smtClean="0">
                <a:latin typeface="Times New Roman" pitchFamily="18" charset="0"/>
                <a:cs typeface="Times New Roman" pitchFamily="18" charset="0"/>
              </a:rPr>
              <a:t>.</a:t>
            </a:r>
            <a:br>
              <a:rPr lang="en-US" sz="3100" dirty="0" smtClean="0">
                <a:latin typeface="Times New Roman" pitchFamily="18" charset="0"/>
                <a:cs typeface="Times New Roman" pitchFamily="18" charset="0"/>
              </a:rPr>
            </a:br>
            <a:r>
              <a:rPr lang="en-US" sz="3100" dirty="0">
                <a:latin typeface="Times New Roman" pitchFamily="18" charset="0"/>
                <a:cs typeface="Times New Roman" pitchFamily="18" charset="0"/>
              </a:rPr>
              <a:t>	</a:t>
            </a:r>
            <a:r>
              <a:rPr lang="en-US" sz="3100" dirty="0" err="1" smtClean="0">
                <a:latin typeface="Times New Roman" pitchFamily="18" charset="0"/>
                <a:cs typeface="Times New Roman" pitchFamily="18" charset="0"/>
              </a:rPr>
              <a:t>Begitu</a:t>
            </a:r>
            <a:r>
              <a:rPr lang="en-US" sz="3100" dirty="0" smtClean="0">
                <a:latin typeface="Times New Roman" pitchFamily="18" charset="0"/>
                <a:cs typeface="Times New Roman" pitchFamily="18" charset="0"/>
              </a:rPr>
              <a:t>  </a:t>
            </a:r>
            <a:r>
              <a:rPr lang="en-US" sz="3100" dirty="0" err="1" smtClean="0">
                <a:latin typeface="Times New Roman" pitchFamily="18" charset="0"/>
                <a:cs typeface="Times New Roman" pitchFamily="18" charset="0"/>
              </a:rPr>
              <a:t>juga</a:t>
            </a:r>
            <a:r>
              <a:rPr lang="en-US" sz="3100" dirty="0" smtClean="0">
                <a:latin typeface="Times New Roman" pitchFamily="18" charset="0"/>
                <a:cs typeface="Times New Roman" pitchFamily="18" charset="0"/>
              </a:rPr>
              <a:t> </a:t>
            </a:r>
            <a:r>
              <a:rPr lang="en-US" sz="3100" dirty="0" err="1" smtClean="0">
                <a:latin typeface="Times New Roman" pitchFamily="18" charset="0"/>
                <a:cs typeface="Times New Roman" pitchFamily="18" charset="0"/>
              </a:rPr>
              <a:t>budaya</a:t>
            </a:r>
            <a:r>
              <a:rPr lang="en-US" sz="3100" dirty="0" smtClean="0">
                <a:latin typeface="Times New Roman" pitchFamily="18" charset="0"/>
                <a:cs typeface="Times New Roman" pitchFamily="18" charset="0"/>
              </a:rPr>
              <a:t> </a:t>
            </a:r>
            <a:r>
              <a:rPr lang="en-US" sz="3100" dirty="0" err="1" smtClean="0">
                <a:latin typeface="Times New Roman" pitchFamily="18" charset="0"/>
                <a:cs typeface="Times New Roman" pitchFamily="18" charset="0"/>
              </a:rPr>
              <a:t>organisasi</a:t>
            </a:r>
            <a:r>
              <a:rPr lang="en-US" sz="3100" dirty="0" smtClean="0">
                <a:latin typeface="Times New Roman" pitchFamily="18" charset="0"/>
                <a:cs typeface="Times New Roman" pitchFamily="18" charset="0"/>
              </a:rPr>
              <a:t> </a:t>
            </a:r>
            <a:r>
              <a:rPr lang="en-US" sz="3100" dirty="0" err="1" smtClean="0">
                <a:latin typeface="Times New Roman" pitchFamily="18" charset="0"/>
                <a:cs typeface="Times New Roman" pitchFamily="18" charset="0"/>
              </a:rPr>
              <a:t>dapat</a:t>
            </a:r>
            <a:r>
              <a:rPr lang="en-US" sz="3100" dirty="0" smtClean="0">
                <a:latin typeface="Times New Roman" pitchFamily="18" charset="0"/>
                <a:cs typeface="Times New Roman" pitchFamily="18" charset="0"/>
              </a:rPr>
              <a:t> </a:t>
            </a:r>
            <a:r>
              <a:rPr lang="en-US" sz="3100" dirty="0" err="1" smtClean="0">
                <a:latin typeface="Times New Roman" pitchFamily="18" charset="0"/>
                <a:cs typeface="Times New Roman" pitchFamily="18" charset="0"/>
              </a:rPr>
              <a:t>berubah</a:t>
            </a:r>
            <a:r>
              <a:rPr lang="en-US" sz="3100" dirty="0" smtClean="0">
                <a:latin typeface="Times New Roman" pitchFamily="18" charset="0"/>
                <a:cs typeface="Times New Roman" pitchFamily="18" charset="0"/>
              </a:rPr>
              <a:t> </a:t>
            </a:r>
            <a:r>
              <a:rPr lang="en-US" sz="3100" dirty="0" err="1" smtClean="0">
                <a:latin typeface="Times New Roman" pitchFamily="18" charset="0"/>
                <a:cs typeface="Times New Roman" pitchFamily="18" charset="0"/>
              </a:rPr>
              <a:t>dengan</a:t>
            </a:r>
            <a:r>
              <a:rPr lang="en-US" sz="3100" dirty="0" smtClean="0">
                <a:latin typeface="Times New Roman" pitchFamily="18" charset="0"/>
                <a:cs typeface="Times New Roman" pitchFamily="18" charset="0"/>
              </a:rPr>
              <a:t> </a:t>
            </a:r>
            <a:r>
              <a:rPr lang="en-US" sz="3100" dirty="0" err="1" smtClean="0">
                <a:latin typeface="Times New Roman" pitchFamily="18" charset="0"/>
                <a:cs typeface="Times New Roman" pitchFamily="18" charset="0"/>
              </a:rPr>
              <a:t>masuknya</a:t>
            </a:r>
            <a:r>
              <a:rPr lang="en-US" sz="3100" dirty="0" smtClean="0">
                <a:latin typeface="Times New Roman" pitchFamily="18" charset="0"/>
                <a:cs typeface="Times New Roman" pitchFamily="18" charset="0"/>
              </a:rPr>
              <a:t>  “</a:t>
            </a:r>
            <a:r>
              <a:rPr lang="en-US" sz="3100" dirty="0" err="1" smtClean="0">
                <a:latin typeface="Times New Roman" pitchFamily="18" charset="0"/>
                <a:cs typeface="Times New Roman" pitchFamily="18" charset="0"/>
              </a:rPr>
              <a:t>orang</a:t>
            </a:r>
            <a:r>
              <a:rPr lang="en-US" sz="3100" dirty="0" smtClean="0">
                <a:latin typeface="Times New Roman" pitchFamily="18" charset="0"/>
                <a:cs typeface="Times New Roman" pitchFamily="18" charset="0"/>
              </a:rPr>
              <a:t> </a:t>
            </a:r>
            <a:r>
              <a:rPr lang="en-US" sz="3100" dirty="0" err="1" smtClean="0">
                <a:latin typeface="Times New Roman" pitchFamily="18" charset="0"/>
                <a:cs typeface="Times New Roman" pitchFamily="18" charset="0"/>
              </a:rPr>
              <a:t>luar</a:t>
            </a:r>
            <a:r>
              <a:rPr lang="en-US" sz="3100" dirty="0" smtClean="0">
                <a:latin typeface="Times New Roman" pitchFamily="18" charset="0"/>
                <a:cs typeface="Times New Roman" pitchFamily="18" charset="0"/>
              </a:rPr>
              <a:t>” (</a:t>
            </a:r>
            <a:r>
              <a:rPr lang="en-US" sz="3100" dirty="0" err="1" smtClean="0">
                <a:latin typeface="Times New Roman" pitchFamily="18" charset="0"/>
                <a:cs typeface="Times New Roman" pitchFamily="18" charset="0"/>
              </a:rPr>
              <a:t>orang</a:t>
            </a:r>
            <a:r>
              <a:rPr lang="en-US" sz="3100" dirty="0" smtClean="0">
                <a:latin typeface="Times New Roman" pitchFamily="18" charset="0"/>
                <a:cs typeface="Times New Roman" pitchFamily="18" charset="0"/>
              </a:rPr>
              <a:t> </a:t>
            </a:r>
            <a:r>
              <a:rPr lang="en-US" sz="3100" dirty="0" err="1" smtClean="0">
                <a:latin typeface="Times New Roman" pitchFamily="18" charset="0"/>
                <a:cs typeface="Times New Roman" pitchFamily="18" charset="0"/>
              </a:rPr>
              <a:t>asing</a:t>
            </a:r>
            <a:r>
              <a:rPr lang="en-US" sz="3100" dirty="0" smtClean="0">
                <a:latin typeface="Times New Roman" pitchFamily="18" charset="0"/>
                <a:cs typeface="Times New Roman" pitchFamily="18" charset="0"/>
              </a:rPr>
              <a:t>) </a:t>
            </a:r>
            <a:r>
              <a:rPr lang="en-US" sz="3100" dirty="0" err="1" smtClean="0">
                <a:latin typeface="Times New Roman" pitchFamily="18" charset="0"/>
                <a:cs typeface="Times New Roman" pitchFamily="18" charset="0"/>
              </a:rPr>
              <a:t>seperti</a:t>
            </a:r>
            <a:r>
              <a:rPr lang="en-US" sz="3100" dirty="0" smtClean="0">
                <a:latin typeface="Times New Roman" pitchFamily="18" charset="0"/>
                <a:cs typeface="Times New Roman" pitchFamily="18" charset="0"/>
              </a:rPr>
              <a:t> </a:t>
            </a:r>
            <a:r>
              <a:rPr lang="en-US" sz="3100" dirty="0" err="1" smtClean="0">
                <a:latin typeface="Times New Roman" pitchFamily="18" charset="0"/>
                <a:cs typeface="Times New Roman" pitchFamily="18" charset="0"/>
              </a:rPr>
              <a:t>orang</a:t>
            </a:r>
            <a:r>
              <a:rPr lang="en-US" sz="3100" dirty="0" smtClean="0">
                <a:latin typeface="Times New Roman" pitchFamily="18" charset="0"/>
                <a:cs typeface="Times New Roman" pitchFamily="18" charset="0"/>
              </a:rPr>
              <a:t> Barat </a:t>
            </a:r>
            <a:r>
              <a:rPr lang="en-US" sz="3100" dirty="0" err="1" smtClean="0">
                <a:latin typeface="Times New Roman" pitchFamily="18" charset="0"/>
                <a:cs typeface="Times New Roman" pitchFamily="18" charset="0"/>
              </a:rPr>
              <a:t>atau</a:t>
            </a:r>
            <a:r>
              <a:rPr lang="en-US" sz="3100" dirty="0" smtClean="0">
                <a:latin typeface="Times New Roman" pitchFamily="18" charset="0"/>
                <a:cs typeface="Times New Roman" pitchFamily="18" charset="0"/>
              </a:rPr>
              <a:t>  </a:t>
            </a:r>
            <a:r>
              <a:rPr lang="en-US" sz="3100" dirty="0" err="1" smtClean="0">
                <a:latin typeface="Times New Roman" pitchFamily="18" charset="0"/>
                <a:cs typeface="Times New Roman" pitchFamily="18" charset="0"/>
              </a:rPr>
              <a:t>Jepang</a:t>
            </a:r>
            <a:r>
              <a:rPr lang="en-US" sz="3100" dirty="0" smtClean="0">
                <a:latin typeface="Times New Roman" pitchFamily="18" charset="0"/>
                <a:cs typeface="Times New Roman" pitchFamily="18" charset="0"/>
              </a:rPr>
              <a:t> </a:t>
            </a:r>
            <a:r>
              <a:rPr lang="en-US" sz="3100" dirty="0" err="1" smtClean="0">
                <a:latin typeface="Times New Roman" pitchFamily="18" charset="0"/>
                <a:cs typeface="Times New Roman" pitchFamily="18" charset="0"/>
              </a:rPr>
              <a:t>pada</a:t>
            </a:r>
            <a:r>
              <a:rPr lang="en-US" sz="3100" dirty="0" smtClean="0">
                <a:latin typeface="Times New Roman" pitchFamily="18" charset="0"/>
                <a:cs typeface="Times New Roman" pitchFamily="18" charset="0"/>
              </a:rPr>
              <a:t> </a:t>
            </a:r>
            <a:r>
              <a:rPr lang="en-US" sz="3100" dirty="0" err="1" smtClean="0">
                <a:latin typeface="Times New Roman" pitchFamily="18" charset="0"/>
                <a:cs typeface="Times New Roman" pitchFamily="18" charset="0"/>
              </a:rPr>
              <a:t>suatu</a:t>
            </a:r>
            <a:r>
              <a:rPr lang="en-US" sz="3100" dirty="0" smtClean="0">
                <a:latin typeface="Times New Roman" pitchFamily="18" charset="0"/>
                <a:cs typeface="Times New Roman" pitchFamily="18" charset="0"/>
              </a:rPr>
              <a:t> </a:t>
            </a:r>
            <a:r>
              <a:rPr lang="en-US" sz="3100" dirty="0" err="1" smtClean="0">
                <a:latin typeface="Times New Roman" pitchFamily="18" charset="0"/>
                <a:cs typeface="Times New Roman" pitchFamily="18" charset="0"/>
              </a:rPr>
              <a:t>organisasi</a:t>
            </a:r>
            <a:r>
              <a:rPr lang="en-US" sz="3100"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a:t>
            </a:r>
            <a:endParaRPr lang="en-US" sz="2000"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74</TotalTime>
  <Words>44</Words>
  <Application>Microsoft Office PowerPoint</Application>
  <PresentationFormat>On-screen Show (4:3)</PresentationFormat>
  <Paragraphs>33</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BUDAYA ORGANISASI</vt:lpstr>
      <vt:lpstr>A. PENGERTIAN</vt:lpstr>
      <vt:lpstr>2. BUDAYA ORGANISASI</vt:lpstr>
      <vt:lpstr>INGAT ORGANISASI DAPAT DIBAGI DUA YAITU :</vt:lpstr>
      <vt:lpstr>CONTOH BUDAYA ORGANISASI YAITU :</vt:lpstr>
      <vt:lpstr>Contoh :  Bank Amerika misalnya memiliki budaya organisasi formal ketat , bahkan cenderung kaku dalam menjalankan aturan  Contoh :  Perusahan Texas , budaya organisasinya menghindari pakai dasi , para pekerja berpakaian secara informal seperti memakai t-shirt dan kaos </vt:lpstr>
      <vt:lpstr>B. TERBENTUKNYA BUDAYA ORGANISASI</vt:lpstr>
      <vt:lpstr>C. MERUBAH BUDAYA ORGANISASI</vt:lpstr>
      <vt:lpstr> Perkembangan teknologi dan ilmu pengetahuan yang begitu pesat , misalnya menolong setia orang atau organisasi untuk melakukan perubahan secara cepat.  Begitu  juga budaya organisasi dapat berubah dengan masuknya  “orang luar” (orang asing) seperti orang Barat atau  Jepang pada suatu organisasi .</vt:lpstr>
      <vt:lpstr>D. PERBEDAAN BUDAYA</vt:lpstr>
    </vt:vector>
  </TitlesOfParts>
  <Company>Al-Munawwarah Murad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BUDAYA ORGANISASI</dc:title>
  <dc:creator>YPIA</dc:creator>
  <cp:lastModifiedBy>win7</cp:lastModifiedBy>
  <cp:revision>26</cp:revision>
  <dcterms:created xsi:type="dcterms:W3CDTF">2013-09-18T03:40:39Z</dcterms:created>
  <dcterms:modified xsi:type="dcterms:W3CDTF">2013-10-11T10:17:21Z</dcterms:modified>
</cp:coreProperties>
</file>