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7" r:id="rId2"/>
    <p:sldId id="258" r:id="rId3"/>
    <p:sldId id="259" r:id="rId4"/>
    <p:sldId id="269" r:id="rId5"/>
    <p:sldId id="260" r:id="rId6"/>
    <p:sldId id="261" r:id="rId7"/>
    <p:sldId id="262" r:id="rId8"/>
    <p:sldId id="263" r:id="rId9"/>
    <p:sldId id="264" r:id="rId10"/>
    <p:sldId id="265" r:id="rId11"/>
    <p:sldId id="266" r:id="rId12"/>
    <p:sldId id="267" r:id="rId13"/>
    <p:sldId id="268" r:id="rId14"/>
  </p:sldIdLst>
  <p:sldSz cx="9144000" cy="6858000" type="screen4x3"/>
  <p:notesSz cx="6858000" cy="120570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326" y="37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60325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603250"/>
          </a:xfrm>
          <a:prstGeom prst="rect">
            <a:avLst/>
          </a:prstGeom>
        </p:spPr>
        <p:txBody>
          <a:bodyPr vert="horz" lIns="91440" tIns="45720" rIns="91440" bIns="45720" rtlCol="0"/>
          <a:lstStyle>
            <a:lvl1pPr algn="r">
              <a:defRPr sz="1200"/>
            </a:lvl1pPr>
          </a:lstStyle>
          <a:p>
            <a:fld id="{73167DD5-5E75-466C-B884-2E6E551CAA89}" type="datetimeFigureOut">
              <a:rPr lang="id-ID" smtClean="0"/>
              <a:pPr/>
              <a:t>10/01/2014</a:t>
            </a:fld>
            <a:endParaRPr lang="id-ID"/>
          </a:p>
        </p:txBody>
      </p:sp>
      <p:sp>
        <p:nvSpPr>
          <p:cNvPr id="4" name="Footer Placeholder 3"/>
          <p:cNvSpPr>
            <a:spLocks noGrp="1"/>
          </p:cNvSpPr>
          <p:nvPr>
            <p:ph type="ftr" sz="quarter" idx="2"/>
          </p:nvPr>
        </p:nvSpPr>
        <p:spPr>
          <a:xfrm>
            <a:off x="0" y="11452225"/>
            <a:ext cx="2971800" cy="60325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11452225"/>
            <a:ext cx="2971800" cy="603250"/>
          </a:xfrm>
          <a:prstGeom prst="rect">
            <a:avLst/>
          </a:prstGeom>
        </p:spPr>
        <p:txBody>
          <a:bodyPr vert="horz" lIns="91440" tIns="45720" rIns="91440" bIns="45720" rtlCol="0" anchor="b"/>
          <a:lstStyle>
            <a:lvl1pPr algn="r">
              <a:defRPr sz="1200"/>
            </a:lvl1pPr>
          </a:lstStyle>
          <a:p>
            <a:fld id="{9B9AD806-130B-4BEC-BF83-CA2008D0FCE0}"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9E535-AF33-4E67-A318-348B4C4FDC6D}" type="datetimeFigureOut">
              <a:rPr lang="id-ID" smtClean="0"/>
              <a:pPr/>
              <a:t>10/01/2014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BA11896-BB1E-49B2-8BFD-936F42D0350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9E535-AF33-4E67-A318-348B4C4FDC6D}" type="datetimeFigureOut">
              <a:rPr lang="id-ID" smtClean="0"/>
              <a:pPr/>
              <a:t>10/01/2014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11896-BB1E-49B2-8BFD-936F42D0350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786874" cy="857256"/>
          </a:xfrm>
        </p:spPr>
        <p:txBody>
          <a:bodyPr>
            <a:noAutofit/>
          </a:bodyPr>
          <a:lstStyle/>
          <a:p>
            <a:r>
              <a:rPr lang="id-ID" sz="3200" b="1" dirty="0" smtClean="0">
                <a:latin typeface="Gill Sans MT" pitchFamily="34" charset="0"/>
              </a:rPr>
              <a:t>Peran Komunikasi Dalam Organisasi</a:t>
            </a:r>
            <a:endParaRPr lang="id-ID" sz="3200" b="1" dirty="0">
              <a:latin typeface="Gill Sans MT" pitchFamily="34" charset="0"/>
            </a:endParaRPr>
          </a:p>
        </p:txBody>
      </p:sp>
      <p:sp>
        <p:nvSpPr>
          <p:cNvPr id="3" name="Content Placeholder 2"/>
          <p:cNvSpPr>
            <a:spLocks noGrp="1"/>
          </p:cNvSpPr>
          <p:nvPr>
            <p:ph idx="1"/>
          </p:nvPr>
        </p:nvSpPr>
        <p:spPr>
          <a:xfrm>
            <a:off x="142844" y="1071546"/>
            <a:ext cx="8858312" cy="5572164"/>
          </a:xfrm>
        </p:spPr>
        <p:txBody>
          <a:bodyPr>
            <a:noAutofit/>
          </a:bodyPr>
          <a:lstStyle/>
          <a:p>
            <a:pPr marL="457200" indent="-457200" algn="just">
              <a:buAutoNum type="alphaUcPeriod"/>
            </a:pPr>
            <a:r>
              <a:rPr lang="id-ID" sz="2800" dirty="0" smtClean="0">
                <a:latin typeface="Gill Sans MT" pitchFamily="34" charset="0"/>
              </a:rPr>
              <a:t>Pendahuluan</a:t>
            </a:r>
          </a:p>
          <a:p>
            <a:pPr marL="457200" indent="-457200" algn="just">
              <a:buNone/>
            </a:pPr>
            <a:r>
              <a:rPr lang="id-ID" sz="2800" dirty="0">
                <a:latin typeface="Gill Sans MT" pitchFamily="34" charset="0"/>
              </a:rPr>
              <a:t>	</a:t>
            </a:r>
            <a:r>
              <a:rPr lang="id-ID" sz="2800" dirty="0" smtClean="0">
                <a:latin typeface="Gill Sans MT" pitchFamily="34" charset="0"/>
              </a:rPr>
              <a:t>Dalam kehidupan sehari-hari setiap orang harus bekomunikasi mulai bangun tidur hingga akan tidur kembali. Sebelum berangkat kerja, sekolah (kuliah), berbagai kegiatan komunikasi dilakukan seperti mendengar, membaca surat khabar, buku, tabloid, majalah, mendengar radio, main internet, HP, menonton televisi dan bercengkrama dengan anggota keluarga. </a:t>
            </a:r>
          </a:p>
          <a:p>
            <a:pPr marL="457200" indent="-457200" algn="just">
              <a:buNone/>
            </a:pPr>
            <a:r>
              <a:rPr lang="id-ID" sz="2800" dirty="0" smtClean="0">
                <a:latin typeface="Gill Sans MT" pitchFamily="34" charset="0"/>
              </a:rPr>
              <a:t>	Kegiatan komunikasi dapat dilakukan dengan media non elektronik/konvensional maupun media elektronik. </a:t>
            </a:r>
          </a:p>
          <a:p>
            <a:pPr marL="457200" indent="-457200" algn="just">
              <a:buNone/>
            </a:pPr>
            <a:r>
              <a:rPr lang="id-ID" sz="2500" dirty="0">
                <a:latin typeface="Gill Sans MT" pitchFamily="34"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514350" indent="-514350" algn="just">
              <a:buAutoNum type="arabicPeriod" startAt="4"/>
            </a:pPr>
            <a:r>
              <a:rPr lang="id-ID" sz="2800" dirty="0" smtClean="0">
                <a:latin typeface="Gill Sans MT" pitchFamily="34" charset="0"/>
              </a:rPr>
              <a:t>Fungsi integrasi (</a:t>
            </a:r>
            <a:r>
              <a:rPr lang="id-ID" sz="2800" i="1" dirty="0" smtClean="0">
                <a:latin typeface="Gill Sans MT" pitchFamily="34" charset="0"/>
              </a:rPr>
              <a:t>Integrative function</a:t>
            </a:r>
            <a:r>
              <a:rPr lang="id-ID" sz="2800" dirty="0" smtClean="0">
                <a:latin typeface="Gill Sans MT" pitchFamily="34" charset="0"/>
              </a:rPr>
              <a:t>)</a:t>
            </a:r>
          </a:p>
          <a:p>
            <a:pPr marL="514350" indent="-514350" algn="just">
              <a:buNone/>
            </a:pPr>
            <a:r>
              <a:rPr lang="id-ID" sz="2800" dirty="0" smtClean="0">
                <a:latin typeface="Gill Sans MT" pitchFamily="34" charset="0"/>
              </a:rPr>
              <a:t>	komunikasi memungkinkan terciptanya kerjasama yang harmonis antara atasan-bawahan dan antara rekan kerja.</a:t>
            </a:r>
          </a:p>
          <a:p>
            <a:pPr marL="514350" indent="-514350" algn="just">
              <a:buAutoNum type="arabicPeriod" startAt="5"/>
            </a:pPr>
            <a:r>
              <a:rPr lang="id-ID" sz="2800" dirty="0" smtClean="0">
                <a:latin typeface="Gill Sans MT" pitchFamily="34" charset="0"/>
              </a:rPr>
              <a:t>Fungsi pengungkapan emosi (</a:t>
            </a:r>
            <a:r>
              <a:rPr lang="id-ID" sz="2800" i="1" dirty="0" smtClean="0">
                <a:latin typeface="Gill Sans MT" pitchFamily="34" charset="0"/>
              </a:rPr>
              <a:t>Emotional Expression</a:t>
            </a:r>
            <a:r>
              <a:rPr lang="id-ID" sz="2800" dirty="0" smtClean="0">
                <a:latin typeface="Gill Sans MT" pitchFamily="34" charset="0"/>
              </a:rPr>
              <a:t>)</a:t>
            </a:r>
          </a:p>
          <a:p>
            <a:pPr marL="514350" indent="-514350" algn="just">
              <a:buNone/>
            </a:pPr>
            <a:r>
              <a:rPr lang="id-ID" sz="2800" dirty="0" smtClean="0">
                <a:latin typeface="Gill Sans MT" pitchFamily="34" charset="0"/>
              </a:rPr>
              <a:t>	Komunikasi yang mengungkapkan perasaan seseorang, misalnya sedih, senang, riang, marah, dan lain sebagainya.</a:t>
            </a:r>
          </a:p>
          <a:p>
            <a:pPr marL="514350" indent="-514350" algn="just">
              <a:buAutoNum type="arabicPeriod" startAt="6"/>
            </a:pPr>
            <a:r>
              <a:rPr lang="id-ID" sz="2800" dirty="0" smtClean="0">
                <a:latin typeface="Gill Sans MT" pitchFamily="34" charset="0"/>
              </a:rPr>
              <a:t>Fungsi Evaluative (</a:t>
            </a:r>
            <a:r>
              <a:rPr lang="id-ID" sz="2800" i="1" dirty="0" smtClean="0">
                <a:latin typeface="Gill Sans MT" pitchFamily="34" charset="0"/>
              </a:rPr>
              <a:t>Evaluation expression</a:t>
            </a:r>
            <a:r>
              <a:rPr lang="id-ID" sz="2800" dirty="0" smtClean="0">
                <a:latin typeface="Gill Sans MT" pitchFamily="34" charset="0"/>
              </a:rPr>
              <a:t>)</a:t>
            </a:r>
          </a:p>
          <a:p>
            <a:pPr marL="514350" indent="-514350" algn="just">
              <a:buNone/>
            </a:pPr>
            <a:r>
              <a:rPr lang="id-ID" sz="2800" dirty="0" smtClean="0">
                <a:latin typeface="Gill Sans MT" pitchFamily="34" charset="0"/>
              </a:rPr>
              <a:t>	adalah komunikasi yang berfungsi untuk memberikan laporan, dari bawahan kepada atasan.</a:t>
            </a:r>
          </a:p>
          <a:p>
            <a:pPr marL="514350" indent="-514350" algn="just">
              <a:buNone/>
            </a:pPr>
            <a:r>
              <a:rPr lang="id-ID" sz="2800" dirty="0" smtClean="0">
                <a:latin typeface="Gill Sans MT" pitchFamily="34"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514350" indent="-514350" algn="just">
              <a:buNone/>
            </a:pPr>
            <a:r>
              <a:rPr lang="id-ID" sz="2600" dirty="0" smtClean="0">
                <a:latin typeface="Gill Sans MT" pitchFamily="34" charset="0"/>
              </a:rPr>
              <a:t>F. BENTUK KOMUNIKASI</a:t>
            </a:r>
          </a:p>
          <a:p>
            <a:pPr marL="0" indent="0" algn="just">
              <a:buNone/>
            </a:pPr>
            <a:r>
              <a:rPr lang="id-ID" sz="2800" dirty="0" smtClean="0">
                <a:latin typeface="Gill Sans MT" pitchFamily="34" charset="0"/>
              </a:rPr>
              <a:t>	</a:t>
            </a:r>
            <a:r>
              <a:rPr lang="id-ID" sz="2500" dirty="0" smtClean="0">
                <a:latin typeface="Gill Sans MT" pitchFamily="34" charset="0"/>
              </a:rPr>
              <a:t>Terdapat beberapa bentuk komunikasi, yang dapat dikelompokkan sebagai berikut :</a:t>
            </a:r>
          </a:p>
          <a:p>
            <a:pPr marL="514350" indent="-514350" algn="just">
              <a:buAutoNum type="arabicPeriod"/>
            </a:pPr>
            <a:r>
              <a:rPr lang="id-ID" sz="2500" dirty="0" smtClean="0">
                <a:latin typeface="Gill Sans MT" pitchFamily="34" charset="0"/>
              </a:rPr>
              <a:t>Berdasarkan arah komunikasi</a:t>
            </a:r>
          </a:p>
          <a:p>
            <a:pPr marL="1057275" indent="-514350" algn="just">
              <a:buAutoNum type="alphaLcPeriod"/>
            </a:pPr>
            <a:r>
              <a:rPr lang="id-ID" sz="2500" i="1" dirty="0" smtClean="0">
                <a:latin typeface="Gill Sans MT" pitchFamily="34" charset="0"/>
              </a:rPr>
              <a:t>Downward communication</a:t>
            </a:r>
            <a:r>
              <a:rPr lang="id-ID" sz="2500" dirty="0" smtClean="0">
                <a:latin typeface="Gill Sans MT" pitchFamily="34" charset="0"/>
              </a:rPr>
              <a:t>, yaitu komunikasi yang  disampaikan oleh pimpinan kepada bawahan, misalnya instruksi, keterangan umum, perintah, teguran, dan pujian.</a:t>
            </a:r>
          </a:p>
          <a:p>
            <a:pPr marL="1057275" indent="-514350" algn="just">
              <a:buAutoNum type="alphaLcPeriod"/>
            </a:pPr>
            <a:r>
              <a:rPr lang="id-ID" sz="2500" i="1" dirty="0" smtClean="0">
                <a:latin typeface="Gill Sans MT" pitchFamily="34" charset="0"/>
              </a:rPr>
              <a:t>Upward communication</a:t>
            </a:r>
            <a:r>
              <a:rPr lang="id-ID" sz="2500" dirty="0" smtClean="0">
                <a:latin typeface="Gill Sans MT" pitchFamily="34" charset="0"/>
              </a:rPr>
              <a:t>, yaitu komunikasi yang disampaikan oleh bawahan kepada atasan, misalnya laporan, pendapat, atau saran, dan</a:t>
            </a:r>
          </a:p>
          <a:p>
            <a:pPr marL="1057275" indent="-514350" algn="just">
              <a:buAutoNum type="alphaLcPeriod"/>
            </a:pPr>
            <a:r>
              <a:rPr lang="id-ID" sz="2500" i="1" dirty="0" smtClean="0">
                <a:latin typeface="Gill Sans MT" pitchFamily="34" charset="0"/>
              </a:rPr>
              <a:t>Crosswise communication</a:t>
            </a:r>
            <a:r>
              <a:rPr lang="id-ID" sz="2500" dirty="0" smtClean="0">
                <a:latin typeface="Gill Sans MT" pitchFamily="34" charset="0"/>
              </a:rPr>
              <a:t>, yang terdiri dari </a:t>
            </a:r>
            <a:r>
              <a:rPr lang="id-ID" sz="2500" i="1" dirty="0" smtClean="0">
                <a:latin typeface="Gill Sans MT" pitchFamily="34" charset="0"/>
              </a:rPr>
              <a:t>horizontal communication</a:t>
            </a:r>
            <a:r>
              <a:rPr lang="id-ID" sz="2500" dirty="0" smtClean="0">
                <a:latin typeface="Gill Sans MT" pitchFamily="34" charset="0"/>
              </a:rPr>
              <a:t>, yaitu komunikasi antara orang-orang dalam level yang sama dalam organisasi, dan </a:t>
            </a:r>
            <a:r>
              <a:rPr lang="id-ID" sz="2500" i="1" dirty="0" smtClean="0">
                <a:latin typeface="Gill Sans MT" pitchFamily="34" charset="0"/>
              </a:rPr>
              <a:t>diagonal</a:t>
            </a:r>
            <a:r>
              <a:rPr lang="id-ID" sz="2500" dirty="0" smtClean="0">
                <a:latin typeface="Gill Sans MT" pitchFamily="34" charset="0"/>
              </a:rPr>
              <a:t> </a:t>
            </a:r>
            <a:r>
              <a:rPr lang="id-ID" sz="2500" i="1" dirty="0" smtClean="0">
                <a:latin typeface="Gill Sans MT" pitchFamily="34" charset="0"/>
              </a:rPr>
              <a:t>communication</a:t>
            </a:r>
            <a:r>
              <a:rPr lang="id-ID" sz="2500" dirty="0" smtClean="0">
                <a:latin typeface="Gill Sans MT" pitchFamily="34" charset="0"/>
              </a:rPr>
              <a:t>, yaitu komunikasi antara orang-orang dari level yang berbeda yang tidak memiliki hubungan langsung satu sama lain dalam struktur organisasi.</a:t>
            </a:r>
          </a:p>
          <a:p>
            <a:pPr marL="1057275" indent="-514350" algn="just">
              <a:buAutoNum type="alphaLcPeriod"/>
            </a:pPr>
            <a:endParaRPr lang="id-ID" sz="2500" dirty="0" smtClean="0">
              <a:latin typeface="Gill Sans MT"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514350" indent="-514350" algn="just">
              <a:buNone/>
            </a:pPr>
            <a:r>
              <a:rPr lang="id-ID" sz="2800" dirty="0" smtClean="0">
                <a:latin typeface="Gill Sans MT" pitchFamily="34" charset="0"/>
              </a:rPr>
              <a:t>2. Bentuk cara penyampaiannya.</a:t>
            </a:r>
          </a:p>
          <a:p>
            <a:pPr marL="514350" indent="-514350" algn="just">
              <a:buAutoNum type="alphaLcPeriod"/>
            </a:pPr>
            <a:r>
              <a:rPr lang="id-ID" sz="2800" dirty="0" smtClean="0">
                <a:latin typeface="Gill Sans MT" pitchFamily="34" charset="0"/>
              </a:rPr>
              <a:t>Komunikasi verbal, yaitu komunikasi yang diekspresikan  dalam bentuk kata – kata, baik lisan maupun tulisan.</a:t>
            </a:r>
          </a:p>
          <a:p>
            <a:pPr marL="457200" indent="-457200" algn="just">
              <a:buAutoNum type="alphaLcPeriod"/>
            </a:pPr>
            <a:r>
              <a:rPr lang="id-ID" sz="2800" dirty="0" smtClean="0">
                <a:latin typeface="Gill Sans MT" pitchFamily="34" charset="0"/>
              </a:rPr>
              <a:t>Komunikasi non verbal, yaitu komunikasi yang diekspresikan dalam bentuk bahasa isyarat atau simbol.</a:t>
            </a:r>
          </a:p>
          <a:p>
            <a:pPr marL="457200" indent="-457200" algn="just">
              <a:buNone/>
            </a:pPr>
            <a:r>
              <a:rPr lang="id-ID" sz="2800" dirty="0" smtClean="0">
                <a:latin typeface="Gill Sans MT" pitchFamily="34" charset="0"/>
              </a:rPr>
              <a:t>3. Berdasarkan formalitas</a:t>
            </a:r>
          </a:p>
          <a:p>
            <a:pPr marL="457200" indent="-457200" algn="just">
              <a:buAutoNum type="alphaLcPeriod"/>
            </a:pPr>
            <a:r>
              <a:rPr lang="id-ID" sz="2800" dirty="0" smtClean="0">
                <a:latin typeface="Gill Sans MT" pitchFamily="34" charset="0"/>
              </a:rPr>
              <a:t>Komunikasi formal, yaitu komunikasi yang terjadi sebagai akibat adanya struktur organisasi atau adanya garis wewenang dan tanggung jawab yang telah ditetapkan.</a:t>
            </a:r>
          </a:p>
          <a:p>
            <a:pPr marL="457200" indent="-457200" algn="just">
              <a:buAutoNum type="alphaLcPeriod"/>
            </a:pPr>
            <a:r>
              <a:rPr lang="id-ID" sz="2800" dirty="0" smtClean="0">
                <a:latin typeface="Gill Sans MT" pitchFamily="34" charset="0"/>
              </a:rPr>
              <a:t>Komunikasi informal, yaitu komunikasi yang terjadi akibat adanya kecenderungan manusia untuk selalu berinteraksi dengan orag lain.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514350" indent="-514350" algn="just">
              <a:buNone/>
            </a:pPr>
            <a:r>
              <a:rPr lang="id-ID" sz="2500" dirty="0" smtClean="0">
                <a:latin typeface="Gill Sans MT" pitchFamily="34" charset="0"/>
              </a:rPr>
              <a:t>G. HAMBATAN TERHADAP KOMUNIKASI EFEKTIF</a:t>
            </a:r>
          </a:p>
          <a:p>
            <a:pPr marL="514350" indent="-514350" algn="just">
              <a:buAutoNum type="arabicPeriod"/>
            </a:pPr>
            <a:r>
              <a:rPr lang="id-ID" sz="2500" dirty="0" smtClean="0">
                <a:latin typeface="Gill Sans MT" pitchFamily="34" charset="0"/>
              </a:rPr>
              <a:t>Hambatan individual. Dapat bterjadi karena adanya perbedaan individu, misalnya perbedaan pola pikir, usia, kemampuan, status, atau hambatan psikologis.</a:t>
            </a:r>
          </a:p>
          <a:p>
            <a:pPr marL="514350" indent="-514350" algn="just">
              <a:buAutoNum type="arabicPeriod"/>
            </a:pPr>
            <a:r>
              <a:rPr lang="id-ID" sz="2500" dirty="0" smtClean="0">
                <a:latin typeface="Gill Sans MT" pitchFamily="34" charset="0"/>
              </a:rPr>
              <a:t>Hambatan mekanik. Dapat terjadi karena adanya hambatan pada struktur organisasi, misalnya adanya ketidak jelasan garis wewenang dalam struktur organisasi, atau juga dapat terjadi karena materi komunikasi yang tidak jelas karena struktur kalimat yang tidak baik, istilah yang digunakan terlalu sulit, dan lain-lain.</a:t>
            </a:r>
          </a:p>
          <a:p>
            <a:pPr marL="514350" indent="-514350" algn="just">
              <a:buAutoNum type="arabicPeriod"/>
            </a:pPr>
            <a:r>
              <a:rPr lang="id-ID" sz="2500" dirty="0" smtClean="0">
                <a:latin typeface="Gill Sans MT" pitchFamily="34" charset="0"/>
              </a:rPr>
              <a:t>Hambatan fisik. Dapat terjadi karena pemilihan media komunikasi yang tidak tepat, jarak yang terlalu jauh antara pengirim dan penerima, atau karena kondisi lingkungan.</a:t>
            </a:r>
          </a:p>
          <a:p>
            <a:pPr marL="514350" indent="-514350" algn="just">
              <a:buAutoNum type="arabicPeriod"/>
            </a:pPr>
            <a:r>
              <a:rPr lang="id-ID" sz="2500" dirty="0" smtClean="0">
                <a:latin typeface="Gill Sans MT" pitchFamily="34" charset="0"/>
              </a:rPr>
              <a:t>Hambatan semantik. Dapat terjadi karena sebuah kata memiliki beberapa arti kata yang berbeda-beda, sehingga menimbulkan interprestasi yang berbeda pula, (Sri Wiludjeng ; 2007 : 116-168)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428604"/>
            <a:ext cx="8858312" cy="6215106"/>
          </a:xfrm>
        </p:spPr>
        <p:txBody>
          <a:bodyPr>
            <a:noAutofit/>
          </a:bodyPr>
          <a:lstStyle/>
          <a:p>
            <a:pPr marL="0" indent="0" algn="just">
              <a:buNone/>
            </a:pPr>
            <a:r>
              <a:rPr lang="id-ID" sz="2500" dirty="0" smtClean="0">
                <a:latin typeface="Gill Sans MT" pitchFamily="34" charset="0"/>
              </a:rPr>
              <a:t>	</a:t>
            </a:r>
            <a:r>
              <a:rPr lang="id-ID" sz="2800" dirty="0" smtClean="0">
                <a:latin typeface="Gill Sans MT" pitchFamily="34" charset="0"/>
              </a:rPr>
              <a:t>Media non elektronik seperti bahasa lisan, bahasa isyarat/bahasa tubuh (body language) surat menyurat, dll. </a:t>
            </a:r>
          </a:p>
          <a:p>
            <a:pPr marL="0" indent="0" algn="just">
              <a:buNone/>
            </a:pPr>
            <a:r>
              <a:rPr lang="id-ID" sz="2800" dirty="0" smtClean="0">
                <a:latin typeface="Gill Sans MT" pitchFamily="34" charset="0"/>
              </a:rPr>
              <a:t>	Media elektronik antara lain audio visual (televisi), radio panggil (pager), internet (situs web) dan email (elektronic mail), telecon ference, telepon biasa dan telepon genggam/seluler (handphone), ( Djoko Purwanto ; 2006 : 3 ).</a:t>
            </a:r>
          </a:p>
          <a:p>
            <a:pPr marL="0" indent="0" algn="just">
              <a:buNone/>
            </a:pPr>
            <a:r>
              <a:rPr lang="id-ID" sz="2800" dirty="0" smtClean="0">
                <a:latin typeface="Gill Sans MT" pitchFamily="34" charset="0"/>
              </a:rPr>
              <a:t>	Komunikasi merupakan  media tukar menukar gagasan (ide), sikap (attitude), nilai (value), opini (pendapat) dan fakta (fact). Komunikasi merupakan fakta penting bagi pencapaian tujuan organisasi. Hampir 90% kegiatan manusia dilakukan dengan komunikasi.</a:t>
            </a:r>
            <a:endParaRPr lang="id-ID" sz="2800" dirty="0">
              <a:latin typeface="Gill Sans MT"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0" indent="0" algn="just">
              <a:buNone/>
            </a:pPr>
            <a:r>
              <a:rPr lang="id-ID" sz="2700" dirty="0" smtClean="0">
                <a:latin typeface="Gill Sans MT" pitchFamily="34" charset="0"/>
              </a:rPr>
              <a:t>B. Pengertian dan unsur – unsur komunikasi</a:t>
            </a:r>
          </a:p>
          <a:p>
            <a:pPr marL="457200" indent="-457200" algn="just">
              <a:buAutoNum type="arabicPeriod"/>
            </a:pPr>
            <a:r>
              <a:rPr lang="id-ID" sz="2700" dirty="0" smtClean="0">
                <a:latin typeface="Gill Sans MT" pitchFamily="34" charset="0"/>
              </a:rPr>
              <a:t>Pengertian Komunikasi </a:t>
            </a:r>
          </a:p>
          <a:p>
            <a:pPr marL="0" indent="0" algn="just">
              <a:buNone/>
            </a:pPr>
            <a:r>
              <a:rPr lang="id-ID" sz="2700" dirty="0" smtClean="0">
                <a:latin typeface="Gill Sans MT" pitchFamily="34" charset="0"/>
              </a:rPr>
              <a:t>	Stoner, Freeman dan Gilbert (1995) berpendapat bahwa komunikasi adalah proses dimana seorang berusaha untuk memberikan pengertian atau pesan (messages) kepada orang lain melalui pesan simbolis atau media (the process by which people attempt to share meaning via the transmission of simbolic messages).</a:t>
            </a:r>
          </a:p>
          <a:p>
            <a:pPr marL="0" indent="0" algn="just">
              <a:buNone/>
            </a:pPr>
            <a:r>
              <a:rPr lang="id-ID" sz="2700" dirty="0" smtClean="0">
                <a:latin typeface="Gill Sans MT" pitchFamily="34" charset="0"/>
              </a:rPr>
              <a:t>	Komunikasi dapat dilakukan secara langsung maupun tidak langsung dengan menggunakan berbagai media komunikasi yang tersedia.</a:t>
            </a:r>
          </a:p>
          <a:p>
            <a:pPr marL="0" indent="0" algn="just">
              <a:buNone/>
            </a:pPr>
            <a:r>
              <a:rPr lang="id-ID" sz="2700" dirty="0" smtClean="0">
                <a:latin typeface="Gill Sans MT" pitchFamily="34" charset="0"/>
              </a:rPr>
              <a:t>Komunikasi langsung berarti komunikasi tanpa menggunakan media (tor) atau tanpa perantara, sedangkan komunikasi tidak langsung menggunakan saluran (media), (Erni.T. Sule, dkk ; 2012 : 295-296).</a:t>
            </a:r>
            <a:endParaRPr lang="id-ID" sz="2700" dirty="0">
              <a:latin typeface="Gill Sans MT"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428604"/>
            <a:ext cx="8858312" cy="6286544"/>
          </a:xfrm>
        </p:spPr>
        <p:txBody>
          <a:bodyPr>
            <a:noAutofit/>
          </a:bodyPr>
          <a:lstStyle/>
          <a:p>
            <a:pPr marL="0" indent="0" algn="just">
              <a:buFont typeface="Wingdings" pitchFamily="2" charset="2"/>
              <a:buChar char="Ø"/>
            </a:pPr>
            <a:r>
              <a:rPr lang="id-ID" sz="2700" dirty="0" smtClean="0">
                <a:latin typeface="Gill Sans MT" pitchFamily="34" charset="0"/>
              </a:rPr>
              <a:t>Komunikator, orang yang melakukan komunikasi.</a:t>
            </a:r>
          </a:p>
          <a:p>
            <a:pPr marL="0" indent="0" algn="just">
              <a:buFont typeface="Wingdings" pitchFamily="2" charset="2"/>
              <a:buChar char="Ø"/>
            </a:pPr>
            <a:r>
              <a:rPr lang="id-ID" sz="2700" dirty="0" smtClean="0">
                <a:latin typeface="Gill Sans MT" pitchFamily="34" charset="0"/>
              </a:rPr>
              <a:t>Komunikan, orang yang diajak komunikasi.</a:t>
            </a:r>
          </a:p>
          <a:p>
            <a:pPr marL="0" indent="0" algn="just">
              <a:buFont typeface="Wingdings" pitchFamily="2" charset="2"/>
              <a:buChar char="Ø"/>
            </a:pPr>
            <a:r>
              <a:rPr lang="id-ID" sz="2700" dirty="0" smtClean="0">
                <a:latin typeface="Gill Sans MT" pitchFamily="34" charset="0"/>
              </a:rPr>
              <a:t>Komunikatif, orang yang mampu berkomunikasi.</a:t>
            </a:r>
          </a:p>
          <a:p>
            <a:pPr marL="266700" indent="-266700" algn="just">
              <a:buFont typeface="Wingdings" pitchFamily="2" charset="2"/>
              <a:buChar char="Ø"/>
            </a:pPr>
            <a:r>
              <a:rPr lang="id-ID" sz="2700" dirty="0" smtClean="0">
                <a:latin typeface="Gill Sans MT" pitchFamily="34" charset="0"/>
              </a:rPr>
              <a:t>Encoding, pesan atau informasi yang akan disampaikan mengalami proses transformasi kedalam bentuk simbol atau sesuatu yang menjadi refresentasi pengrim pesan (sumber) dalam menyampaikan pesannya.</a:t>
            </a:r>
          </a:p>
          <a:p>
            <a:pPr marL="266700" indent="-266700" algn="just">
              <a:buFont typeface="Wingdings" pitchFamily="2" charset="2"/>
              <a:buChar char="Ø"/>
            </a:pPr>
            <a:r>
              <a:rPr lang="id-ID" sz="2700" dirty="0" smtClean="0">
                <a:latin typeface="Gill Sans MT" pitchFamily="34" charset="0"/>
              </a:rPr>
              <a:t>Decoding, jawaban dari penerima pesan.</a:t>
            </a:r>
            <a:endParaRPr lang="id-ID" sz="2700" dirty="0" smtClean="0">
              <a:latin typeface="Gill Sans MT" pitchFamily="34" charset="0"/>
            </a:endParaRPr>
          </a:p>
          <a:p>
            <a:pPr marL="0" indent="0" algn="just">
              <a:buFont typeface="Wingdings" pitchFamily="2" charset="2"/>
              <a:buChar char="Ø"/>
            </a:pPr>
            <a:endParaRPr lang="id-ID" sz="2700" dirty="0">
              <a:latin typeface="Gill Sans MT"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357166"/>
            <a:ext cx="8858312" cy="6357982"/>
          </a:xfrm>
        </p:spPr>
        <p:txBody>
          <a:bodyPr>
            <a:noAutofit/>
          </a:bodyPr>
          <a:lstStyle/>
          <a:p>
            <a:pPr marL="0" indent="0" algn="just">
              <a:buNone/>
            </a:pPr>
            <a:r>
              <a:rPr lang="id-ID" sz="2700" dirty="0" smtClean="0">
                <a:latin typeface="Gill Sans MT" pitchFamily="34" charset="0"/>
              </a:rPr>
              <a:t>2. </a:t>
            </a:r>
            <a:r>
              <a:rPr lang="id-ID" sz="2800" dirty="0" smtClean="0">
                <a:latin typeface="Gill Sans MT" pitchFamily="34" charset="0"/>
              </a:rPr>
              <a:t>Unsur – unsur Komunikasi</a:t>
            </a:r>
          </a:p>
          <a:p>
            <a:pPr marL="0" indent="0" algn="just">
              <a:buNone/>
            </a:pPr>
            <a:r>
              <a:rPr lang="id-ID" sz="2800" dirty="0" smtClean="0">
                <a:latin typeface="Gill Sans MT" pitchFamily="34" charset="0"/>
              </a:rPr>
              <a:t>	Agar tercapai tujuan komunikasi maka diperlukan unsur-unsur komunikasi yaitu :</a:t>
            </a:r>
          </a:p>
          <a:p>
            <a:pPr marL="514350" indent="-514350" algn="just">
              <a:buAutoNum type="alphaLcPeriod"/>
            </a:pPr>
            <a:r>
              <a:rPr lang="id-ID" sz="2800" dirty="0" smtClean="0">
                <a:latin typeface="Gill Sans MT" pitchFamily="34" charset="0"/>
              </a:rPr>
              <a:t>Sumber (measource), pengirim (sender)</a:t>
            </a:r>
          </a:p>
          <a:p>
            <a:pPr marL="514350" indent="-514350" algn="just">
              <a:buAutoNum type="alphaLcPeriod"/>
            </a:pPr>
            <a:r>
              <a:rPr lang="id-ID" sz="2800" dirty="0" smtClean="0">
                <a:latin typeface="Gill Sans MT" pitchFamily="34" charset="0"/>
              </a:rPr>
              <a:t>Penerima (recciver)</a:t>
            </a:r>
          </a:p>
          <a:p>
            <a:pPr marL="514350" indent="-514350" algn="just">
              <a:buAutoNum type="alphaLcPeriod"/>
            </a:pPr>
            <a:r>
              <a:rPr lang="id-ID" sz="2800" dirty="0" smtClean="0">
                <a:latin typeface="Gill Sans MT" pitchFamily="34" charset="0"/>
              </a:rPr>
              <a:t>Pesan (message), informasi, berita</a:t>
            </a:r>
          </a:p>
          <a:p>
            <a:pPr marL="514350" indent="-514350" algn="just">
              <a:buAutoNum type="alphaLcPeriod"/>
            </a:pPr>
            <a:r>
              <a:rPr lang="id-ID" sz="2800" dirty="0" smtClean="0">
                <a:latin typeface="Gill Sans MT" pitchFamily="34" charset="0"/>
              </a:rPr>
              <a:t>Saluran (channel/media)</a:t>
            </a:r>
          </a:p>
          <a:p>
            <a:pPr marL="0" indent="0" algn="just">
              <a:buNone/>
            </a:pPr>
            <a:r>
              <a:rPr lang="id-ID" sz="2800" dirty="0" smtClean="0">
                <a:latin typeface="Gill Sans MT" pitchFamily="34" charset="0"/>
              </a:rPr>
              <a:t>	Ada juga berpendapat 5 (lima) unsur yaitu umpan balik (feedback) jika komunikasi tersebut dua arah.</a:t>
            </a:r>
            <a:endParaRPr lang="id-ID" sz="2800" dirty="0">
              <a:latin typeface="Gill Sans MT"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0" indent="0" algn="just">
              <a:buNone/>
            </a:pPr>
            <a:r>
              <a:rPr lang="id-ID" sz="2700" dirty="0" smtClean="0">
                <a:latin typeface="Gill Sans MT" pitchFamily="34" charset="0"/>
              </a:rPr>
              <a:t>C. Tujuan  dan Manfaat Komunikasi</a:t>
            </a:r>
          </a:p>
          <a:p>
            <a:pPr marL="0" indent="0" algn="just">
              <a:buNone/>
            </a:pPr>
            <a:r>
              <a:rPr lang="id-ID" sz="2700" dirty="0" smtClean="0">
                <a:latin typeface="Gill Sans MT" pitchFamily="34" charset="0"/>
              </a:rPr>
              <a:t>Tujuan dan manfaat komunikasi adalah sebagai sarana untuk :</a:t>
            </a:r>
          </a:p>
          <a:p>
            <a:pPr marL="514350" indent="-514350" algn="just">
              <a:buAutoNum type="arabicPeriod"/>
            </a:pPr>
            <a:r>
              <a:rPr lang="id-ID" sz="2700" dirty="0" smtClean="0">
                <a:latin typeface="Gill Sans MT" pitchFamily="34" charset="0"/>
              </a:rPr>
              <a:t>Meningkatkan kemampuan manajerial dan hubungan sosial</a:t>
            </a:r>
          </a:p>
          <a:p>
            <a:pPr marL="514350" indent="-514350" algn="just">
              <a:buAutoNum type="arabicPeriod"/>
            </a:pPr>
            <a:r>
              <a:rPr lang="id-ID" sz="2700" dirty="0" smtClean="0">
                <a:latin typeface="Gill Sans MT" pitchFamily="34" charset="0"/>
              </a:rPr>
              <a:t>Menyampaikan dan atau menerima informasi</a:t>
            </a:r>
          </a:p>
          <a:p>
            <a:pPr marL="514350" indent="-514350" algn="just">
              <a:buAutoNum type="arabicPeriod"/>
            </a:pPr>
            <a:r>
              <a:rPr lang="id-ID" sz="2700" dirty="0" smtClean="0">
                <a:latin typeface="Gill Sans MT" pitchFamily="34" charset="0"/>
              </a:rPr>
              <a:t>Menyampaikan dan menjawab pertanyaan</a:t>
            </a:r>
          </a:p>
          <a:p>
            <a:pPr marL="514350" indent="-514350" algn="just">
              <a:buAutoNum type="arabicPeriod"/>
            </a:pPr>
            <a:r>
              <a:rPr lang="id-ID" sz="2700" dirty="0" smtClean="0">
                <a:latin typeface="Gill Sans MT" pitchFamily="34" charset="0"/>
              </a:rPr>
              <a:t>Mengubah perilaku (pola pikir, perasaan dan tindakan), melalui perencanaan, pengorganisasian, pengarahan dan pengawasan</a:t>
            </a:r>
          </a:p>
          <a:p>
            <a:pPr marL="514350" indent="-514350" algn="just">
              <a:buAutoNum type="arabicPeriod"/>
            </a:pPr>
            <a:r>
              <a:rPr lang="id-ID" sz="2700" dirty="0" smtClean="0">
                <a:latin typeface="Gill Sans MT" pitchFamily="34" charset="0"/>
              </a:rPr>
              <a:t>Mengubah keadaan sosial</a:t>
            </a:r>
          </a:p>
          <a:p>
            <a:pPr marL="514350" indent="-514350" algn="just">
              <a:buAutoNum type="arabicPeriod"/>
            </a:pPr>
            <a:r>
              <a:rPr lang="id-ID" sz="2700" dirty="0" smtClean="0">
                <a:latin typeface="Gill Sans MT" pitchFamily="34" charset="0"/>
              </a:rPr>
              <a:t>Dua hal yang dapat mengubah perilaku dan keadaan sosial adalah komunikasi dan pengambilan keputusan.</a:t>
            </a:r>
          </a:p>
          <a:p>
            <a:pPr marL="0" indent="0" algn="just">
              <a:buNone/>
            </a:pPr>
            <a:r>
              <a:rPr lang="id-ID" sz="2700" dirty="0" smtClean="0">
                <a:latin typeface="Gill Sans MT" pitchFamily="34" charset="0"/>
              </a:rPr>
              <a:t>Tujuan penyampaian pesan adalah untuk mengajak, membujuk, mengubah sikap atau perilaku kearah tujuan tertentu (Husaini Usman ; 2008 : 389).</a:t>
            </a:r>
          </a:p>
          <a:p>
            <a:pPr marL="514350" indent="-514350" algn="just">
              <a:buAutoNum type="arabicPeriod"/>
            </a:pPr>
            <a:endParaRPr lang="id-ID" sz="2700" dirty="0">
              <a:latin typeface="Gill Sans MT"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0" indent="0" algn="just">
              <a:buNone/>
            </a:pPr>
            <a:r>
              <a:rPr lang="id-ID" sz="2700" dirty="0" smtClean="0">
                <a:latin typeface="Gill Sans MT" pitchFamily="34" charset="0"/>
              </a:rPr>
              <a:t>D. Proses Komunikasi</a:t>
            </a:r>
          </a:p>
          <a:p>
            <a:pPr marL="0" indent="0" algn="just">
              <a:buNone/>
            </a:pPr>
            <a:r>
              <a:rPr lang="id-ID" sz="2700" dirty="0" smtClean="0">
                <a:latin typeface="Gill Sans MT" pitchFamily="34" charset="0"/>
              </a:rPr>
              <a:t>Secara sederhana, proses komunikasi dapat dilihat dalam gambar berikut :</a:t>
            </a:r>
          </a:p>
          <a:p>
            <a:pPr marL="0" indent="0" algn="just">
              <a:buNone/>
            </a:pPr>
            <a:endParaRPr lang="id-ID" sz="2700" dirty="0" smtClean="0">
              <a:latin typeface="Gill Sans MT" pitchFamily="34" charset="0"/>
            </a:endParaRPr>
          </a:p>
          <a:p>
            <a:pPr marL="514350" indent="-514350" algn="just">
              <a:buNone/>
            </a:pPr>
            <a:endParaRPr lang="id-ID" sz="2700" dirty="0" smtClean="0">
              <a:latin typeface="Gill Sans MT" pitchFamily="34" charset="0"/>
            </a:endParaRPr>
          </a:p>
          <a:p>
            <a:pPr marL="514350" indent="-514350" algn="just">
              <a:buNone/>
            </a:pPr>
            <a:endParaRPr lang="id-ID" sz="2700" dirty="0" smtClean="0">
              <a:latin typeface="Gill Sans MT" pitchFamily="34" charset="0"/>
            </a:endParaRPr>
          </a:p>
          <a:p>
            <a:pPr marL="514350" indent="-514350" algn="just">
              <a:buNone/>
            </a:pPr>
            <a:endParaRPr lang="id-ID" sz="2700" dirty="0" smtClean="0">
              <a:latin typeface="Gill Sans MT" pitchFamily="34" charset="0"/>
            </a:endParaRPr>
          </a:p>
          <a:p>
            <a:pPr marL="514350" indent="-514350" algn="just">
              <a:buNone/>
            </a:pPr>
            <a:endParaRPr lang="id-ID" sz="2700" dirty="0" smtClean="0">
              <a:latin typeface="Gill Sans MT" pitchFamily="34" charset="0"/>
            </a:endParaRPr>
          </a:p>
          <a:p>
            <a:pPr marL="514350" indent="-514350" algn="just">
              <a:buNone/>
            </a:pPr>
            <a:endParaRPr lang="id-ID" sz="2700" dirty="0" smtClean="0">
              <a:latin typeface="Gill Sans MT" pitchFamily="34" charset="0"/>
            </a:endParaRPr>
          </a:p>
          <a:p>
            <a:pPr marL="514350" indent="-514350" algn="just">
              <a:buNone/>
            </a:pPr>
            <a:endParaRPr lang="id-ID" sz="2700" dirty="0" smtClean="0">
              <a:latin typeface="Gill Sans MT" pitchFamily="34" charset="0"/>
            </a:endParaRPr>
          </a:p>
          <a:p>
            <a:pPr marL="514350" indent="-514350" algn="just">
              <a:buNone/>
            </a:pPr>
            <a:r>
              <a:rPr lang="id-ID" sz="2700" dirty="0" smtClean="0">
                <a:latin typeface="Gill Sans MT" pitchFamily="34" charset="0"/>
              </a:rPr>
              <a:t>                                        Feedback</a:t>
            </a:r>
          </a:p>
          <a:p>
            <a:pPr marL="514350" indent="-514350" algn="just">
              <a:buNone/>
            </a:pPr>
            <a:r>
              <a:rPr lang="id-ID" sz="2700" dirty="0" smtClean="0">
                <a:latin typeface="Gill Sans MT" pitchFamily="34" charset="0"/>
              </a:rPr>
              <a:t>                                   </a:t>
            </a:r>
          </a:p>
          <a:p>
            <a:pPr marL="514350" indent="-514350" algn="just">
              <a:buNone/>
            </a:pPr>
            <a:r>
              <a:rPr lang="id-ID" sz="2700" dirty="0" smtClean="0">
                <a:latin typeface="Gill Sans MT" pitchFamily="34" charset="0"/>
              </a:rPr>
              <a:t>                          Gambar Proses Komunikasi</a:t>
            </a:r>
            <a:endParaRPr lang="id-ID" sz="2700" dirty="0">
              <a:latin typeface="Gill Sans MT" pitchFamily="34" charset="0"/>
            </a:endParaRPr>
          </a:p>
        </p:txBody>
      </p:sp>
      <p:sp>
        <p:nvSpPr>
          <p:cNvPr id="4" name="Rounded Rectangle 3"/>
          <p:cNvSpPr/>
          <p:nvPr/>
        </p:nvSpPr>
        <p:spPr>
          <a:xfrm>
            <a:off x="4143372" y="1571612"/>
            <a:ext cx="1000132" cy="1143008"/>
          </a:xfrm>
          <a:prstGeom prst="round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lang="id-ID" sz="2400" dirty="0" smtClean="0"/>
              <a:t>Noice</a:t>
            </a:r>
            <a:endParaRPr lang="id-ID" sz="2400" dirty="0"/>
          </a:p>
        </p:txBody>
      </p:sp>
      <p:sp>
        <p:nvSpPr>
          <p:cNvPr id="5" name="Down Arrow 4"/>
          <p:cNvSpPr/>
          <p:nvPr/>
        </p:nvSpPr>
        <p:spPr>
          <a:xfrm>
            <a:off x="4500562" y="2786058"/>
            <a:ext cx="270318" cy="428628"/>
          </a:xfrm>
          <a:prstGeom prst="downArrow">
            <a:avLst>
              <a:gd name="adj1" fmla="val 50000"/>
              <a:gd name="adj2" fmla="val 50000"/>
            </a:avLst>
          </a:prstGeom>
          <a:solidFill>
            <a:schemeClr val="tx1"/>
          </a:solidFill>
          <a:ln w="38100" cap="rnd"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4000496" y="3286124"/>
            <a:ext cx="1285884" cy="10001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CHANNEL</a:t>
            </a:r>
            <a:endParaRPr lang="id-ID" dirty="0"/>
          </a:p>
        </p:txBody>
      </p:sp>
      <p:sp>
        <p:nvSpPr>
          <p:cNvPr id="11" name="Right Arrow 10"/>
          <p:cNvSpPr/>
          <p:nvPr/>
        </p:nvSpPr>
        <p:spPr>
          <a:xfrm>
            <a:off x="5357818" y="3571876"/>
            <a:ext cx="1143008" cy="48463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chemeClr val="tx1"/>
                </a:solidFill>
              </a:rPr>
              <a:t>Massage</a:t>
            </a:r>
            <a:endParaRPr lang="id-ID" b="1" dirty="0">
              <a:solidFill>
                <a:schemeClr val="tx1"/>
              </a:solidFill>
            </a:endParaRPr>
          </a:p>
        </p:txBody>
      </p:sp>
      <p:sp>
        <p:nvSpPr>
          <p:cNvPr id="12" name="Right Arrow 11"/>
          <p:cNvSpPr/>
          <p:nvPr/>
        </p:nvSpPr>
        <p:spPr>
          <a:xfrm>
            <a:off x="2786050" y="3500438"/>
            <a:ext cx="1143008" cy="48463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chemeClr val="tx1"/>
                </a:solidFill>
              </a:rPr>
              <a:t>Massage</a:t>
            </a:r>
            <a:endParaRPr lang="id-ID" b="1" dirty="0">
              <a:solidFill>
                <a:schemeClr val="tx1"/>
              </a:solidFill>
            </a:endParaRPr>
          </a:p>
        </p:txBody>
      </p:sp>
      <p:sp>
        <p:nvSpPr>
          <p:cNvPr id="13" name="Rectangle 12"/>
          <p:cNvSpPr/>
          <p:nvPr/>
        </p:nvSpPr>
        <p:spPr>
          <a:xfrm>
            <a:off x="1500166" y="3357562"/>
            <a:ext cx="1214446" cy="8572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ENCODING</a:t>
            </a:r>
          </a:p>
          <a:p>
            <a:pPr algn="ctr"/>
            <a:r>
              <a:rPr lang="id-ID" dirty="0" smtClean="0">
                <a:solidFill>
                  <a:schemeClr val="tx1"/>
                </a:solidFill>
              </a:rPr>
              <a:t>(Intentede meaning)</a:t>
            </a:r>
            <a:endParaRPr lang="id-ID" dirty="0"/>
          </a:p>
        </p:txBody>
      </p:sp>
      <p:sp>
        <p:nvSpPr>
          <p:cNvPr id="14" name="Rectangle 13"/>
          <p:cNvSpPr/>
          <p:nvPr/>
        </p:nvSpPr>
        <p:spPr>
          <a:xfrm>
            <a:off x="6572264" y="3286124"/>
            <a:ext cx="1071570" cy="10001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solidFill>
                  <a:schemeClr val="tx1"/>
                </a:solidFill>
              </a:rPr>
              <a:t>DECODING</a:t>
            </a:r>
          </a:p>
          <a:p>
            <a:pPr algn="ctr"/>
            <a:r>
              <a:rPr lang="id-ID" sz="1600" dirty="0" smtClean="0">
                <a:solidFill>
                  <a:schemeClr val="tx1"/>
                </a:solidFill>
              </a:rPr>
              <a:t>(Perceived meaning</a:t>
            </a:r>
            <a:r>
              <a:rPr lang="id-ID" dirty="0" smtClean="0">
                <a:solidFill>
                  <a:schemeClr val="tx1"/>
                </a:solidFill>
              </a:rPr>
              <a:t>)</a:t>
            </a:r>
            <a:endParaRPr lang="id-ID" dirty="0"/>
          </a:p>
        </p:txBody>
      </p:sp>
      <p:sp>
        <p:nvSpPr>
          <p:cNvPr id="15" name="Rectangle 14"/>
          <p:cNvSpPr/>
          <p:nvPr/>
        </p:nvSpPr>
        <p:spPr>
          <a:xfrm>
            <a:off x="8001024" y="3357562"/>
            <a:ext cx="1000132" cy="92869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Receiver</a:t>
            </a:r>
            <a:endParaRPr lang="id-ID" sz="1600" dirty="0"/>
          </a:p>
        </p:txBody>
      </p:sp>
      <p:sp>
        <p:nvSpPr>
          <p:cNvPr id="16" name="Rectangle 15"/>
          <p:cNvSpPr/>
          <p:nvPr/>
        </p:nvSpPr>
        <p:spPr>
          <a:xfrm>
            <a:off x="214282" y="3357562"/>
            <a:ext cx="928694" cy="8572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solidFill>
                  <a:schemeClr val="tx1"/>
                </a:solidFill>
              </a:rPr>
              <a:t>Sender</a:t>
            </a:r>
            <a:endParaRPr lang="id-ID" sz="1600" dirty="0"/>
          </a:p>
        </p:txBody>
      </p:sp>
      <p:cxnSp>
        <p:nvCxnSpPr>
          <p:cNvPr id="18" name="Straight Arrow Connector 17"/>
          <p:cNvCxnSpPr/>
          <p:nvPr/>
        </p:nvCxnSpPr>
        <p:spPr>
          <a:xfrm>
            <a:off x="1142976" y="3857628"/>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643834" y="3786190"/>
            <a:ext cx="35719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71472" y="5286388"/>
            <a:ext cx="34290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286380" y="5286388"/>
            <a:ext cx="314327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7929189" y="4785925"/>
            <a:ext cx="100013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flipH="1" flipV="1">
            <a:off x="35686" y="4750604"/>
            <a:ext cx="1071571"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0" indent="0" algn="just">
              <a:buNone/>
            </a:pPr>
            <a:r>
              <a:rPr lang="id-ID" sz="2700" dirty="0" smtClean="0">
                <a:latin typeface="Gill Sans MT" pitchFamily="34" charset="0"/>
              </a:rPr>
              <a:t>Unsur – unsur dalam proses komunikasi :</a:t>
            </a:r>
          </a:p>
          <a:p>
            <a:pPr marL="266700" indent="-266700" algn="just"/>
            <a:r>
              <a:rPr lang="id-ID" sz="2700" dirty="0" smtClean="0">
                <a:latin typeface="Gill Sans MT" pitchFamily="34" charset="0"/>
              </a:rPr>
              <a:t>pengirim (</a:t>
            </a:r>
            <a:r>
              <a:rPr lang="id-ID" sz="2700" i="1" dirty="0" smtClean="0">
                <a:latin typeface="Gill Sans MT" pitchFamily="34" charset="0"/>
              </a:rPr>
              <a:t>sender</a:t>
            </a:r>
            <a:r>
              <a:rPr lang="id-ID" sz="2700" dirty="0" smtClean="0">
                <a:latin typeface="Gill Sans MT" pitchFamily="34" charset="0"/>
              </a:rPr>
              <a:t>) adalah : orang yang memiliki kebutuhan, keinginan, atau informasi serta kepentingan untuk mengkomunikasikannya kepada satu atau lebih orang lain.</a:t>
            </a:r>
          </a:p>
          <a:p>
            <a:pPr marL="266700" indent="-266700" algn="just"/>
            <a:r>
              <a:rPr lang="id-ID" sz="2700" dirty="0" smtClean="0">
                <a:latin typeface="Gill Sans MT" pitchFamily="34" charset="0"/>
              </a:rPr>
              <a:t>Pesan (</a:t>
            </a:r>
            <a:r>
              <a:rPr lang="id-ID" sz="2700" i="1" dirty="0" smtClean="0">
                <a:latin typeface="Gill Sans MT" pitchFamily="34" charset="0"/>
              </a:rPr>
              <a:t>message</a:t>
            </a:r>
            <a:r>
              <a:rPr lang="id-ID" sz="2700" dirty="0" smtClean="0">
                <a:latin typeface="Gill Sans MT" pitchFamily="34" charset="0"/>
              </a:rPr>
              <a:t>) adalah bentuk fisik ke dalam mana pengirim mengkodekan informasinya.</a:t>
            </a:r>
          </a:p>
          <a:p>
            <a:pPr marL="266700" indent="-266700" algn="just"/>
            <a:r>
              <a:rPr lang="id-ID" sz="2700" dirty="0" smtClean="0">
                <a:latin typeface="Gill Sans MT" pitchFamily="34" charset="0"/>
              </a:rPr>
              <a:t>Penerima (</a:t>
            </a:r>
            <a:r>
              <a:rPr lang="id-ID" sz="2700" i="1" dirty="0" smtClean="0">
                <a:latin typeface="Gill Sans MT" pitchFamily="34" charset="0"/>
              </a:rPr>
              <a:t>Receiver</a:t>
            </a:r>
            <a:r>
              <a:rPr lang="id-ID" sz="2700" dirty="0" smtClean="0">
                <a:latin typeface="Gill Sans MT" pitchFamily="34" charset="0"/>
              </a:rPr>
              <a:t>) adalah orang yang pada akhirnya harus menafsirkan pesan dari si pengirim.</a:t>
            </a:r>
          </a:p>
          <a:p>
            <a:pPr marL="266700" indent="-266700" algn="just"/>
            <a:r>
              <a:rPr lang="id-ID" sz="2700" dirty="0" smtClean="0">
                <a:latin typeface="Gill Sans MT" pitchFamily="34" charset="0"/>
              </a:rPr>
              <a:t>Umpan balik sangat berperan dalam menunjang efektivitas proses komunikasi, karena komunikasi akan berlangsung dua arah.</a:t>
            </a:r>
          </a:p>
          <a:p>
            <a:pPr marL="0" indent="0" algn="just">
              <a:buNone/>
            </a:pPr>
            <a:r>
              <a:rPr lang="id-ID" sz="2700" dirty="0" smtClean="0">
                <a:latin typeface="Gill Sans MT" pitchFamily="34" charset="0"/>
              </a:rPr>
              <a:t>	Selama proses komunikasi ini berlangsung, terdapat pula gangguan – gangguan (</a:t>
            </a:r>
            <a:r>
              <a:rPr lang="id-ID" sz="2700" i="1" dirty="0" smtClean="0">
                <a:latin typeface="Gill Sans MT" pitchFamily="34" charset="0"/>
              </a:rPr>
              <a:t>noise</a:t>
            </a:r>
            <a:r>
              <a:rPr lang="id-ID" sz="2700" dirty="0" smtClean="0">
                <a:latin typeface="Gill Sans MT" pitchFamily="34" charset="0"/>
              </a:rPr>
              <a:t>) yang bisa terjadi. Noise dalam komunikasi dapat dibedakan menjadi 2 (dua) yakni </a:t>
            </a:r>
            <a:r>
              <a:rPr lang="id-ID" sz="2700" i="1" dirty="0" smtClean="0">
                <a:latin typeface="Gill Sans MT" pitchFamily="34" charset="0"/>
              </a:rPr>
              <a:t>distorsi</a:t>
            </a:r>
            <a:r>
              <a:rPr lang="id-ID" sz="2700" dirty="0" smtClean="0">
                <a:latin typeface="Gill Sans MT" pitchFamily="34" charset="0"/>
              </a:rPr>
              <a:t> dan </a:t>
            </a:r>
            <a:r>
              <a:rPr lang="id-ID" sz="2700" i="1" dirty="0" smtClean="0">
                <a:latin typeface="Gill Sans MT" pitchFamily="34" charset="0"/>
              </a:rPr>
              <a:t>bising</a:t>
            </a:r>
            <a:r>
              <a:rPr lang="id-ID" sz="2700" dirty="0" smtClean="0">
                <a:latin typeface="Gill Sans MT" pitchFamily="34" charset="0"/>
              </a:rPr>
              <a:t>.</a:t>
            </a:r>
            <a:endParaRPr lang="id-ID" sz="2700" dirty="0">
              <a:latin typeface="Gill Sans MT"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42852"/>
            <a:ext cx="8858312" cy="6572296"/>
          </a:xfrm>
        </p:spPr>
        <p:txBody>
          <a:bodyPr>
            <a:noAutofit/>
          </a:bodyPr>
          <a:lstStyle/>
          <a:p>
            <a:pPr marL="0" indent="0" algn="just">
              <a:buNone/>
            </a:pPr>
            <a:r>
              <a:rPr lang="id-ID" sz="2800" dirty="0" smtClean="0">
                <a:latin typeface="Gill Sans MT" pitchFamily="34" charset="0"/>
              </a:rPr>
              <a:t>E. Fungsi Komunikasi</a:t>
            </a:r>
          </a:p>
          <a:p>
            <a:pPr marL="0" indent="0" algn="just">
              <a:buNone/>
            </a:pPr>
            <a:r>
              <a:rPr lang="id-ID" sz="2800" dirty="0" smtClean="0">
                <a:latin typeface="Gill Sans MT" pitchFamily="34" charset="0"/>
              </a:rPr>
              <a:t>Komunikasi dapat memiliki fungsi sebagai berikut :</a:t>
            </a:r>
          </a:p>
          <a:p>
            <a:pPr marL="447675" indent="-447675" algn="just">
              <a:buAutoNum type="arabicPeriod"/>
            </a:pPr>
            <a:r>
              <a:rPr lang="id-ID" sz="2800" dirty="0" smtClean="0">
                <a:latin typeface="Gill Sans MT" pitchFamily="34" charset="0"/>
              </a:rPr>
              <a:t>Fungsi informasi (</a:t>
            </a:r>
            <a:r>
              <a:rPr lang="id-ID" sz="2800" i="1" dirty="0" smtClean="0">
                <a:latin typeface="Gill Sans MT" pitchFamily="34" charset="0"/>
              </a:rPr>
              <a:t>Information function</a:t>
            </a:r>
            <a:r>
              <a:rPr lang="id-ID" sz="2800" dirty="0" smtClean="0">
                <a:latin typeface="Gill Sans MT" pitchFamily="34" charset="0"/>
              </a:rPr>
              <a:t>)</a:t>
            </a:r>
          </a:p>
          <a:p>
            <a:pPr marL="447675" indent="-447675" algn="just">
              <a:buNone/>
            </a:pPr>
            <a:r>
              <a:rPr lang="id-ID" sz="2800" dirty="0" smtClean="0">
                <a:latin typeface="Gill Sans MT" pitchFamily="34" charset="0"/>
              </a:rPr>
              <a:t>	Komunkasi memungkinkan penyampaian informasi, petunjuk, dan pedoman yang diperlukan seseorang dalam suatu organisasi untuk menjalankan pekerjaannya.</a:t>
            </a:r>
          </a:p>
          <a:p>
            <a:pPr marL="447675" indent="-447675" algn="just">
              <a:buNone/>
            </a:pPr>
            <a:r>
              <a:rPr lang="id-ID" sz="2800" dirty="0" smtClean="0">
                <a:latin typeface="Gill Sans MT" pitchFamily="34" charset="0"/>
              </a:rPr>
              <a:t>2.  Fungsi perintah dan instruksi (</a:t>
            </a:r>
            <a:r>
              <a:rPr lang="id-ID" sz="2800" i="1" dirty="0" smtClean="0">
                <a:latin typeface="Gill Sans MT" pitchFamily="34" charset="0"/>
              </a:rPr>
              <a:t>Command and instructive function</a:t>
            </a:r>
            <a:r>
              <a:rPr lang="id-ID" sz="2800" dirty="0" smtClean="0">
                <a:latin typeface="Gill Sans MT" pitchFamily="34" charset="0"/>
              </a:rPr>
              <a:t>) fungsi ini merupakan fungsi komunikasi antara atasan dan bawahan.</a:t>
            </a:r>
          </a:p>
          <a:p>
            <a:pPr marL="514350" indent="-514350" algn="just">
              <a:buAutoNum type="arabicPeriod" startAt="3"/>
            </a:pPr>
            <a:r>
              <a:rPr lang="id-ID" sz="2800" dirty="0" smtClean="0">
                <a:latin typeface="Gill Sans MT" pitchFamily="34" charset="0"/>
              </a:rPr>
              <a:t>Fungsi pengaruh dan persuasi atau motivasi (</a:t>
            </a:r>
            <a:r>
              <a:rPr lang="id-ID" sz="2800" i="1" dirty="0" smtClean="0">
                <a:latin typeface="Gill Sans MT" pitchFamily="34" charset="0"/>
              </a:rPr>
              <a:t>Influence and persuasion function</a:t>
            </a:r>
            <a:r>
              <a:rPr lang="id-ID" sz="2800" dirty="0" smtClean="0">
                <a:latin typeface="Gill Sans MT" pitchFamily="34" charset="0"/>
              </a:rPr>
              <a:t>)</a:t>
            </a:r>
          </a:p>
          <a:p>
            <a:pPr marL="514350" indent="-514350" algn="just">
              <a:buNone/>
            </a:pPr>
            <a:r>
              <a:rPr lang="id-ID" sz="2800" dirty="0" smtClean="0">
                <a:latin typeface="Gill Sans MT" pitchFamily="34" charset="0"/>
              </a:rPr>
              <a:t>	Komunikasi dapat membutuhkan motivasi karyawan dan dapat mempengaruhi perilaku karyawan.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532</Words>
  <Application>Microsoft Office PowerPoint</Application>
  <PresentationFormat>On-screen Show (4:3)</PresentationFormat>
  <Paragraphs>93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Peran Komunikasi Dalam Organisasi</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Peran Komunikasi Dalam Organisasi Komunikasi</dc:title>
  <dc:creator>sasa</dc:creator>
  <cp:lastModifiedBy>sasa</cp:lastModifiedBy>
  <cp:revision>57</cp:revision>
  <dcterms:created xsi:type="dcterms:W3CDTF">2014-01-08T04:03:23Z</dcterms:created>
  <dcterms:modified xsi:type="dcterms:W3CDTF">2014-01-10T10:15:23Z</dcterms:modified>
</cp:coreProperties>
</file>