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7" r:id="rId2"/>
    <p:sldId id="258" r:id="rId3"/>
    <p:sldId id="259" r:id="rId4"/>
    <p:sldId id="260" r:id="rId5"/>
  </p:sldIdLst>
  <p:sldSz cx="9144000" cy="6858000" type="screen4x3"/>
  <p:notesSz cx="6858000" cy="1205706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326" y="-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0325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603250"/>
          </a:xfrm>
          <a:prstGeom prst="rect">
            <a:avLst/>
          </a:prstGeom>
        </p:spPr>
        <p:txBody>
          <a:bodyPr vert="horz" lIns="91440" tIns="45720" rIns="91440" bIns="45720" rtlCol="0"/>
          <a:lstStyle>
            <a:lvl1pPr algn="r">
              <a:defRPr sz="1200"/>
            </a:lvl1pPr>
          </a:lstStyle>
          <a:p>
            <a:fld id="{6A87301B-1740-4519-B7D0-8CE49BE327AC}" type="datetimeFigureOut">
              <a:rPr lang="id-ID" smtClean="0"/>
              <a:pPr/>
              <a:t>18/12/2013</a:t>
            </a:fld>
            <a:endParaRPr lang="id-ID"/>
          </a:p>
        </p:txBody>
      </p:sp>
      <p:sp>
        <p:nvSpPr>
          <p:cNvPr id="4" name="Footer Placeholder 3"/>
          <p:cNvSpPr>
            <a:spLocks noGrp="1"/>
          </p:cNvSpPr>
          <p:nvPr>
            <p:ph type="ftr" sz="quarter" idx="2"/>
          </p:nvPr>
        </p:nvSpPr>
        <p:spPr>
          <a:xfrm>
            <a:off x="0" y="11452225"/>
            <a:ext cx="2971800" cy="60325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11452225"/>
            <a:ext cx="2971800" cy="603250"/>
          </a:xfrm>
          <a:prstGeom prst="rect">
            <a:avLst/>
          </a:prstGeom>
        </p:spPr>
        <p:txBody>
          <a:bodyPr vert="horz" lIns="91440" tIns="45720" rIns="91440" bIns="45720" rtlCol="0" anchor="b"/>
          <a:lstStyle>
            <a:lvl1pPr algn="r">
              <a:defRPr sz="1200"/>
            </a:lvl1pPr>
          </a:lstStyle>
          <a:p>
            <a:fld id="{6CD2EC81-60B6-49F2-BBED-559DABA39E7A}"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0325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603250"/>
          </a:xfrm>
          <a:prstGeom prst="rect">
            <a:avLst/>
          </a:prstGeom>
        </p:spPr>
        <p:txBody>
          <a:bodyPr vert="horz" lIns="91440" tIns="45720" rIns="91440" bIns="45720" rtlCol="0"/>
          <a:lstStyle>
            <a:lvl1pPr algn="r">
              <a:defRPr sz="1200"/>
            </a:lvl1pPr>
          </a:lstStyle>
          <a:p>
            <a:fld id="{742C4C64-F25B-41C0-A690-04F013B51663}" type="datetimeFigureOut">
              <a:rPr lang="id-ID" smtClean="0"/>
              <a:t>18/12/2013</a:t>
            </a:fld>
            <a:endParaRPr lang="id-ID"/>
          </a:p>
        </p:txBody>
      </p:sp>
      <p:sp>
        <p:nvSpPr>
          <p:cNvPr id="4" name="Slide Image Placeholder 3"/>
          <p:cNvSpPr>
            <a:spLocks noGrp="1" noRot="1" noChangeAspect="1"/>
          </p:cNvSpPr>
          <p:nvPr>
            <p:ph type="sldImg" idx="2"/>
          </p:nvPr>
        </p:nvSpPr>
        <p:spPr>
          <a:xfrm>
            <a:off x="415925" y="904875"/>
            <a:ext cx="6026150" cy="45212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5727700"/>
            <a:ext cx="5486400" cy="542448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11452225"/>
            <a:ext cx="2971800" cy="60325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11452225"/>
            <a:ext cx="2971800" cy="603250"/>
          </a:xfrm>
          <a:prstGeom prst="rect">
            <a:avLst/>
          </a:prstGeom>
        </p:spPr>
        <p:txBody>
          <a:bodyPr vert="horz" lIns="91440" tIns="45720" rIns="91440" bIns="45720" rtlCol="0" anchor="b"/>
          <a:lstStyle>
            <a:lvl1pPr algn="r">
              <a:defRPr sz="1200"/>
            </a:lvl1pPr>
          </a:lstStyle>
          <a:p>
            <a:fld id="{AB74BC03-3517-4C77-8C42-E365DFDF1E92}" type="slidenum">
              <a:rPr lang="id-ID" smtClean="0"/>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6886A781-C0C8-41E2-BD41-9BF701700DD9}" type="datetime1">
              <a:rPr lang="id-ID" smtClean="0"/>
              <a:t>18/12/2013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5E11ED3-E75C-4870-8F75-D817736A2DD3}" type="datetime1">
              <a:rPr lang="id-ID" smtClean="0"/>
              <a:t>18/12/2013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4560E4B-8408-4FF4-871A-15E31F02F304}" type="datetime1">
              <a:rPr lang="id-ID" smtClean="0"/>
              <a:t>18/12/2013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8E0F0AB-EE76-4D17-A8E1-33715877C79A}" type="datetime1">
              <a:rPr lang="id-ID" smtClean="0"/>
              <a:t>18/12/2013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A00516-EFF9-4BAC-A695-55B77937E86F}" type="datetime1">
              <a:rPr lang="id-ID" smtClean="0"/>
              <a:t>18/12/2013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4E8D44C-3065-4DC3-8409-D3FB0205EA6B}" type="datetime1">
              <a:rPr lang="id-ID" smtClean="0"/>
              <a:t>18/12/2013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D368399-BCAE-4BE5-AEB0-F1D559F90E16}" type="datetime1">
              <a:rPr lang="id-ID" smtClean="0"/>
              <a:t>18/12/2013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6DD2A3B8-7D2E-4718-84ED-C24ACB71FFFA}" type="datetime1">
              <a:rPr lang="id-ID" smtClean="0"/>
              <a:t>18/12/2013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82F5B-9BB0-445F-8FD1-2D7A6FA5B6EC}" type="datetime1">
              <a:rPr lang="id-ID" smtClean="0"/>
              <a:t>18/12/2013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0D01B-2C66-4626-B736-925F17984580}" type="datetime1">
              <a:rPr lang="id-ID" smtClean="0"/>
              <a:t>18/12/2013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FBAA0C-B0CC-4481-A065-05087D70C68C}" type="datetime1">
              <a:rPr lang="id-ID" smtClean="0"/>
              <a:t>18/12/2013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6EC8D3-F40F-4A32-890A-A8916FEC2A9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0ED62-D7BA-4DB6-B9FC-F7F89ABE9085}" type="datetime1">
              <a:rPr lang="id-ID" smtClean="0"/>
              <a:t>18/12/2013</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6EC8D3-F40F-4A32-890A-A8916FEC2A9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1000132"/>
          </a:xfrm>
        </p:spPr>
        <p:txBody>
          <a:bodyPr>
            <a:noAutofit/>
          </a:bodyPr>
          <a:lstStyle/>
          <a:p>
            <a:r>
              <a:rPr lang="id-ID" sz="3600" b="1" dirty="0" smtClean="0">
                <a:latin typeface="Arial Narrow" pitchFamily="34" charset="0"/>
              </a:rPr>
              <a:t>Kekuasaan dan Politik</a:t>
            </a:r>
            <a:endParaRPr lang="id-ID" sz="3600" b="1" dirty="0">
              <a:latin typeface="Arial Narrow" pitchFamily="34" charset="0"/>
            </a:endParaRPr>
          </a:p>
        </p:txBody>
      </p:sp>
      <p:sp>
        <p:nvSpPr>
          <p:cNvPr id="3" name="Content Placeholder 2"/>
          <p:cNvSpPr>
            <a:spLocks noGrp="1"/>
          </p:cNvSpPr>
          <p:nvPr>
            <p:ph idx="1"/>
          </p:nvPr>
        </p:nvSpPr>
        <p:spPr>
          <a:xfrm>
            <a:off x="457200" y="1714488"/>
            <a:ext cx="8229600" cy="4411675"/>
          </a:xfrm>
        </p:spPr>
        <p:txBody>
          <a:bodyPr>
            <a:normAutofit/>
          </a:bodyPr>
          <a:lstStyle/>
          <a:p>
            <a:pPr marL="457200" indent="-457200">
              <a:buAutoNum type="alphaUcPeriod"/>
            </a:pPr>
            <a:r>
              <a:rPr lang="id-ID" dirty="0" smtClean="0"/>
              <a:t>Pendahuluan </a:t>
            </a:r>
          </a:p>
          <a:p>
            <a:pPr marL="266700" indent="-180975" algn="just">
              <a:buNone/>
            </a:pPr>
            <a:r>
              <a:rPr lang="id-ID" dirty="0"/>
              <a:t>	</a:t>
            </a:r>
            <a:r>
              <a:rPr lang="id-ID" dirty="0" smtClean="0"/>
              <a:t>	Perilaku keorganisasian juga mempunyai kaitan dengan kekuasaan dan politik. </a:t>
            </a:r>
            <a:r>
              <a:rPr lang="id-ID" dirty="0"/>
              <a:t>K</a:t>
            </a:r>
            <a:r>
              <a:rPr lang="id-ID" dirty="0" smtClean="0"/>
              <a:t>ekuasaan dan politik dapat mempengaruhi prilaku individu, kelmpok dan organisasi.</a:t>
            </a:r>
          </a:p>
          <a:p>
            <a:pPr marL="266700" indent="-180975" algn="just">
              <a:buNone/>
            </a:pPr>
            <a:endParaRPr lang="id-ID" dirty="0"/>
          </a:p>
        </p:txBody>
      </p:sp>
      <p:sp>
        <p:nvSpPr>
          <p:cNvPr id="4" name="Slide Number Placeholder 3"/>
          <p:cNvSpPr>
            <a:spLocks noGrp="1"/>
          </p:cNvSpPr>
          <p:nvPr>
            <p:ph type="sldNum" sz="quarter" idx="12"/>
          </p:nvPr>
        </p:nvSpPr>
        <p:spPr/>
        <p:txBody>
          <a:bodyPr/>
          <a:lstStyle/>
          <a:p>
            <a:fld id="{126EC8D3-F40F-4A32-890A-A8916FEC2A99}" type="slidenum">
              <a:rPr lang="id-ID" smtClean="0"/>
              <a:pPr/>
              <a:t>1</a:t>
            </a:fld>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286544"/>
          </a:xfrm>
        </p:spPr>
        <p:txBody>
          <a:bodyPr>
            <a:normAutofit/>
          </a:bodyPr>
          <a:lstStyle/>
          <a:p>
            <a:pPr marL="457200" indent="-457200">
              <a:buNone/>
            </a:pPr>
            <a:r>
              <a:rPr lang="id-ID" sz="2800" dirty="0" smtClean="0"/>
              <a:t>B. Pengertian kekuasaan</a:t>
            </a:r>
          </a:p>
          <a:p>
            <a:pPr marL="266700" indent="-180975" algn="just">
              <a:buNone/>
            </a:pPr>
            <a:r>
              <a:rPr lang="id-ID" sz="2800" dirty="0"/>
              <a:t>	</a:t>
            </a:r>
            <a:r>
              <a:rPr lang="id-ID" sz="2800" dirty="0" smtClean="0"/>
              <a:t>	Seorang pemimpin hanya dapat melakukan kepemimpinannya apabila memiliki kekuasaan. Pengaruh kekuasaan dapat memberi manfaat dan dapat pula menimbulkan mudarat (tidak baik).</a:t>
            </a:r>
          </a:p>
          <a:p>
            <a:pPr marL="266700" indent="-180975" algn="just">
              <a:buNone/>
            </a:pPr>
            <a:r>
              <a:rPr lang="id-ID" sz="2800" dirty="0"/>
              <a:t>	</a:t>
            </a:r>
            <a:r>
              <a:rPr lang="id-ID" sz="2800" dirty="0" smtClean="0"/>
              <a:t>	kekuasaan sering disebut pengaruh (influence) atau otoritas (anthority). Kekuasaan adalah daya atau kemampuan mempergunakan kekuatan otoritas (anthority) tipe khusus dari kekuasaan yang secara asli melekat pada jabatan yang di duduki oleh pemimpin. Dengan demikian otoritas adalah kekuasaan yang disahkan (legitimated) oleh suatu peranan fomal seseorang dalam suatu organisasi.</a:t>
            </a:r>
            <a:endParaRPr lang="id-ID" sz="2800" dirty="0"/>
          </a:p>
        </p:txBody>
      </p:sp>
      <p:sp>
        <p:nvSpPr>
          <p:cNvPr id="4" name="Slide Number Placeholder 3"/>
          <p:cNvSpPr>
            <a:spLocks noGrp="1"/>
          </p:cNvSpPr>
          <p:nvPr>
            <p:ph type="sldNum" sz="quarter" idx="12"/>
          </p:nvPr>
        </p:nvSpPr>
        <p:spPr/>
        <p:txBody>
          <a:bodyPr/>
          <a:lstStyle/>
          <a:p>
            <a:fld id="{126EC8D3-F40F-4A32-890A-A8916FEC2A99}" type="slidenum">
              <a:rPr lang="id-ID" smtClean="0"/>
              <a:pPr/>
              <a:t>2</a:t>
            </a:fld>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286544"/>
          </a:xfrm>
        </p:spPr>
        <p:txBody>
          <a:bodyPr>
            <a:normAutofit fontScale="92500" lnSpcReduction="10000"/>
          </a:bodyPr>
          <a:lstStyle/>
          <a:p>
            <a:pPr marL="457200" indent="-457200">
              <a:lnSpc>
                <a:spcPct val="150000"/>
              </a:lnSpc>
              <a:buNone/>
            </a:pPr>
            <a:r>
              <a:rPr lang="id-ID" sz="2800" dirty="0"/>
              <a:t>C</a:t>
            </a:r>
            <a:r>
              <a:rPr lang="id-ID" sz="2800" dirty="0" smtClean="0"/>
              <a:t>. Faktor-faktor Lahirnya Kekuasaan</a:t>
            </a:r>
          </a:p>
          <a:p>
            <a:pPr marL="266700" indent="-180975" algn="just">
              <a:lnSpc>
                <a:spcPct val="150000"/>
              </a:lnSpc>
              <a:buNone/>
            </a:pPr>
            <a:r>
              <a:rPr lang="id-ID" sz="2800" dirty="0"/>
              <a:t>	</a:t>
            </a:r>
            <a:r>
              <a:rPr lang="id-ID" sz="2800" dirty="0" smtClean="0"/>
              <a:t>	Lahirnya kekuasaan dalam suatu organisasi antara lain kekuasaan :</a:t>
            </a:r>
          </a:p>
          <a:p>
            <a:pPr marL="600075" indent="-514350" algn="just">
              <a:lnSpc>
                <a:spcPct val="150000"/>
              </a:lnSpc>
              <a:buFont typeface="+mj-lt"/>
              <a:buAutoNum type="arabicPeriod"/>
            </a:pPr>
            <a:r>
              <a:rPr lang="id-ID" sz="2800" dirty="0" smtClean="0"/>
              <a:t>Reward Power, </a:t>
            </a:r>
            <a:r>
              <a:rPr lang="id-ID" sz="2500" dirty="0" smtClean="0"/>
              <a:t>(Kekuasaan Memberikan Penghargaan)</a:t>
            </a:r>
          </a:p>
          <a:p>
            <a:pPr marL="600075" indent="-514350" algn="just">
              <a:lnSpc>
                <a:spcPct val="150000"/>
              </a:lnSpc>
              <a:buNone/>
            </a:pPr>
            <a:r>
              <a:rPr lang="id-ID" sz="2800" dirty="0"/>
              <a:t>	</a:t>
            </a:r>
            <a:r>
              <a:rPr lang="id-ID" sz="2800" dirty="0" smtClean="0"/>
              <a:t>orang ditargetkan patuh agar dapat memperoleh imbalan yang diyakini dimiliki pemimpin.</a:t>
            </a:r>
          </a:p>
          <a:p>
            <a:pPr marL="600075" indent="-514350" algn="just">
              <a:lnSpc>
                <a:spcPct val="150000"/>
              </a:lnSpc>
              <a:buFont typeface="+mj-lt"/>
              <a:buAutoNum type="arabicPeriod" startAt="2"/>
            </a:pPr>
            <a:r>
              <a:rPr lang="id-ID" sz="2800" dirty="0" smtClean="0"/>
              <a:t>Coercive Punishment Power, </a:t>
            </a:r>
            <a:r>
              <a:rPr lang="id-ID" sz="2500" dirty="0" smtClean="0"/>
              <a:t>(kekuasaan Memberikan Hukuman) .</a:t>
            </a:r>
          </a:p>
          <a:p>
            <a:pPr marL="600075" indent="-514350" algn="just">
              <a:lnSpc>
                <a:spcPct val="150000"/>
              </a:lnSpc>
              <a:buNone/>
            </a:pPr>
            <a:r>
              <a:rPr lang="id-ID" sz="2800" dirty="0"/>
              <a:t>	</a:t>
            </a:r>
            <a:r>
              <a:rPr lang="id-ID" sz="2800" dirty="0" smtClean="0"/>
              <a:t>orang yang ditargetkan patuh agar dapat menghindari hukuman yang di yakini dimiliki pemimpin.</a:t>
            </a:r>
            <a:endParaRPr lang="id-ID" sz="2800" dirty="0"/>
          </a:p>
        </p:txBody>
      </p:sp>
      <p:sp>
        <p:nvSpPr>
          <p:cNvPr id="5" name="Slide Number Placeholder 4"/>
          <p:cNvSpPr>
            <a:spLocks noGrp="1"/>
          </p:cNvSpPr>
          <p:nvPr>
            <p:ph type="sldNum" sz="quarter" idx="12"/>
          </p:nvPr>
        </p:nvSpPr>
        <p:spPr/>
        <p:txBody>
          <a:bodyPr/>
          <a:lstStyle/>
          <a:p>
            <a:fld id="{126EC8D3-F40F-4A32-890A-A8916FEC2A99}" type="slidenum">
              <a:rPr lang="id-ID" smtClean="0"/>
              <a:pPr/>
              <a:t>3</a:t>
            </a:fld>
            <a:endParaRPr lang="id-ID"/>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8229600" cy="6500858"/>
          </a:xfrm>
        </p:spPr>
        <p:txBody>
          <a:bodyPr>
            <a:normAutofit fontScale="92500" lnSpcReduction="10000"/>
          </a:bodyPr>
          <a:lstStyle/>
          <a:p>
            <a:pPr marL="514350" indent="-514350">
              <a:buFont typeface="+mj-lt"/>
              <a:buAutoNum type="arabicPeriod" startAt="3"/>
            </a:pPr>
            <a:r>
              <a:rPr lang="id-ID" sz="2800" dirty="0" smtClean="0"/>
              <a:t>Legitimate Power (Kekuasaan Bertindak)</a:t>
            </a:r>
            <a:endParaRPr lang="id-ID" sz="2800" dirty="0" smtClean="0"/>
          </a:p>
          <a:p>
            <a:pPr marL="266700" indent="-180975" algn="just">
              <a:buNone/>
            </a:pPr>
            <a:r>
              <a:rPr lang="id-ID" sz="2800" dirty="0"/>
              <a:t>	</a:t>
            </a:r>
            <a:r>
              <a:rPr lang="id-ID" sz="2800" dirty="0" smtClean="0"/>
              <a:t>	</a:t>
            </a:r>
            <a:r>
              <a:rPr lang="id-ID" sz="2800" dirty="0" smtClean="0"/>
              <a:t>Orang yang ditargetkan patuh karena ia percaya bahwa pemimpin tersebut mempunyai hak untuk meminta dan orang yang ditargetkan mempunyai kewajiban untuk mematuhinya.</a:t>
            </a:r>
            <a:endParaRPr lang="id-ID" sz="2800" dirty="0" smtClean="0"/>
          </a:p>
          <a:p>
            <a:pPr marL="542925" indent="-542925" algn="just">
              <a:buFont typeface="+mj-lt"/>
              <a:buAutoNum type="arabicPeriod" startAt="4"/>
            </a:pPr>
            <a:r>
              <a:rPr lang="id-ID" sz="2800" dirty="0" smtClean="0"/>
              <a:t>Expert Power (Kekuasaan Memiliki Keahlian)</a:t>
            </a:r>
          </a:p>
          <a:p>
            <a:pPr marL="542925" indent="-542925" algn="just">
              <a:buNone/>
            </a:pPr>
            <a:r>
              <a:rPr lang="id-ID" sz="2800" dirty="0" smtClean="0"/>
              <a:t>	</a:t>
            </a:r>
            <a:r>
              <a:rPr lang="id-ID" sz="2800" dirty="0" smtClean="0"/>
              <a:t>	Orang yang ditargetkan patuh karena ia percaya</a:t>
            </a:r>
          </a:p>
          <a:p>
            <a:pPr marL="266700" indent="-266700" algn="just">
              <a:buNone/>
            </a:pPr>
            <a:r>
              <a:rPr lang="id-ID" sz="2800" dirty="0" smtClean="0"/>
              <a:t>    bahwa pemimpin mempunyai pengetahuan dan    keterampilan mengenai cara-cara terbaik untuk melakukan sesuatu.</a:t>
            </a:r>
          </a:p>
          <a:p>
            <a:pPr marL="514350" indent="-514350" algn="just">
              <a:buFont typeface="+mj-lt"/>
              <a:buAutoNum type="arabicPeriod" startAt="5"/>
            </a:pPr>
            <a:r>
              <a:rPr lang="id-ID" sz="2800" dirty="0" smtClean="0"/>
              <a:t>Refrent Power (Kekuasaan Memberikan Rekomendasi)</a:t>
            </a:r>
          </a:p>
          <a:p>
            <a:pPr marL="266700" indent="-266700" algn="just">
              <a:buNone/>
            </a:pPr>
            <a:r>
              <a:rPr lang="id-ID" sz="2800" dirty="0" smtClean="0"/>
              <a:t>	</a:t>
            </a:r>
            <a:r>
              <a:rPr lang="id-ID" sz="2800" dirty="0" smtClean="0"/>
              <a:t>	Orang yang ditergetkan patuh karena ia mengagumi atau mengidentifikasi dirinya dengan pemimpin tersebut dan ingin memperoleh penerimaan dari pemimpinnya.</a:t>
            </a:r>
          </a:p>
          <a:p>
            <a:pPr marL="266700" indent="-266700" algn="just">
              <a:buNone/>
            </a:pPr>
            <a:r>
              <a:rPr lang="id-ID" sz="2800" dirty="0" smtClean="0"/>
              <a:t>	</a:t>
            </a:r>
            <a:r>
              <a:rPr lang="id-ID" sz="2800" dirty="0" smtClean="0"/>
              <a:t>( H. Usman ; 2008 : 334 – 335 )</a:t>
            </a:r>
          </a:p>
          <a:p>
            <a:pPr marL="266700" indent="-180975" algn="just">
              <a:buNone/>
            </a:pPr>
            <a:r>
              <a:rPr lang="id-ID" sz="2800" dirty="0" smtClean="0"/>
              <a:t> </a:t>
            </a:r>
          </a:p>
        </p:txBody>
      </p:sp>
      <p:sp>
        <p:nvSpPr>
          <p:cNvPr id="4" name="Slide Number Placeholder 3"/>
          <p:cNvSpPr>
            <a:spLocks noGrp="1"/>
          </p:cNvSpPr>
          <p:nvPr>
            <p:ph type="sldNum" sz="quarter" idx="12"/>
          </p:nvPr>
        </p:nvSpPr>
        <p:spPr/>
        <p:txBody>
          <a:bodyPr/>
          <a:lstStyle/>
          <a:p>
            <a:fld id="{126EC8D3-F40F-4A32-890A-A8916FEC2A99}" type="slidenum">
              <a:rPr lang="id-ID" smtClean="0"/>
              <a:pPr/>
              <a:t>4</a:t>
            </a:fld>
            <a:endParaRPr lang="id-ID"/>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23</Words>
  <Application>Microsoft Office PowerPoint</Application>
  <PresentationFormat>On-screen Show (4:3)</PresentationFormat>
  <Paragraphs>25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Kekuasaan dan Politik</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Kekuasaan dan Politik</dc:title>
  <dc:creator>sasa</dc:creator>
  <cp:lastModifiedBy>sasa</cp:lastModifiedBy>
  <cp:revision>18</cp:revision>
  <dcterms:created xsi:type="dcterms:W3CDTF">2013-12-18T04:39:26Z</dcterms:created>
  <dcterms:modified xsi:type="dcterms:W3CDTF">2013-12-18T06:54:18Z</dcterms:modified>
</cp:coreProperties>
</file>