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1205706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50" d="100"/>
          <a:sy n="50" d="100"/>
        </p:scale>
        <p:origin x="-1267" y="-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6032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6032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07488A9-205D-417C-8B32-1BED64F083C5}" type="datetimeFigureOut">
              <a:rPr lang="id-ID" smtClean="0"/>
              <a:pPr/>
              <a:t>18/12/2013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11452225"/>
            <a:ext cx="2971800" cy="6032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11452225"/>
            <a:ext cx="2971800" cy="6032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FFBE5AA-E1A4-4D2B-8F56-D3AD4E6F7D68}" type="slidenum">
              <a:rPr lang="id-ID" smtClean="0"/>
              <a:pPr/>
              <a:t>‹#›</a:t>
            </a:fld>
            <a:endParaRPr lang="id-ID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6032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6032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551172E-2901-4FA4-AC2A-C261C3996A52}" type="datetimeFigureOut">
              <a:rPr lang="id-ID" smtClean="0"/>
              <a:pPr/>
              <a:t>18/12/2013</a:t>
            </a:fld>
            <a:endParaRPr lang="id-ID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15925" y="904875"/>
            <a:ext cx="6026150" cy="45212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d-ID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5727700"/>
            <a:ext cx="5486400" cy="54244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11452225"/>
            <a:ext cx="2971800" cy="6032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11452225"/>
            <a:ext cx="2971800" cy="6032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1E45CD1-17FA-44CA-BC5D-8D7E4FBD8818}" type="slidenum">
              <a:rPr lang="id-ID" smtClean="0"/>
              <a:pPr/>
              <a:t>‹#›</a:t>
            </a:fld>
            <a:endParaRPr lang="id-ID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8FA75B-8D42-43D9-A5C6-78E43CE2F08D}" type="datetime1">
              <a:rPr lang="en-US" smtClean="0"/>
              <a:pPr/>
              <a:t>12/18/2013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1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4AF2F6-5356-4F11-B027-31E2B778DE6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C9C9C3-6779-42E5-9F9B-9783077C3170}" type="datetime1">
              <a:rPr lang="en-US" smtClean="0"/>
              <a:pPr/>
              <a:t>12/18/2013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1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4AF2F6-5356-4F11-B027-31E2B778DE6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38DE8-0068-4519-B7A6-325970C29D5A}" type="datetime1">
              <a:rPr lang="en-US" smtClean="0"/>
              <a:pPr/>
              <a:t>12/18/2013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1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4AF2F6-5356-4F11-B027-31E2B778DE6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CEE45-2078-4FF1-A34A-777C8595929C}" type="datetime1">
              <a:rPr lang="en-US" smtClean="0"/>
              <a:pPr/>
              <a:t>12/18/2013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1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4AF2F6-5356-4F11-B027-31E2B778DE6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459B5-762A-430F-9B7A-8D9604F655B9}" type="datetime1">
              <a:rPr lang="en-US" smtClean="0"/>
              <a:pPr/>
              <a:t>12/18/2013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1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4AF2F6-5356-4F11-B027-31E2B778DE6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BD1E62-820C-4E25-9D09-68A8533EC670}" type="datetime1">
              <a:rPr lang="en-US" smtClean="0"/>
              <a:pPr/>
              <a:t>12/18/2013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1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4AF2F6-5356-4F11-B027-31E2B778DE6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0EC6A3-0360-4650-8519-1587D58B7B20}" type="datetime1">
              <a:rPr lang="en-US" smtClean="0"/>
              <a:pPr/>
              <a:t>12/18/2013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1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4AF2F6-5356-4F11-B027-31E2B778DE6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4447A6-8421-4A92-AD7D-1E4275C2F753}" type="datetime1">
              <a:rPr lang="en-US" smtClean="0"/>
              <a:pPr/>
              <a:t>12/18/2013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1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4AF2F6-5356-4F11-B027-31E2B778DE6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DCD01-ACBB-4E92-B1A2-A074B6D3F4EE}" type="datetime1">
              <a:rPr lang="en-US" smtClean="0"/>
              <a:pPr/>
              <a:t>12/18/2013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1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4AF2F6-5356-4F11-B027-31E2B778DE6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555470-A11C-4C4C-9927-B4E9E82B3C50}" type="datetime1">
              <a:rPr lang="en-US" smtClean="0"/>
              <a:pPr/>
              <a:t>12/18/2013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1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4AF2F6-5356-4F11-B027-31E2B778DE6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EC8E8E-7A3A-4AF7-9291-D36CA8FC79CB}" type="datetime1">
              <a:rPr lang="en-US" smtClean="0"/>
              <a:pPr/>
              <a:t>12/18/2013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1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4AF2F6-5356-4F11-B027-31E2B778DE6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E4B22A-E9A8-443E-B31F-812A5A8C5DF1}" type="datetime1">
              <a:rPr lang="en-US" smtClean="0"/>
              <a:pPr/>
              <a:t>12/18/2013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1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4AF2F6-5356-4F11-B027-31E2B778DE6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PENGAMBIL KEPUTUSAN DAN PEMECAHAN MASALAH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lphaUcPeriod"/>
            </a:pPr>
            <a:r>
              <a:rPr lang="en-US" dirty="0" err="1" smtClean="0"/>
              <a:t>Pendahuluan</a:t>
            </a:r>
            <a:endParaRPr lang="en-US" dirty="0" smtClean="0"/>
          </a:p>
          <a:p>
            <a:pPr marL="514350" indent="-514350" algn="just">
              <a:buNone/>
            </a:pPr>
            <a:r>
              <a:rPr lang="en-US" dirty="0"/>
              <a:t>	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Setiap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individu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maupun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organisasi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tidak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akan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terlepas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dari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masalah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Masalah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adalah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penyimpangan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,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deviasi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atau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ketidaksesuaian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antara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rencana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(yang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diinginkan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, yang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seharusnya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,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dejure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kenyataan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(yang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terealisasi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, yang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terjadi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,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defacto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pPr marL="514350" indent="-514350" algn="just">
              <a:buNone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Contoh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: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Direncanakan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bulan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November 2013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produksi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100 unit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sepatu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,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tetapi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kenyataannya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teralisasi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hanya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70 unit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sepatu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4AF2F6-5356-4F11-B027-31E2B778DE62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>
                <a:latin typeface="+mn-lt"/>
                <a:cs typeface="Times New Roman" pitchFamily="18" charset="0"/>
              </a:rPr>
              <a:t>D.Langkah-langkah</a:t>
            </a:r>
            <a:r>
              <a:rPr lang="en-US" dirty="0" smtClean="0">
                <a:latin typeface="+mn-lt"/>
                <a:cs typeface="Times New Roman" pitchFamily="18" charset="0"/>
              </a:rPr>
              <a:t> </a:t>
            </a:r>
            <a:r>
              <a:rPr lang="en-US" dirty="0" err="1" smtClean="0">
                <a:latin typeface="+mn-lt"/>
                <a:cs typeface="Times New Roman" pitchFamily="18" charset="0"/>
              </a:rPr>
              <a:t>pengambil</a:t>
            </a:r>
            <a:r>
              <a:rPr lang="en-US" dirty="0" smtClean="0">
                <a:latin typeface="+mn-lt"/>
                <a:cs typeface="Times New Roman" pitchFamily="18" charset="0"/>
              </a:rPr>
              <a:t> </a:t>
            </a:r>
            <a:r>
              <a:rPr lang="en-US" dirty="0" err="1" smtClean="0">
                <a:latin typeface="+mn-lt"/>
                <a:cs typeface="Times New Roman" pitchFamily="18" charset="0"/>
              </a:rPr>
              <a:t>keputu</a:t>
            </a:r>
            <a:r>
              <a:rPr lang="id-ID" dirty="0" smtClean="0">
                <a:latin typeface="+mn-lt"/>
                <a:cs typeface="Times New Roman" pitchFamily="18" charset="0"/>
              </a:rPr>
              <a:t>san</a:t>
            </a:r>
            <a:endParaRPr lang="en-US" dirty="0">
              <a:latin typeface="+mn-lt"/>
              <a:cs typeface="Times New Roman" pitchFamily="18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Mengindentifikasi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Masalah</a:t>
            </a:r>
            <a:endParaRPr lang="id-ID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id-ID" sz="2800" smtClean="0">
                <a:latin typeface="Times New Roman" pitchFamily="18" charset="0"/>
                <a:cs typeface="Times New Roman" pitchFamily="18" charset="0"/>
              </a:rPr>
              <a:t>Mengelompokkan Masalah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Menganalisis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Masalah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Mengembangkan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alternatif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pemecahan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masalah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Memutuskan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satu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pemecahan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masalah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terbaik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 (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laksanakan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Implementasi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Merencankan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tindakan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efektif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Memantau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menilai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hasilnya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evaluasi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buNone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(Peter F </a:t>
            </a:r>
            <a:r>
              <a:rPr lang="en-US" sz="2800" b="1" i="1" dirty="0" err="1" smtClean="0">
                <a:latin typeface="Times New Roman" pitchFamily="18" charset="0"/>
                <a:cs typeface="Times New Roman" pitchFamily="18" charset="0"/>
              </a:rPr>
              <a:t>Drucker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2800" b="1" i="1" dirty="0" err="1" smtClean="0">
                <a:latin typeface="Times New Roman" pitchFamily="18" charset="0"/>
                <a:cs typeface="Times New Roman" pitchFamily="18" charset="0"/>
              </a:rPr>
              <a:t>dikutif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latin typeface="Times New Roman" pitchFamily="18" charset="0"/>
                <a:cs typeface="Times New Roman" pitchFamily="18" charset="0"/>
              </a:rPr>
              <a:t>oleh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 H </a:t>
            </a:r>
            <a:r>
              <a:rPr lang="en-US" sz="2800" b="1" i="1" dirty="0" err="1" smtClean="0">
                <a:latin typeface="Times New Roman" pitchFamily="18" charset="0"/>
                <a:cs typeface="Times New Roman" pitchFamily="18" charset="0"/>
              </a:rPr>
              <a:t>Usman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 ; 2008: 361)</a:t>
            </a:r>
            <a:endParaRPr lang="en-US" sz="28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4AF2F6-5356-4F11-B027-31E2B778DE62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E.JENIS-JENIS PENGAMBIL KEPUTUSAN 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Jenis-jenis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Pengambil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Keputusan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atas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dasar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: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Suara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hati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(intuition)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Fakta-fakta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(fact)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Pengalaman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(experience)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Kekuatan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/power (authority)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4AF2F6-5356-4F11-B027-31E2B778DE62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F.TEKNIK-TEKNIK PENGAMBILAN KEPUTUSAN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54864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mengambil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suatu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keputusan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dapat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digunakan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teknik-teknik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berikut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: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Operasi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research ,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yaitu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penggunaan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metode-metode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“scientific” (yang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meliputi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teknik-teknik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matematis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analisa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pemecahan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suatu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persoalan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tertentu.Penerapan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teknik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ini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adalah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usaha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inventarisasi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Linerar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Programming ,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yaitu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riset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menggunakan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rumus-rumus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matematika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,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disebut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juga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vector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analisis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Gaming war games ,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teori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biasanya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digunakan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unutk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menentukan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startegi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Probalitiy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,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yaitu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“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teori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kemungkinan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” yang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dapat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diterapkan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pada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kalkulasi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rasional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atas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hal-hal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tidak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normal ,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mengenai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sebuah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keputusan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dipertimbangkan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Ranking and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statiscal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weighting ,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yaitu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: (1)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Melokalisasi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berbagai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faktor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akan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mempengaruhi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keputusan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terakhir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,(2)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enimbang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faktor0faktor yang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dapat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dibandingkan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tercakup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didalam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setiap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alternative.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4AF2F6-5356-4F11-B027-31E2B778DE62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None/>
            </a:pPr>
            <a:r>
              <a:rPr lang="en-US" dirty="0" smtClean="0"/>
              <a:t>	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Kenapa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hanya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70 unit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sepatu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berarti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masalah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?</a:t>
            </a:r>
          </a:p>
          <a:p>
            <a:pPr algn="just"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teori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pengambilan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keputusan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seseorang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atau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organisasi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perlu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membedakan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antara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masalah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(problem)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gejala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(symptom).</a:t>
            </a:r>
          </a:p>
          <a:p>
            <a:pPr algn="just"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Gejala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(symptom)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awal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dari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masalah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4AF2F6-5356-4F11-B027-31E2B778DE62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Contoh1 :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Turunannya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jumlah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produksi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adalah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gejala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(symptom)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masalah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disebabkan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fakta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dari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(internal)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seperti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lingkungan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kerja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tidak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sehat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,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pekerja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banyak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tidak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disiplin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,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pimpinan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tidak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mengawasi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dll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Masalah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disebabkan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faktor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dari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luar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eksternal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seperti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pemasok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(supplier)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terlambat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mengirim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bahan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baku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,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pemerintah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menaikkan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harga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BBM ,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adanya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bencana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alam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dll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4AF2F6-5356-4F11-B027-31E2B778DE62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	Contoh2 :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Wajah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pucat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adalah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gejala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(symptom).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Adapun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masalahnya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bisa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disebabkan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karena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ketakutan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,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kedinginan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atau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karena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sakit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4AF2F6-5356-4F11-B027-31E2B778DE62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PENGERTIAN PENGAMBILAN KEPUTUSAN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Pengambilan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keputusan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ialah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proses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memilih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sejumlah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alternatif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H.Usman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; 2008 : 361).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Pengambilan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keputusan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sebagai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tindakan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memilih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cara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bertindak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dari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sejumlah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alternatif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ada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(HH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Alberts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Pengambilan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keputusan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adalah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suatu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pendekatan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sistematis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terhadap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hakikat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suatu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masalah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,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pengumpulan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fakta-fakta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dari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data ,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penentuan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matang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atas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alternatif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dihadapi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mengambil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tindakan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yang paling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tepat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4AF2F6-5356-4F11-B027-31E2B778DE62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	Dari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beberapa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pengertian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pengambilan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keputusan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dapat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disimpulkan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bahwa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“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pengambilan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keputusan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adalah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proses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bagaimana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menetapkan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suatu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keputusan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terbaik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,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logis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,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rasional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ideal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berdasarkan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fakta-fakta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, data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informasi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dari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sejumlah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alternatif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mencapai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tujuan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telah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ditetapkan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resiko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terkecil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,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efektif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efesien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akan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dilaksanakan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pada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masa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akan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datang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”.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4AF2F6-5356-4F11-B027-31E2B778DE62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Efesien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adalah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melakukan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sesuatu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benar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800" smtClean="0">
                <a:latin typeface="Times New Roman" pitchFamily="18" charset="0"/>
                <a:cs typeface="Times New Roman" pitchFamily="18" charset="0"/>
              </a:rPr>
              <a:t>doing things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right).</a:t>
            </a:r>
          </a:p>
          <a:p>
            <a:pPr>
              <a:buNone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Efektif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adalah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melakukan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sesuatu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benar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(doing the right things).</a:t>
            </a:r>
          </a:p>
          <a:p>
            <a:pPr>
              <a:buNone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Efesien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itu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penting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tetapi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efektifitas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itu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vital (Peter F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Drucker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).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4AF2F6-5356-4F11-B027-31E2B778DE62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C. Model PENGAMBILAN KEPUTUSAN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Keputusan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tepat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bukan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saja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ditentukan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oleh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banyaknya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pengalaman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keahlian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kita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miliki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,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akan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tetapi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juga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didukung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oleh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kelengkapan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informasi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terkait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masalah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akan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kita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selesaikan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Sekalipun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kita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adalah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seorangyang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andal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manajemen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,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belum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tentu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kita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akan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dapat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memberikan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keputusan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tepat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jika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tidak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memiliki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informasi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apa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pun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mengenai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hal-hal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terkait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masalah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terkait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masalah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akan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diselesaikan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4AF2F6-5356-4F11-B027-31E2B778DE62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	Model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pengambilan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keputusan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bisnis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menghubungkan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masalah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keputusan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bisnis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,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lihat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gambar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dibawah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: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447800" y="3505200"/>
            <a:ext cx="990600" cy="6096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 err="1" smtClean="0">
                <a:latin typeface="Times New Roman" pitchFamily="18" charset="0"/>
                <a:cs typeface="Times New Roman" pitchFamily="18" charset="0"/>
              </a:rPr>
              <a:t>Apa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 smtClean="0">
                <a:latin typeface="Times New Roman" pitchFamily="18" charset="0"/>
                <a:cs typeface="Times New Roman" pitchFamily="18" charset="0"/>
              </a:rPr>
              <a:t>Masalah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 smtClean="0">
                <a:latin typeface="Times New Roman" pitchFamily="18" charset="0"/>
                <a:cs typeface="Times New Roman" pitchFamily="18" charset="0"/>
              </a:rPr>
              <a:t>Bisnis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 ?</a:t>
            </a:r>
            <a:endParaRPr lang="en-US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038600" y="3505200"/>
            <a:ext cx="990600" cy="6096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100" dirty="0" smtClean="0">
                <a:latin typeface="Times New Roman" pitchFamily="18" charset="0"/>
                <a:cs typeface="Times New Roman" pitchFamily="18" charset="0"/>
              </a:rPr>
              <a:t>INFORMASI</a:t>
            </a:r>
            <a:endParaRPr lang="en-US" sz="11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781800" y="3505200"/>
            <a:ext cx="990600" cy="6096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100" dirty="0" err="1" smtClean="0">
                <a:latin typeface="Times New Roman" pitchFamily="18" charset="0"/>
                <a:cs typeface="Times New Roman" pitchFamily="18" charset="0"/>
              </a:rPr>
              <a:t>Keputusan</a:t>
            </a:r>
            <a:r>
              <a:rPr lang="en-US" sz="1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100" dirty="0" err="1" smtClean="0">
                <a:latin typeface="Times New Roman" pitchFamily="18" charset="0"/>
                <a:cs typeface="Times New Roman" pitchFamily="18" charset="0"/>
              </a:rPr>
              <a:t>Bisnis</a:t>
            </a:r>
            <a:r>
              <a:rPr lang="en-US" sz="1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100" dirty="0" err="1" smtClean="0">
                <a:latin typeface="Times New Roman" pitchFamily="18" charset="0"/>
                <a:cs typeface="Times New Roman" pitchFamily="18" charset="0"/>
              </a:rPr>
              <a:t>Efektif</a:t>
            </a:r>
            <a:endParaRPr lang="en-US" sz="11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0" name="Straight Arrow Connector 9"/>
          <p:cNvCxnSpPr>
            <a:stCxn id="6" idx="3"/>
            <a:endCxn id="7" idx="1"/>
          </p:cNvCxnSpPr>
          <p:nvPr/>
        </p:nvCxnSpPr>
        <p:spPr>
          <a:xfrm>
            <a:off x="2438400" y="3810000"/>
            <a:ext cx="16002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>
            <a:stCxn id="7" idx="3"/>
            <a:endCxn id="8" idx="1"/>
          </p:cNvCxnSpPr>
          <p:nvPr/>
        </p:nvCxnSpPr>
        <p:spPr>
          <a:xfrm>
            <a:off x="5029200" y="3810000"/>
            <a:ext cx="17526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2438400" y="2362200"/>
            <a:ext cx="419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Kualitatif</a:t>
            </a:r>
            <a:r>
              <a:rPr lang="en-US" dirty="0" smtClean="0"/>
              <a:t> (</a:t>
            </a:r>
            <a:r>
              <a:rPr lang="en-US" dirty="0" err="1" smtClean="0"/>
              <a:t>Intuisi</a:t>
            </a:r>
            <a:r>
              <a:rPr lang="en-US" dirty="0" smtClean="0"/>
              <a:t> , </a:t>
            </a:r>
            <a:r>
              <a:rPr lang="en-US" dirty="0" err="1" smtClean="0"/>
              <a:t>Pengalaman</a:t>
            </a:r>
            <a:r>
              <a:rPr lang="en-US" dirty="0" smtClean="0"/>
              <a:t> </a:t>
            </a:r>
            <a:r>
              <a:rPr lang="en-US" dirty="0" err="1" smtClean="0"/>
              <a:t>Bisnis</a:t>
            </a:r>
            <a:r>
              <a:rPr lang="en-US" dirty="0" smtClean="0"/>
              <a:t> , </a:t>
            </a:r>
            <a:r>
              <a:rPr lang="en-US" dirty="0" err="1" smtClean="0"/>
              <a:t>dll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514600" y="4800600"/>
            <a:ext cx="4038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Kuantitatif</a:t>
            </a:r>
            <a:r>
              <a:rPr lang="en-US" dirty="0" smtClean="0"/>
              <a:t> (</a:t>
            </a:r>
            <a:r>
              <a:rPr lang="en-US" dirty="0" err="1" smtClean="0"/>
              <a:t>berdasarkan</a:t>
            </a:r>
            <a:r>
              <a:rPr lang="en-US" dirty="0" smtClean="0"/>
              <a:t> </a:t>
            </a:r>
            <a:r>
              <a:rPr lang="en-US" dirty="0" err="1" smtClean="0"/>
              <a:t>Analisa</a:t>
            </a:r>
            <a:r>
              <a:rPr lang="en-US" dirty="0" smtClean="0"/>
              <a:t> Data)</a:t>
            </a:r>
            <a:endParaRPr lang="en-US" dirty="0"/>
          </a:p>
        </p:txBody>
      </p:sp>
      <p:cxnSp>
        <p:nvCxnSpPr>
          <p:cNvPr id="16" name="Straight Arrow Connector 15"/>
          <p:cNvCxnSpPr>
            <a:stCxn id="13" idx="2"/>
            <a:endCxn id="7" idx="0"/>
          </p:cNvCxnSpPr>
          <p:nvPr/>
        </p:nvCxnSpPr>
        <p:spPr>
          <a:xfrm rot="5400000">
            <a:off x="4147066" y="3118366"/>
            <a:ext cx="77366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stCxn id="14" idx="0"/>
            <a:endCxn id="7" idx="2"/>
          </p:cNvCxnSpPr>
          <p:nvPr/>
        </p:nvCxnSpPr>
        <p:spPr>
          <a:xfrm rot="5400000" flipH="1" flipV="1">
            <a:off x="4191000" y="4457700"/>
            <a:ext cx="6858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1219200" y="5334000"/>
            <a:ext cx="6934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Gambar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6.7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Hubungan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Masalah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Keputusan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Bisnis</a:t>
            </a:r>
            <a:endParaRPr lang="en-US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Sumber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: Vincent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Gasperz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, 1996 : 4 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b="1" i="1" dirty="0" err="1" smtClean="0">
                <a:latin typeface="Times New Roman" pitchFamily="18" charset="0"/>
                <a:cs typeface="Times New Roman" pitchFamily="18" charset="0"/>
              </a:rPr>
              <a:t>dikutip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 H </a:t>
            </a:r>
            <a:r>
              <a:rPr lang="en-US" b="1" i="1" dirty="0" err="1" smtClean="0">
                <a:latin typeface="Times New Roman" pitchFamily="18" charset="0"/>
                <a:cs typeface="Times New Roman" pitchFamily="18" charset="0"/>
              </a:rPr>
              <a:t>Usman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 ; 2008 : 116-117)</a:t>
            </a:r>
            <a:endParaRPr lang="en-US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4AF2F6-5356-4F11-B027-31E2B778DE62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161</TotalTime>
  <Words>194</Words>
  <Application>Microsoft Office PowerPoint</Application>
  <PresentationFormat>On-screen Show (4:3)</PresentationFormat>
  <Paragraphs>61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PENGAMBIL KEPUTUSAN DAN PEMECAHAN MASALAH</vt:lpstr>
      <vt:lpstr>Slide 2</vt:lpstr>
      <vt:lpstr>Slide 3</vt:lpstr>
      <vt:lpstr>Slide 4</vt:lpstr>
      <vt:lpstr>PENGERTIAN PENGAMBILAN KEPUTUSAN</vt:lpstr>
      <vt:lpstr>Slide 6</vt:lpstr>
      <vt:lpstr>Slide 7</vt:lpstr>
      <vt:lpstr>C. Model PENGAMBILAN KEPUTUSAN</vt:lpstr>
      <vt:lpstr>Slide 9</vt:lpstr>
      <vt:lpstr>D.Langkah-langkah pengambil keputusan</vt:lpstr>
      <vt:lpstr>E.JENIS-JENIS PENGAMBIL KEPUTUSAN </vt:lpstr>
      <vt:lpstr>F.TEKNIK-TEKNIK PENGAMBILAN KEPUTUSAN</vt:lpstr>
    </vt:vector>
  </TitlesOfParts>
  <Company>Al-Munawwarah Murad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PENGAMBIL KEPUTUSAN DAN PEMECAHAN MASALAH</dc:title>
  <dc:creator>YPIA</dc:creator>
  <cp:lastModifiedBy>sasa</cp:lastModifiedBy>
  <cp:revision>20</cp:revision>
  <dcterms:created xsi:type="dcterms:W3CDTF">2013-12-11T01:51:20Z</dcterms:created>
  <dcterms:modified xsi:type="dcterms:W3CDTF">2013-12-18T04:38:45Z</dcterms:modified>
</cp:coreProperties>
</file>