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7" r:id="rId2"/>
    <p:sldId id="256" r:id="rId3"/>
    <p:sldId id="258" r:id="rId4"/>
    <p:sldId id="259" r:id="rId5"/>
    <p:sldId id="260" r:id="rId6"/>
    <p:sldId id="261" r:id="rId7"/>
    <p:sldId id="262" r:id="rId8"/>
    <p:sldId id="263" r:id="rId9"/>
    <p:sldId id="264" r:id="rId10"/>
    <p:sldId id="265" r:id="rId11"/>
    <p:sldId id="266" r:id="rId12"/>
    <p:sldId id="271" r:id="rId13"/>
    <p:sldId id="272" r:id="rId14"/>
    <p:sldId id="273" r:id="rId15"/>
    <p:sldId id="274" r:id="rId16"/>
    <p:sldId id="275" r:id="rId17"/>
    <p:sldId id="276" r:id="rId18"/>
    <p:sldId id="277" r:id="rId19"/>
    <p:sldId id="278" r:id="rId20"/>
    <p:sldId id="267" r:id="rId21"/>
    <p:sldId id="268" r:id="rId22"/>
    <p:sldId id="269" r:id="rId23"/>
    <p:sldId id="270" r:id="rId24"/>
  </p:sldIdLst>
  <p:sldSz cx="9144000" cy="6858000" type="screen4x3"/>
  <p:notesSz cx="7045325" cy="9345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709" autoAdjust="0"/>
  </p:normalViewPr>
  <p:slideViewPr>
    <p:cSldViewPr>
      <p:cViewPr varScale="1">
        <p:scale>
          <a:sx n="48" d="100"/>
          <a:sy n="48" d="100"/>
        </p:scale>
        <p:origin x="-11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12" y="-96"/>
      </p:cViewPr>
      <p:guideLst>
        <p:guide orient="horz" pos="2944"/>
        <p:guide pos="2219"/>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2974" cy="4675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588"/>
          </a:xfrm>
          <a:prstGeom prst="rect">
            <a:avLst/>
          </a:prstGeom>
        </p:spPr>
        <p:txBody>
          <a:bodyPr vert="horz" lIns="91440" tIns="45720" rIns="91440" bIns="45720" rtlCol="0"/>
          <a:lstStyle>
            <a:lvl1pPr algn="r">
              <a:defRPr sz="1200"/>
            </a:lvl1pPr>
          </a:lstStyle>
          <a:p>
            <a:fld id="{9D91346D-B322-4053-A4AA-98D5E0BEADA3}" type="datetimeFigureOut">
              <a:rPr lang="en-US" smtClean="0"/>
              <a:pPr/>
              <a:t>10/11/2013</a:t>
            </a:fld>
            <a:endParaRPr lang="en-US"/>
          </a:p>
        </p:txBody>
      </p:sp>
      <p:sp>
        <p:nvSpPr>
          <p:cNvPr id="4" name="Footer Placeholder 3"/>
          <p:cNvSpPr>
            <a:spLocks noGrp="1"/>
          </p:cNvSpPr>
          <p:nvPr>
            <p:ph type="ftr" sz="quarter" idx="2"/>
          </p:nvPr>
        </p:nvSpPr>
        <p:spPr>
          <a:xfrm>
            <a:off x="0" y="8876794"/>
            <a:ext cx="3052974" cy="46758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94"/>
            <a:ext cx="3052974" cy="467588"/>
          </a:xfrm>
          <a:prstGeom prst="rect">
            <a:avLst/>
          </a:prstGeom>
        </p:spPr>
        <p:txBody>
          <a:bodyPr vert="horz" lIns="91440" tIns="45720" rIns="91440" bIns="45720" rtlCol="0" anchor="b"/>
          <a:lstStyle>
            <a:lvl1pPr algn="r">
              <a:defRPr sz="1200"/>
            </a:lvl1pPr>
          </a:lstStyle>
          <a:p>
            <a:fld id="{40BA39B3-F321-4BBF-810C-5DFF6C33BB7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2974" cy="46728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1440" tIns="45720" rIns="91440" bIns="45720" rtlCol="0"/>
          <a:lstStyle>
            <a:lvl1pPr algn="r">
              <a:defRPr sz="1200"/>
            </a:lvl1pPr>
          </a:lstStyle>
          <a:p>
            <a:fld id="{877C07AA-2008-47DD-8858-EDDCB109C6A9}" type="datetimeFigureOut">
              <a:rPr lang="en-US" smtClean="0"/>
              <a:pPr/>
              <a:t>10/11/2013</a:t>
            </a:fld>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4533" y="4439166"/>
            <a:ext cx="5636260" cy="420552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76710"/>
            <a:ext cx="3052974" cy="46728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0"/>
            <a:ext cx="3052974" cy="467281"/>
          </a:xfrm>
          <a:prstGeom prst="rect">
            <a:avLst/>
          </a:prstGeom>
        </p:spPr>
        <p:txBody>
          <a:bodyPr vert="horz" lIns="91440" tIns="45720" rIns="91440" bIns="45720" rtlCol="0" anchor="b"/>
          <a:lstStyle>
            <a:lvl1pPr algn="r">
              <a:defRPr sz="1200"/>
            </a:lvl1pPr>
          </a:lstStyle>
          <a:p>
            <a:fld id="{15941A49-85ED-485A-8FA5-80446B8DFA7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5941A49-85ED-485A-8FA5-80446B8DFA7E}"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B64DBA-6CF4-48AE-AB15-ED237E79AC73}" type="datetimeFigureOut">
              <a:rPr lang="en-US" smtClean="0"/>
              <a:pPr/>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1215C5-578A-4492-9B97-BC0128FA9F6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B64DBA-6CF4-48AE-AB15-ED237E79AC73}" type="datetimeFigureOut">
              <a:rPr lang="en-US" smtClean="0"/>
              <a:pPr/>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1215C5-578A-4492-9B97-BC0128FA9F6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B64DBA-6CF4-48AE-AB15-ED237E79AC73}" type="datetimeFigureOut">
              <a:rPr lang="en-US" smtClean="0"/>
              <a:pPr/>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1215C5-578A-4492-9B97-BC0128FA9F6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B64DBA-6CF4-48AE-AB15-ED237E79AC73}" type="datetimeFigureOut">
              <a:rPr lang="en-US" smtClean="0"/>
              <a:pPr/>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1215C5-578A-4492-9B97-BC0128FA9F6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B64DBA-6CF4-48AE-AB15-ED237E79AC73}" type="datetimeFigureOut">
              <a:rPr lang="en-US" smtClean="0"/>
              <a:pPr/>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1215C5-578A-4492-9B97-BC0128FA9F6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B64DBA-6CF4-48AE-AB15-ED237E79AC73}" type="datetimeFigureOut">
              <a:rPr lang="en-US" smtClean="0"/>
              <a:pPr/>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1215C5-578A-4492-9B97-BC0128FA9F6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B64DBA-6CF4-48AE-AB15-ED237E79AC73}" type="datetimeFigureOut">
              <a:rPr lang="en-US" smtClean="0"/>
              <a:pPr/>
              <a:t>10/11/2013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1215C5-578A-4492-9B97-BC0128FA9F6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B64DBA-6CF4-48AE-AB15-ED237E79AC73}" type="datetimeFigureOut">
              <a:rPr lang="en-US" smtClean="0"/>
              <a:pPr/>
              <a:t>10/11/2013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1215C5-578A-4492-9B97-BC0128FA9F6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B64DBA-6CF4-48AE-AB15-ED237E79AC73}" type="datetimeFigureOut">
              <a:rPr lang="en-US" smtClean="0"/>
              <a:pPr/>
              <a:t>10/11/2013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1215C5-578A-4492-9B97-BC0128FA9F6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B64DBA-6CF4-48AE-AB15-ED237E79AC73}" type="datetimeFigureOut">
              <a:rPr lang="en-US" smtClean="0"/>
              <a:pPr/>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1215C5-578A-4492-9B97-BC0128FA9F6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B64DBA-6CF4-48AE-AB15-ED237E79AC73}" type="datetimeFigureOut">
              <a:rPr lang="en-US" smtClean="0"/>
              <a:pPr/>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1215C5-578A-4492-9B97-BC0128FA9F6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B64DBA-6CF4-48AE-AB15-ED237E79AC73}" type="datetimeFigureOut">
              <a:rPr lang="en-US" smtClean="0"/>
              <a:pPr/>
              <a:t>10/11/2013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1215C5-578A-4492-9B97-BC0128FA9F6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90800"/>
            <a:ext cx="8229600" cy="1143000"/>
          </a:xfrm>
        </p:spPr>
        <p:txBody>
          <a:bodyPr>
            <a:normAutofit fontScale="90000"/>
          </a:bodyPr>
          <a:lstStyle/>
          <a:p>
            <a:r>
              <a:rPr lang="en-US" dirty="0" smtClean="0"/>
              <a:t>PERILAKU KEORGANISASIAN (Organizational Behavior)</a:t>
            </a:r>
            <a:r>
              <a:rPr lang="en-US"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ANTROPOLOGI</a:t>
            </a:r>
            <a:endParaRPr lang="en-US" dirty="0"/>
          </a:p>
        </p:txBody>
      </p:sp>
      <p:sp>
        <p:nvSpPr>
          <p:cNvPr id="3" name="Content Placeholder 2"/>
          <p:cNvSpPr>
            <a:spLocks noGrp="1"/>
          </p:cNvSpPr>
          <p:nvPr>
            <p:ph idx="1"/>
          </p:nvPr>
        </p:nvSpPr>
        <p:spPr>
          <a:xfrm>
            <a:off x="457200" y="2332037"/>
            <a:ext cx="8229600" cy="4525963"/>
          </a:xfrm>
        </p:spPr>
        <p:txBody>
          <a:bodyPr/>
          <a:lstStyle/>
          <a:p>
            <a:r>
              <a:rPr lang="en-US" dirty="0" smtClean="0"/>
              <a:t>FOKUS STUDI KEBUDAYAAN, MASYARAKAT DAN AKTIVITASNYA</a:t>
            </a:r>
          </a:p>
          <a:p>
            <a:r>
              <a:rPr lang="en-US" dirty="0" smtClean="0"/>
              <a:t>TOPIK YANG DIBAHAS MENGENAI ANALISA ANTAR BUDAYA, BUDAYA ORGANISASI, DLL.</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 MODEL PERILAKU ORGANISASI</a:t>
            </a:r>
            <a:endParaRPr lang="en-US" dirty="0"/>
          </a:p>
        </p:txBody>
      </p:sp>
      <p:sp>
        <p:nvSpPr>
          <p:cNvPr id="5" name="Rectangle 4"/>
          <p:cNvSpPr/>
          <p:nvPr/>
        </p:nvSpPr>
        <p:spPr>
          <a:xfrm>
            <a:off x="3505200" y="1676400"/>
            <a:ext cx="2438400" cy="1066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ORGANIZATION</a:t>
            </a:r>
          </a:p>
          <a:p>
            <a:pPr algn="ctr"/>
            <a:r>
              <a:rPr lang="en-US" dirty="0" smtClean="0"/>
              <a:t>SYSTEM</a:t>
            </a:r>
          </a:p>
          <a:p>
            <a:pPr algn="ctr"/>
            <a:r>
              <a:rPr lang="en-US" dirty="0" smtClean="0"/>
              <a:t>LEVEL</a:t>
            </a:r>
            <a:endParaRPr lang="en-US" dirty="0"/>
          </a:p>
        </p:txBody>
      </p:sp>
      <p:sp>
        <p:nvSpPr>
          <p:cNvPr id="7" name="Rectangle 6"/>
          <p:cNvSpPr/>
          <p:nvPr/>
        </p:nvSpPr>
        <p:spPr>
          <a:xfrm>
            <a:off x="3505200" y="3200400"/>
            <a:ext cx="2438400" cy="1066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GROUP LEVEL</a:t>
            </a:r>
            <a:endParaRPr lang="en-US" dirty="0"/>
          </a:p>
        </p:txBody>
      </p:sp>
      <p:sp>
        <p:nvSpPr>
          <p:cNvPr id="8" name="Rectangle 7"/>
          <p:cNvSpPr/>
          <p:nvPr/>
        </p:nvSpPr>
        <p:spPr>
          <a:xfrm>
            <a:off x="3505200" y="4800600"/>
            <a:ext cx="2438400" cy="1066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INDIVIDUAL LEVEL</a:t>
            </a:r>
            <a:endParaRPr lang="en-US" dirty="0"/>
          </a:p>
        </p:txBody>
      </p:sp>
      <p:sp>
        <p:nvSpPr>
          <p:cNvPr id="9" name="Up Arrow 8"/>
          <p:cNvSpPr/>
          <p:nvPr/>
        </p:nvSpPr>
        <p:spPr>
          <a:xfrm>
            <a:off x="1905000" y="1676400"/>
            <a:ext cx="1219200" cy="4191000"/>
          </a:xfrm>
          <a:prstGeom prst="up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590800"/>
            <a:ext cx="9144000" cy="1143000"/>
          </a:xfrm>
        </p:spPr>
        <p:txBody>
          <a:bodyPr>
            <a:normAutofit fontScale="90000"/>
          </a:bodyPr>
          <a:lstStyle/>
          <a:p>
            <a:r>
              <a:rPr lang="en-US" b="1" dirty="0" smtClean="0"/>
              <a:t>E. BENTUK-BENTUK STRUKTUR ORGANISASI</a:t>
            </a:r>
            <a:endParaRPr lang="en-US"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524000"/>
            <a:ext cx="7772400" cy="1470025"/>
          </a:xfrm>
        </p:spPr>
        <p:txBody>
          <a:bodyPr>
            <a:normAutofit fontScale="90000"/>
          </a:bodyPr>
          <a:lstStyle/>
          <a:p>
            <a:pPr algn="l"/>
            <a:r>
              <a:rPr lang="en-US" sz="4000" b="1" dirty="0" smtClean="0">
                <a:latin typeface="+mn-lt"/>
                <a:cs typeface="Times New Roman" pitchFamily="18" charset="0"/>
              </a:rPr>
              <a:t>1. </a:t>
            </a:r>
            <a:r>
              <a:rPr lang="en-US" sz="4000" dirty="0" err="1" smtClean="0">
                <a:latin typeface="+mn-lt"/>
                <a:cs typeface="Times New Roman" pitchFamily="18" charset="0"/>
              </a:rPr>
              <a:t>Struktur</a:t>
            </a:r>
            <a:r>
              <a:rPr lang="en-US" sz="4000" dirty="0" smtClean="0">
                <a:latin typeface="+mn-lt"/>
                <a:cs typeface="Times New Roman" pitchFamily="18" charset="0"/>
              </a:rPr>
              <a:t> </a:t>
            </a:r>
            <a:r>
              <a:rPr lang="en-US" sz="4000" dirty="0" err="1" smtClean="0">
                <a:latin typeface="+mn-lt"/>
                <a:cs typeface="Times New Roman" pitchFamily="18" charset="0"/>
              </a:rPr>
              <a:t>Organisasi</a:t>
            </a:r>
            <a:r>
              <a:rPr lang="en-US" sz="4000" dirty="0" smtClean="0">
                <a:latin typeface="+mn-lt"/>
                <a:cs typeface="Times New Roman" pitchFamily="18" charset="0"/>
              </a:rPr>
              <a:t> </a:t>
            </a:r>
            <a:r>
              <a:rPr lang="en-US" sz="4000" dirty="0" err="1" smtClean="0">
                <a:latin typeface="+mn-lt"/>
                <a:cs typeface="Times New Roman" pitchFamily="18" charset="0"/>
              </a:rPr>
              <a:t>Garis</a:t>
            </a:r>
            <a:r>
              <a:rPr lang="en-US" sz="4000" dirty="0" smtClean="0">
                <a:latin typeface="+mn-lt"/>
                <a:cs typeface="Times New Roman" pitchFamily="18" charset="0"/>
              </a:rPr>
              <a:t> (Line Organization)</a:t>
            </a:r>
            <a:br>
              <a:rPr lang="en-US" sz="4000" dirty="0" smtClean="0">
                <a:latin typeface="+mn-lt"/>
                <a:cs typeface="Times New Roman" pitchFamily="18" charset="0"/>
              </a:rPr>
            </a:b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
        <p:nvSpPr>
          <p:cNvPr id="3" name="Subtitle 2"/>
          <p:cNvSpPr>
            <a:spLocks noGrp="1"/>
          </p:cNvSpPr>
          <p:nvPr>
            <p:ph type="subTitle" idx="1"/>
          </p:nvPr>
        </p:nvSpPr>
        <p:spPr>
          <a:xfrm>
            <a:off x="609600" y="2971800"/>
            <a:ext cx="6400800" cy="1752600"/>
          </a:xfrm>
        </p:spPr>
        <p:txBody>
          <a:bodyPr>
            <a:normAutofit/>
          </a:bodyPr>
          <a:lstStyle/>
          <a:p>
            <a:pPr algn="just"/>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Pada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jenis</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ini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garis</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bersama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dari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kekuasaaan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tanggung</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jawab</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bercabang</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pada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setiap</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tingkat</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pimpinan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dari</a:t>
            </a:r>
            <a:r>
              <a:rPr lang="en-US" sz="2000" dirty="0" smtClean="0">
                <a:solidFill>
                  <a:schemeClr val="tx1"/>
                </a:solidFill>
                <a:latin typeface="Times New Roman" pitchFamily="18" charset="0"/>
                <a:cs typeface="Times New Roman" pitchFamily="18" charset="0"/>
              </a:rPr>
              <a:t> yang </a:t>
            </a:r>
            <a:r>
              <a:rPr lang="en-US" sz="2000" dirty="0" err="1" smtClean="0">
                <a:solidFill>
                  <a:schemeClr val="tx1"/>
                </a:solidFill>
                <a:latin typeface="Times New Roman" pitchFamily="18" charset="0"/>
                <a:cs typeface="Times New Roman" pitchFamily="18" charset="0"/>
              </a:rPr>
              <a:t>terbawah</a:t>
            </a:r>
            <a:r>
              <a:rPr lang="en-US" sz="2000" dirty="0" smtClean="0">
                <a:solidFill>
                  <a:schemeClr val="tx1"/>
                </a:solidFill>
                <a:latin typeface="Times New Roman" pitchFamily="18" charset="0"/>
                <a:cs typeface="Times New Roman" pitchFamily="18" charset="0"/>
              </a:rPr>
              <a:t>.</a:t>
            </a:r>
            <a:endParaRPr lang="en-US" sz="2000" dirty="0">
              <a:solidFill>
                <a:schemeClr val="tx1"/>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304800"/>
            <a:ext cx="8610600" cy="6096000"/>
          </a:xfrm>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sz="2400" dirty="0" err="1" smtClean="0">
                <a:latin typeface="Times New Roman" pitchFamily="18" charset="0"/>
                <a:cs typeface="Times New Roman" pitchFamily="18" charset="0"/>
              </a:rPr>
              <a:t>Skema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Struktur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Organisasi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Garis</a:t>
            </a:r>
            <a:r>
              <a:rPr lang="en-US" sz="2400" dirty="0" smtClean="0">
                <a:latin typeface="Times New Roman" pitchFamily="18" charset="0"/>
                <a:cs typeface="Times New Roman" pitchFamily="18" charset="0"/>
              </a:rPr>
              <a:t>  </a:t>
            </a:r>
            <a:endParaRPr lang="en-US" dirty="0"/>
          </a:p>
        </p:txBody>
      </p:sp>
      <p:sp>
        <p:nvSpPr>
          <p:cNvPr id="5" name="Rectangle 4"/>
          <p:cNvSpPr/>
          <p:nvPr/>
        </p:nvSpPr>
        <p:spPr>
          <a:xfrm>
            <a:off x="3048000" y="1295400"/>
            <a:ext cx="25908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Manajer</a:t>
            </a:r>
            <a:endParaRPr lang="en-US" dirty="0"/>
          </a:p>
        </p:txBody>
      </p:sp>
      <p:sp>
        <p:nvSpPr>
          <p:cNvPr id="6" name="Rectangle 5"/>
          <p:cNvSpPr/>
          <p:nvPr/>
        </p:nvSpPr>
        <p:spPr>
          <a:xfrm>
            <a:off x="6781800" y="3352800"/>
            <a:ext cx="18288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Manajer</a:t>
            </a:r>
            <a:endParaRPr lang="en-US" dirty="0" smtClean="0"/>
          </a:p>
          <a:p>
            <a:pPr algn="ctr"/>
            <a:r>
              <a:rPr lang="en-US" dirty="0" err="1" smtClean="0"/>
              <a:t>Keuangan</a:t>
            </a:r>
            <a:endParaRPr lang="en-US" dirty="0"/>
          </a:p>
        </p:txBody>
      </p:sp>
      <p:sp>
        <p:nvSpPr>
          <p:cNvPr id="7" name="Rectangle 6"/>
          <p:cNvSpPr/>
          <p:nvPr/>
        </p:nvSpPr>
        <p:spPr>
          <a:xfrm>
            <a:off x="4572000" y="3352800"/>
            <a:ext cx="17526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Manejer</a:t>
            </a:r>
            <a:endParaRPr lang="en-US" dirty="0" smtClean="0"/>
          </a:p>
          <a:p>
            <a:pPr algn="ctr"/>
            <a:r>
              <a:rPr lang="en-US" dirty="0" err="1" smtClean="0"/>
              <a:t>Pemasaran</a:t>
            </a:r>
            <a:endParaRPr lang="en-US" dirty="0"/>
          </a:p>
        </p:txBody>
      </p:sp>
      <p:sp>
        <p:nvSpPr>
          <p:cNvPr id="8" name="Rectangle 7"/>
          <p:cNvSpPr/>
          <p:nvPr/>
        </p:nvSpPr>
        <p:spPr>
          <a:xfrm>
            <a:off x="2438400" y="3352800"/>
            <a:ext cx="16764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Manajer</a:t>
            </a:r>
            <a:endParaRPr lang="en-US" dirty="0" smtClean="0"/>
          </a:p>
          <a:p>
            <a:pPr algn="ctr"/>
            <a:r>
              <a:rPr lang="en-US" dirty="0" err="1" smtClean="0"/>
              <a:t>Produksi</a:t>
            </a:r>
            <a:endParaRPr lang="en-US" dirty="0"/>
          </a:p>
        </p:txBody>
      </p:sp>
      <p:sp>
        <p:nvSpPr>
          <p:cNvPr id="9" name="Rectangle 8"/>
          <p:cNvSpPr/>
          <p:nvPr/>
        </p:nvSpPr>
        <p:spPr>
          <a:xfrm>
            <a:off x="533400" y="3352800"/>
            <a:ext cx="15240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Manajer</a:t>
            </a:r>
            <a:endParaRPr lang="en-US" dirty="0" smtClean="0"/>
          </a:p>
          <a:p>
            <a:pPr algn="ctr"/>
            <a:r>
              <a:rPr lang="en-US" dirty="0" err="1" smtClean="0"/>
              <a:t>Personalia</a:t>
            </a:r>
            <a:endParaRPr lang="en-US" dirty="0"/>
          </a:p>
        </p:txBody>
      </p:sp>
      <p:sp>
        <p:nvSpPr>
          <p:cNvPr id="10" name="Rectangle 9"/>
          <p:cNvSpPr/>
          <p:nvPr/>
        </p:nvSpPr>
        <p:spPr>
          <a:xfrm>
            <a:off x="6858000" y="5334000"/>
            <a:ext cx="16764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Karyawan</a:t>
            </a:r>
            <a:endParaRPr lang="en-US" dirty="0"/>
          </a:p>
        </p:txBody>
      </p:sp>
      <p:sp>
        <p:nvSpPr>
          <p:cNvPr id="11" name="Rectangle 10"/>
          <p:cNvSpPr/>
          <p:nvPr/>
        </p:nvSpPr>
        <p:spPr>
          <a:xfrm>
            <a:off x="4572000" y="5334000"/>
            <a:ext cx="17526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Karyawan</a:t>
            </a:r>
            <a:endParaRPr lang="en-US" dirty="0"/>
          </a:p>
        </p:txBody>
      </p:sp>
      <p:sp>
        <p:nvSpPr>
          <p:cNvPr id="12" name="Rectangle 11"/>
          <p:cNvSpPr/>
          <p:nvPr/>
        </p:nvSpPr>
        <p:spPr>
          <a:xfrm>
            <a:off x="2438400" y="5334000"/>
            <a:ext cx="16764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Karyawan</a:t>
            </a:r>
            <a:endParaRPr lang="en-US" dirty="0"/>
          </a:p>
        </p:txBody>
      </p:sp>
      <p:sp>
        <p:nvSpPr>
          <p:cNvPr id="13" name="Rectangle 12"/>
          <p:cNvSpPr/>
          <p:nvPr/>
        </p:nvSpPr>
        <p:spPr>
          <a:xfrm>
            <a:off x="609600" y="5334000"/>
            <a:ext cx="14478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Karyawan</a:t>
            </a:r>
            <a:endParaRPr lang="en-US" dirty="0"/>
          </a:p>
        </p:txBody>
      </p:sp>
      <p:cxnSp>
        <p:nvCxnSpPr>
          <p:cNvPr id="24" name="Elbow Connector 23"/>
          <p:cNvCxnSpPr>
            <a:stCxn id="5" idx="2"/>
            <a:endCxn id="8" idx="0"/>
          </p:cNvCxnSpPr>
          <p:nvPr/>
        </p:nvCxnSpPr>
        <p:spPr>
          <a:xfrm rot="5400000">
            <a:off x="3086100" y="2095500"/>
            <a:ext cx="1447800" cy="1066800"/>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26" name="Elbow Connector 25"/>
          <p:cNvCxnSpPr>
            <a:stCxn id="5" idx="2"/>
            <a:endCxn id="9" idx="0"/>
          </p:cNvCxnSpPr>
          <p:nvPr/>
        </p:nvCxnSpPr>
        <p:spPr>
          <a:xfrm rot="5400000">
            <a:off x="2095500" y="1104900"/>
            <a:ext cx="1447800" cy="3048000"/>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28" name="Elbow Connector 27"/>
          <p:cNvCxnSpPr>
            <a:stCxn id="5" idx="2"/>
            <a:endCxn id="7" idx="0"/>
          </p:cNvCxnSpPr>
          <p:nvPr/>
        </p:nvCxnSpPr>
        <p:spPr>
          <a:xfrm rot="16200000" flipH="1">
            <a:off x="4171950" y="2076450"/>
            <a:ext cx="1447800" cy="1104900"/>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30" name="Elbow Connector 29"/>
          <p:cNvCxnSpPr>
            <a:stCxn id="5" idx="2"/>
            <a:endCxn id="6" idx="0"/>
          </p:cNvCxnSpPr>
          <p:nvPr/>
        </p:nvCxnSpPr>
        <p:spPr>
          <a:xfrm rot="16200000" flipH="1">
            <a:off x="5295900" y="952500"/>
            <a:ext cx="1447800" cy="3352800"/>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32" name="Straight Connector 31"/>
          <p:cNvCxnSpPr>
            <a:stCxn id="9" idx="2"/>
          </p:cNvCxnSpPr>
          <p:nvPr/>
        </p:nvCxnSpPr>
        <p:spPr>
          <a:xfrm rot="5400000">
            <a:off x="571500" y="4686300"/>
            <a:ext cx="1447800" cy="1588"/>
          </a:xfrm>
          <a:prstGeom prst="line">
            <a:avLst/>
          </a:prstGeom>
        </p:spPr>
        <p:style>
          <a:lnRef idx="1">
            <a:schemeClr val="dk1"/>
          </a:lnRef>
          <a:fillRef idx="0">
            <a:schemeClr val="dk1"/>
          </a:fillRef>
          <a:effectRef idx="0">
            <a:schemeClr val="dk1"/>
          </a:effectRef>
          <a:fontRef idx="minor">
            <a:schemeClr val="tx1"/>
          </a:fontRef>
        </p:style>
      </p:cxnSp>
      <p:cxnSp>
        <p:nvCxnSpPr>
          <p:cNvPr id="34" name="Straight Connector 33"/>
          <p:cNvCxnSpPr>
            <a:stCxn id="8" idx="2"/>
            <a:endCxn id="12" idx="0"/>
          </p:cNvCxnSpPr>
          <p:nvPr/>
        </p:nvCxnSpPr>
        <p:spPr>
          <a:xfrm rot="5400000">
            <a:off x="2590800" y="4648200"/>
            <a:ext cx="1371600" cy="1588"/>
          </a:xfrm>
          <a:prstGeom prst="line">
            <a:avLst/>
          </a:prstGeom>
        </p:spPr>
        <p:style>
          <a:lnRef idx="1">
            <a:schemeClr val="dk1"/>
          </a:lnRef>
          <a:fillRef idx="0">
            <a:schemeClr val="dk1"/>
          </a:fillRef>
          <a:effectRef idx="0">
            <a:schemeClr val="dk1"/>
          </a:effectRef>
          <a:fontRef idx="minor">
            <a:schemeClr val="tx1"/>
          </a:fontRef>
        </p:style>
      </p:cxnSp>
      <p:cxnSp>
        <p:nvCxnSpPr>
          <p:cNvPr id="36" name="Straight Connector 35"/>
          <p:cNvCxnSpPr>
            <a:stCxn id="7" idx="2"/>
            <a:endCxn id="11" idx="0"/>
          </p:cNvCxnSpPr>
          <p:nvPr/>
        </p:nvCxnSpPr>
        <p:spPr>
          <a:xfrm rot="5400000">
            <a:off x="4762500" y="4648200"/>
            <a:ext cx="1371600" cy="1588"/>
          </a:xfrm>
          <a:prstGeom prst="line">
            <a:avLst/>
          </a:prstGeom>
        </p:spPr>
        <p:style>
          <a:lnRef idx="1">
            <a:schemeClr val="dk1"/>
          </a:lnRef>
          <a:fillRef idx="0">
            <a:schemeClr val="dk1"/>
          </a:fillRef>
          <a:effectRef idx="0">
            <a:schemeClr val="dk1"/>
          </a:effectRef>
          <a:fontRef idx="minor">
            <a:schemeClr val="tx1"/>
          </a:fontRef>
        </p:style>
      </p:cxnSp>
      <p:cxnSp>
        <p:nvCxnSpPr>
          <p:cNvPr id="38" name="Straight Connector 37"/>
          <p:cNvCxnSpPr>
            <a:stCxn id="6" idx="2"/>
            <a:endCxn id="10" idx="0"/>
          </p:cNvCxnSpPr>
          <p:nvPr/>
        </p:nvCxnSpPr>
        <p:spPr>
          <a:xfrm rot="5400000">
            <a:off x="7010400" y="4648200"/>
            <a:ext cx="1371600"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09600" y="304800"/>
            <a:ext cx="7772400" cy="1470025"/>
          </a:xfrm>
        </p:spPr>
        <p:txBody>
          <a:bodyPr/>
          <a:lstStyle/>
          <a:p>
            <a:pPr algn="just"/>
            <a:r>
              <a:rPr lang="en-US" dirty="0" smtClean="0"/>
              <a:t>2. </a:t>
            </a:r>
            <a:r>
              <a:rPr lang="en-US" dirty="0" err="1" smtClean="0"/>
              <a:t>Struktur</a:t>
            </a:r>
            <a:r>
              <a:rPr lang="en-US" dirty="0" smtClean="0"/>
              <a:t> </a:t>
            </a:r>
            <a:r>
              <a:rPr lang="en-US" dirty="0" err="1" smtClean="0"/>
              <a:t>Organisasi</a:t>
            </a:r>
            <a:r>
              <a:rPr lang="en-US" dirty="0" smtClean="0"/>
              <a:t> </a:t>
            </a:r>
            <a:r>
              <a:rPr lang="en-US" dirty="0" err="1" smtClean="0"/>
              <a:t>Garis</a:t>
            </a:r>
            <a:r>
              <a:rPr lang="en-US" dirty="0" smtClean="0"/>
              <a:t> Dan Staff </a:t>
            </a:r>
            <a:r>
              <a:rPr lang="en-US" i="1" dirty="0" smtClean="0"/>
              <a:t>(Line-Staff Organization)</a:t>
            </a:r>
            <a:endParaRPr lang="en-US" i="1" dirty="0"/>
          </a:p>
        </p:txBody>
      </p:sp>
      <p:sp>
        <p:nvSpPr>
          <p:cNvPr id="4" name="Subtitle 3"/>
          <p:cNvSpPr>
            <a:spLocks noGrp="1"/>
          </p:cNvSpPr>
          <p:nvPr>
            <p:ph type="subTitle" idx="1"/>
          </p:nvPr>
        </p:nvSpPr>
        <p:spPr>
          <a:xfrm>
            <a:off x="381000" y="3200400"/>
            <a:ext cx="8458200" cy="1752600"/>
          </a:xfrm>
        </p:spPr>
        <p:txBody>
          <a:bodyPr>
            <a:normAutofit lnSpcReduction="10000"/>
          </a:bodyPr>
          <a:lstStyle/>
          <a:p>
            <a:pPr algn="just"/>
            <a:r>
              <a:rPr lang="en-US" sz="2400" dirty="0" smtClean="0">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Organisasi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ini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banyak</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digunakan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oleh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perusahaan-perusahaan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besar</a:t>
            </a:r>
            <a:r>
              <a:rPr lang="en-US" sz="2400" dirty="0" smtClean="0">
                <a:solidFill>
                  <a:schemeClr val="tx1"/>
                </a:solidFill>
                <a:latin typeface="Times New Roman" pitchFamily="18" charset="0"/>
                <a:cs typeface="Times New Roman" pitchFamily="18" charset="0"/>
              </a:rPr>
              <a:t> yang </a:t>
            </a:r>
            <a:r>
              <a:rPr lang="en-US" sz="2400" dirty="0" err="1" smtClean="0">
                <a:solidFill>
                  <a:schemeClr val="tx1"/>
                </a:solidFill>
                <a:latin typeface="Times New Roman" pitchFamily="18" charset="0"/>
                <a:cs typeface="Times New Roman" pitchFamily="18" charset="0"/>
              </a:rPr>
              <a:t>luas</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daerah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kerjanya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serta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memiliki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bidang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tugas</a:t>
            </a:r>
            <a:r>
              <a:rPr lang="en-US" sz="2400" dirty="0" smtClean="0">
                <a:solidFill>
                  <a:schemeClr val="tx1"/>
                </a:solidFill>
                <a:latin typeface="Times New Roman" pitchFamily="18" charset="0"/>
                <a:cs typeface="Times New Roman" pitchFamily="18" charset="0"/>
              </a:rPr>
              <a:t> yang </a:t>
            </a:r>
            <a:r>
              <a:rPr lang="en-US" sz="2400" dirty="0" err="1" smtClean="0">
                <a:solidFill>
                  <a:schemeClr val="tx1"/>
                </a:solidFill>
                <a:latin typeface="Times New Roman" pitchFamily="18" charset="0"/>
                <a:cs typeface="Times New Roman" pitchFamily="18" charset="0"/>
              </a:rPr>
              <a:t>kompleks</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Struktur</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organsasi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ini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berusaha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untuk</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menyempurnakan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kekurangan</a:t>
            </a:r>
            <a:r>
              <a:rPr lang="en-US" sz="2400" dirty="0" smtClean="0">
                <a:solidFill>
                  <a:schemeClr val="tx1"/>
                </a:solidFill>
                <a:latin typeface="Times New Roman" pitchFamily="18" charset="0"/>
                <a:cs typeface="Times New Roman" pitchFamily="18" charset="0"/>
              </a:rPr>
              <a:t> yang </a:t>
            </a:r>
            <a:r>
              <a:rPr lang="en-US" sz="2400" dirty="0" err="1" smtClean="0">
                <a:solidFill>
                  <a:schemeClr val="tx1"/>
                </a:solidFill>
                <a:latin typeface="Times New Roman" pitchFamily="18" charset="0"/>
                <a:cs typeface="Times New Roman" pitchFamily="18" charset="0"/>
              </a:rPr>
              <a:t>ada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pada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struktur</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organisasi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garis</a:t>
            </a:r>
            <a:r>
              <a:rPr lang="en-US" sz="2400" dirty="0" smtClean="0">
                <a:solidFill>
                  <a:schemeClr val="tx1"/>
                </a:solidFill>
                <a:latin typeface="Times New Roman" pitchFamily="18" charset="0"/>
                <a:cs typeface="Times New Roman" pitchFamily="18" charset="0"/>
              </a:rPr>
              <a:t>.</a:t>
            </a:r>
            <a:endParaRPr lang="en-US" sz="2400" dirty="0">
              <a:solidFill>
                <a:schemeClr val="tx1"/>
              </a:solidFill>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5562600"/>
            <a:ext cx="8229600" cy="1143000"/>
          </a:xfrm>
        </p:spPr>
        <p:txBody>
          <a:bodyPr>
            <a:normAutofit/>
          </a:bodyPr>
          <a:lstStyle/>
          <a:p>
            <a:r>
              <a:rPr lang="en-US" sz="3600" dirty="0" err="1" smtClean="0"/>
              <a:t>Skema</a:t>
            </a:r>
            <a:r>
              <a:rPr lang="en-US" sz="3600" dirty="0" smtClean="0"/>
              <a:t> </a:t>
            </a:r>
            <a:r>
              <a:rPr lang="en-US" sz="3600" dirty="0" err="1" smtClean="0"/>
              <a:t>Struktur</a:t>
            </a:r>
            <a:r>
              <a:rPr lang="en-US" sz="3600" dirty="0" smtClean="0"/>
              <a:t> </a:t>
            </a:r>
            <a:r>
              <a:rPr lang="en-US" sz="3600" dirty="0" err="1" smtClean="0"/>
              <a:t>Organisasi</a:t>
            </a:r>
            <a:r>
              <a:rPr lang="en-US" sz="3600" dirty="0" smtClean="0"/>
              <a:t> </a:t>
            </a:r>
            <a:r>
              <a:rPr lang="en-US" sz="3600" dirty="0" err="1" smtClean="0"/>
              <a:t>Garis</a:t>
            </a:r>
            <a:r>
              <a:rPr lang="en-US" sz="3600" dirty="0" smtClean="0"/>
              <a:t> </a:t>
            </a:r>
            <a:r>
              <a:rPr lang="en-US" sz="3600" dirty="0" err="1" smtClean="0"/>
              <a:t>dan</a:t>
            </a:r>
            <a:r>
              <a:rPr lang="en-US" sz="3600" dirty="0" smtClean="0"/>
              <a:t> </a:t>
            </a:r>
            <a:r>
              <a:rPr lang="en-US" sz="3600" dirty="0" err="1" smtClean="0"/>
              <a:t>Staf</a:t>
            </a:r>
            <a:endParaRPr lang="en-US" sz="3600" dirty="0"/>
          </a:p>
        </p:txBody>
      </p:sp>
      <p:sp>
        <p:nvSpPr>
          <p:cNvPr id="5" name="Rectangle 4"/>
          <p:cNvSpPr/>
          <p:nvPr/>
        </p:nvSpPr>
        <p:spPr>
          <a:xfrm>
            <a:off x="3352800" y="152400"/>
            <a:ext cx="2133600" cy="685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Manajer</a:t>
            </a:r>
            <a:endParaRPr lang="en-US" dirty="0"/>
          </a:p>
        </p:txBody>
      </p:sp>
      <p:sp>
        <p:nvSpPr>
          <p:cNvPr id="6" name="Rectangle 5"/>
          <p:cNvSpPr/>
          <p:nvPr/>
        </p:nvSpPr>
        <p:spPr>
          <a:xfrm>
            <a:off x="6705600" y="4343400"/>
            <a:ext cx="1752600" cy="685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Karyawan</a:t>
            </a:r>
            <a:endParaRPr lang="en-US" dirty="0" smtClean="0"/>
          </a:p>
        </p:txBody>
      </p:sp>
      <p:sp>
        <p:nvSpPr>
          <p:cNvPr id="7" name="Rectangle 6"/>
          <p:cNvSpPr/>
          <p:nvPr/>
        </p:nvSpPr>
        <p:spPr>
          <a:xfrm>
            <a:off x="4572000" y="4343400"/>
            <a:ext cx="1752600" cy="685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Karyawan</a:t>
            </a:r>
            <a:endParaRPr lang="en-US" dirty="0" smtClean="0"/>
          </a:p>
        </p:txBody>
      </p:sp>
      <p:sp>
        <p:nvSpPr>
          <p:cNvPr id="8" name="Rectangle 7"/>
          <p:cNvSpPr/>
          <p:nvPr/>
        </p:nvSpPr>
        <p:spPr>
          <a:xfrm>
            <a:off x="2514600" y="4343400"/>
            <a:ext cx="1752600" cy="685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Karyawan</a:t>
            </a:r>
            <a:endParaRPr lang="en-US" dirty="0" smtClean="0"/>
          </a:p>
        </p:txBody>
      </p:sp>
      <p:sp>
        <p:nvSpPr>
          <p:cNvPr id="9" name="Rectangle 8"/>
          <p:cNvSpPr/>
          <p:nvPr/>
        </p:nvSpPr>
        <p:spPr>
          <a:xfrm>
            <a:off x="457200" y="4343400"/>
            <a:ext cx="1752600" cy="685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Karyawan</a:t>
            </a:r>
            <a:endParaRPr lang="en-US" dirty="0"/>
          </a:p>
        </p:txBody>
      </p:sp>
      <p:sp>
        <p:nvSpPr>
          <p:cNvPr id="10" name="Rectangle 9"/>
          <p:cNvSpPr/>
          <p:nvPr/>
        </p:nvSpPr>
        <p:spPr>
          <a:xfrm>
            <a:off x="457200" y="1828800"/>
            <a:ext cx="1752600" cy="1447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Manajer</a:t>
            </a:r>
            <a:endParaRPr lang="en-US" dirty="0" smtClean="0"/>
          </a:p>
          <a:p>
            <a:pPr algn="ctr"/>
            <a:r>
              <a:rPr lang="en-US" dirty="0" err="1" smtClean="0"/>
              <a:t>Personalia</a:t>
            </a:r>
            <a:endParaRPr lang="en-US" dirty="0"/>
          </a:p>
        </p:txBody>
      </p:sp>
      <p:sp>
        <p:nvSpPr>
          <p:cNvPr id="11" name="Rectangle 10"/>
          <p:cNvSpPr/>
          <p:nvPr/>
        </p:nvSpPr>
        <p:spPr>
          <a:xfrm>
            <a:off x="2514600" y="1828800"/>
            <a:ext cx="1752600" cy="1447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Manajer</a:t>
            </a:r>
            <a:endParaRPr lang="en-US" dirty="0" smtClean="0"/>
          </a:p>
          <a:p>
            <a:pPr algn="ctr"/>
            <a:r>
              <a:rPr lang="en-US" dirty="0" err="1" smtClean="0"/>
              <a:t>Produksi</a:t>
            </a:r>
            <a:endParaRPr lang="en-US" dirty="0"/>
          </a:p>
        </p:txBody>
      </p:sp>
      <p:sp>
        <p:nvSpPr>
          <p:cNvPr id="12" name="Rectangle 11"/>
          <p:cNvSpPr/>
          <p:nvPr/>
        </p:nvSpPr>
        <p:spPr>
          <a:xfrm>
            <a:off x="4572000" y="1828800"/>
            <a:ext cx="1752600" cy="1447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Manajer</a:t>
            </a:r>
            <a:endParaRPr lang="en-US" dirty="0" smtClean="0"/>
          </a:p>
          <a:p>
            <a:pPr algn="ctr"/>
            <a:r>
              <a:rPr lang="en-US" dirty="0" err="1" smtClean="0"/>
              <a:t>Pemasaran</a:t>
            </a:r>
            <a:endParaRPr lang="en-US" dirty="0"/>
          </a:p>
        </p:txBody>
      </p:sp>
      <p:sp>
        <p:nvSpPr>
          <p:cNvPr id="13" name="Rectangle 12"/>
          <p:cNvSpPr/>
          <p:nvPr/>
        </p:nvSpPr>
        <p:spPr>
          <a:xfrm>
            <a:off x="6705600" y="1828800"/>
            <a:ext cx="1752600" cy="1447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Manajer</a:t>
            </a:r>
            <a:endParaRPr lang="en-US" dirty="0" smtClean="0"/>
          </a:p>
          <a:p>
            <a:pPr algn="ctr"/>
            <a:r>
              <a:rPr lang="en-US" dirty="0" err="1" smtClean="0"/>
              <a:t>Keuangan</a:t>
            </a:r>
            <a:endParaRPr lang="en-US" dirty="0"/>
          </a:p>
        </p:txBody>
      </p:sp>
      <p:sp>
        <p:nvSpPr>
          <p:cNvPr id="14" name="Rectangle 13"/>
          <p:cNvSpPr/>
          <p:nvPr/>
        </p:nvSpPr>
        <p:spPr>
          <a:xfrm>
            <a:off x="6858000" y="685800"/>
            <a:ext cx="1219200" cy="457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Staff</a:t>
            </a:r>
            <a:endParaRPr lang="en-US" dirty="0"/>
          </a:p>
        </p:txBody>
      </p:sp>
      <p:cxnSp>
        <p:nvCxnSpPr>
          <p:cNvPr id="16" name="Shape 15"/>
          <p:cNvCxnSpPr>
            <a:stCxn id="5" idx="2"/>
            <a:endCxn id="14" idx="1"/>
          </p:cNvCxnSpPr>
          <p:nvPr/>
        </p:nvCxnSpPr>
        <p:spPr>
          <a:xfrm rot="16200000" flipH="1">
            <a:off x="5600700" y="-342900"/>
            <a:ext cx="76200" cy="2438400"/>
          </a:xfrm>
          <a:prstGeom prst="bentConnector2">
            <a:avLst/>
          </a:prstGeom>
        </p:spPr>
        <p:style>
          <a:lnRef idx="1">
            <a:schemeClr val="dk1"/>
          </a:lnRef>
          <a:fillRef idx="0">
            <a:schemeClr val="dk1"/>
          </a:fillRef>
          <a:effectRef idx="0">
            <a:schemeClr val="dk1"/>
          </a:effectRef>
          <a:fontRef idx="minor">
            <a:schemeClr val="tx1"/>
          </a:fontRef>
        </p:style>
      </p:cxnSp>
      <p:cxnSp>
        <p:nvCxnSpPr>
          <p:cNvPr id="18" name="Elbow Connector 17"/>
          <p:cNvCxnSpPr>
            <a:stCxn id="5" idx="2"/>
            <a:endCxn id="13" idx="0"/>
          </p:cNvCxnSpPr>
          <p:nvPr/>
        </p:nvCxnSpPr>
        <p:spPr>
          <a:xfrm rot="16200000" flipH="1">
            <a:off x="5505450" y="-247650"/>
            <a:ext cx="990600" cy="3162300"/>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20" name="Elbow Connector 19"/>
          <p:cNvCxnSpPr>
            <a:stCxn id="5" idx="2"/>
            <a:endCxn id="12" idx="0"/>
          </p:cNvCxnSpPr>
          <p:nvPr/>
        </p:nvCxnSpPr>
        <p:spPr>
          <a:xfrm rot="16200000" flipH="1">
            <a:off x="4438650" y="819150"/>
            <a:ext cx="990600" cy="1028700"/>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22" name="Elbow Connector 21"/>
          <p:cNvCxnSpPr>
            <a:stCxn id="5" idx="2"/>
            <a:endCxn id="10" idx="0"/>
          </p:cNvCxnSpPr>
          <p:nvPr/>
        </p:nvCxnSpPr>
        <p:spPr>
          <a:xfrm rot="5400000">
            <a:off x="2381250" y="-209550"/>
            <a:ext cx="990600" cy="3086100"/>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24" name="Elbow Connector 23"/>
          <p:cNvCxnSpPr>
            <a:stCxn id="5" idx="2"/>
            <a:endCxn id="11" idx="0"/>
          </p:cNvCxnSpPr>
          <p:nvPr/>
        </p:nvCxnSpPr>
        <p:spPr>
          <a:xfrm rot="5400000">
            <a:off x="3409950" y="819150"/>
            <a:ext cx="990600" cy="1028700"/>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26" name="Straight Connector 25"/>
          <p:cNvCxnSpPr>
            <a:stCxn id="10" idx="2"/>
            <a:endCxn id="9" idx="0"/>
          </p:cNvCxnSpPr>
          <p:nvPr/>
        </p:nvCxnSpPr>
        <p:spPr>
          <a:xfrm rot="5400000">
            <a:off x="800100" y="3810000"/>
            <a:ext cx="1066800" cy="1588"/>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p:cNvCxnSpPr>
            <a:stCxn id="11" idx="2"/>
            <a:endCxn id="8" idx="0"/>
          </p:cNvCxnSpPr>
          <p:nvPr/>
        </p:nvCxnSpPr>
        <p:spPr>
          <a:xfrm rot="5400000">
            <a:off x="2857500" y="3810000"/>
            <a:ext cx="1066800" cy="1588"/>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29"/>
          <p:cNvCxnSpPr>
            <a:stCxn id="12" idx="2"/>
            <a:endCxn id="7" idx="0"/>
          </p:cNvCxnSpPr>
          <p:nvPr/>
        </p:nvCxnSpPr>
        <p:spPr>
          <a:xfrm rot="5400000">
            <a:off x="4914900" y="3810000"/>
            <a:ext cx="1066800" cy="1588"/>
          </a:xfrm>
          <a:prstGeom prst="line">
            <a:avLst/>
          </a:prstGeom>
        </p:spPr>
        <p:style>
          <a:lnRef idx="1">
            <a:schemeClr val="dk1"/>
          </a:lnRef>
          <a:fillRef idx="0">
            <a:schemeClr val="dk1"/>
          </a:fillRef>
          <a:effectRef idx="0">
            <a:schemeClr val="dk1"/>
          </a:effectRef>
          <a:fontRef idx="minor">
            <a:schemeClr val="tx1"/>
          </a:fontRef>
        </p:style>
      </p:cxnSp>
      <p:cxnSp>
        <p:nvCxnSpPr>
          <p:cNvPr id="34" name="Straight Connector 33"/>
          <p:cNvCxnSpPr>
            <a:stCxn id="13" idx="2"/>
            <a:endCxn id="6" idx="0"/>
          </p:cNvCxnSpPr>
          <p:nvPr/>
        </p:nvCxnSpPr>
        <p:spPr>
          <a:xfrm rot="5400000">
            <a:off x="7048500" y="3810000"/>
            <a:ext cx="1066800"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685800"/>
            <a:ext cx="7772400" cy="1470025"/>
          </a:xfrm>
        </p:spPr>
        <p:txBody>
          <a:bodyPr/>
          <a:lstStyle/>
          <a:p>
            <a:pPr algn="just"/>
            <a:r>
              <a:rPr lang="en-US" dirty="0" smtClean="0"/>
              <a:t>3. </a:t>
            </a:r>
            <a:r>
              <a:rPr lang="en-US" dirty="0" err="1" smtClean="0"/>
              <a:t>Struktur</a:t>
            </a:r>
            <a:r>
              <a:rPr lang="en-US" dirty="0" smtClean="0"/>
              <a:t> </a:t>
            </a:r>
            <a:r>
              <a:rPr lang="en-US" dirty="0" err="1" smtClean="0"/>
              <a:t>Organisasi</a:t>
            </a:r>
            <a:r>
              <a:rPr lang="en-US" dirty="0" smtClean="0"/>
              <a:t> </a:t>
            </a:r>
            <a:r>
              <a:rPr lang="en-US" dirty="0" err="1" smtClean="0"/>
              <a:t>Fungsional</a:t>
            </a:r>
            <a:endParaRPr lang="en-US" dirty="0"/>
          </a:p>
        </p:txBody>
      </p:sp>
      <p:sp>
        <p:nvSpPr>
          <p:cNvPr id="6" name="Subtitle 5"/>
          <p:cNvSpPr>
            <a:spLocks noGrp="1"/>
          </p:cNvSpPr>
          <p:nvPr>
            <p:ph type="subTitle" idx="1"/>
          </p:nvPr>
        </p:nvSpPr>
        <p:spPr>
          <a:xfrm>
            <a:off x="762000" y="2667000"/>
            <a:ext cx="6400800" cy="1752600"/>
          </a:xfrm>
        </p:spPr>
        <p:txBody>
          <a:bodyPr>
            <a:normAutofit lnSpcReduction="10000"/>
          </a:bodyPr>
          <a:lstStyle/>
          <a:p>
            <a:pPr algn="just"/>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Struktur</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ini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merupakan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bentuk</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organisasi</a:t>
            </a:r>
            <a:r>
              <a:rPr lang="en-US" sz="2400" dirty="0" smtClean="0">
                <a:solidFill>
                  <a:schemeClr val="tx1"/>
                </a:solidFill>
                <a:latin typeface="Times New Roman" pitchFamily="18" charset="0"/>
                <a:cs typeface="Times New Roman" pitchFamily="18" charset="0"/>
              </a:rPr>
              <a:t> yang </a:t>
            </a:r>
            <a:r>
              <a:rPr lang="en-US" sz="2400" dirty="0" err="1" smtClean="0">
                <a:solidFill>
                  <a:schemeClr val="tx1"/>
                </a:solidFill>
                <a:latin typeface="Times New Roman" pitchFamily="18" charset="0"/>
                <a:cs typeface="Times New Roman" pitchFamily="18" charset="0"/>
              </a:rPr>
              <a:t>susunannya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berdasarkan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atas</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fungsi-fungsi</a:t>
            </a:r>
            <a:r>
              <a:rPr lang="en-US" sz="2400" dirty="0" smtClean="0">
                <a:solidFill>
                  <a:schemeClr val="tx1"/>
                </a:solidFill>
                <a:latin typeface="Times New Roman" pitchFamily="18" charset="0"/>
                <a:cs typeface="Times New Roman" pitchFamily="18" charset="0"/>
              </a:rPr>
              <a:t> yang </a:t>
            </a:r>
            <a:r>
              <a:rPr lang="en-US" sz="2400" dirty="0" err="1" smtClean="0">
                <a:solidFill>
                  <a:schemeClr val="tx1"/>
                </a:solidFill>
                <a:latin typeface="Times New Roman" pitchFamily="18" charset="0"/>
                <a:cs typeface="Times New Roman" pitchFamily="18" charset="0"/>
              </a:rPr>
              <a:t>ada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dalam</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organisasi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tersebut</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misalkan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fungsi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produksi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keuangan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adminstrasi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dan</a:t>
            </a:r>
            <a:r>
              <a:rPr lang="en-US" sz="2400" dirty="0" smtClean="0">
                <a:solidFill>
                  <a:schemeClr val="tx1"/>
                </a:solidFill>
                <a:latin typeface="Times New Roman" pitchFamily="18" charset="0"/>
                <a:cs typeface="Times New Roman" pitchFamily="18" charset="0"/>
              </a:rPr>
              <a:t> lain-lain.</a:t>
            </a:r>
            <a:endParaRPr lang="en-US" sz="2400" dirty="0">
              <a:solidFill>
                <a:schemeClr val="tx1"/>
              </a:solidFill>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5562600"/>
            <a:ext cx="8229600" cy="1143000"/>
          </a:xfrm>
        </p:spPr>
        <p:txBody>
          <a:bodyPr>
            <a:normAutofit fontScale="90000"/>
          </a:bodyPr>
          <a:lstStyle/>
          <a:p>
            <a:r>
              <a:rPr lang="en-US" dirty="0" err="1" smtClean="0"/>
              <a:t>Skema</a:t>
            </a:r>
            <a:r>
              <a:rPr lang="en-US" dirty="0" smtClean="0"/>
              <a:t> </a:t>
            </a:r>
            <a:r>
              <a:rPr lang="en-US" dirty="0" err="1" smtClean="0"/>
              <a:t>Struktur</a:t>
            </a:r>
            <a:r>
              <a:rPr lang="en-US" dirty="0" smtClean="0"/>
              <a:t> </a:t>
            </a:r>
            <a:r>
              <a:rPr lang="en-US" dirty="0" err="1" smtClean="0"/>
              <a:t>Organisasi</a:t>
            </a:r>
            <a:r>
              <a:rPr lang="en-US" dirty="0" smtClean="0"/>
              <a:t> </a:t>
            </a:r>
            <a:r>
              <a:rPr lang="en-US" dirty="0" err="1" smtClean="0"/>
              <a:t>Fungsional</a:t>
            </a:r>
            <a:endParaRPr lang="en-US" dirty="0"/>
          </a:p>
        </p:txBody>
      </p:sp>
      <p:sp>
        <p:nvSpPr>
          <p:cNvPr id="5" name="Rectangle 4"/>
          <p:cNvSpPr/>
          <p:nvPr/>
        </p:nvSpPr>
        <p:spPr>
          <a:xfrm>
            <a:off x="2819400" y="152400"/>
            <a:ext cx="2590800" cy="685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Manajer</a:t>
            </a:r>
            <a:endParaRPr lang="en-US" dirty="0"/>
          </a:p>
        </p:txBody>
      </p:sp>
      <p:sp>
        <p:nvSpPr>
          <p:cNvPr id="6" name="Rectangle 5"/>
          <p:cNvSpPr/>
          <p:nvPr/>
        </p:nvSpPr>
        <p:spPr>
          <a:xfrm>
            <a:off x="457200" y="2057400"/>
            <a:ext cx="1524000" cy="990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Manajer</a:t>
            </a:r>
            <a:endParaRPr lang="en-US" dirty="0" smtClean="0"/>
          </a:p>
          <a:p>
            <a:pPr algn="ctr"/>
            <a:r>
              <a:rPr lang="en-US" dirty="0" err="1" smtClean="0"/>
              <a:t>Personalia</a:t>
            </a:r>
            <a:endParaRPr lang="en-US" dirty="0"/>
          </a:p>
        </p:txBody>
      </p:sp>
      <p:sp>
        <p:nvSpPr>
          <p:cNvPr id="7" name="Rectangle 6"/>
          <p:cNvSpPr/>
          <p:nvPr/>
        </p:nvSpPr>
        <p:spPr>
          <a:xfrm>
            <a:off x="2514600" y="2057400"/>
            <a:ext cx="1524000" cy="990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Manajer</a:t>
            </a:r>
            <a:endParaRPr lang="en-US" dirty="0" smtClean="0"/>
          </a:p>
          <a:p>
            <a:pPr algn="ctr"/>
            <a:r>
              <a:rPr lang="en-US" dirty="0" err="1" smtClean="0"/>
              <a:t>Produksi</a:t>
            </a:r>
            <a:endParaRPr lang="en-US" dirty="0"/>
          </a:p>
        </p:txBody>
      </p:sp>
      <p:sp>
        <p:nvSpPr>
          <p:cNvPr id="8" name="Rectangle 7"/>
          <p:cNvSpPr/>
          <p:nvPr/>
        </p:nvSpPr>
        <p:spPr>
          <a:xfrm>
            <a:off x="4800600" y="2057400"/>
            <a:ext cx="1524000" cy="990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Manajer</a:t>
            </a:r>
            <a:endParaRPr lang="en-US" dirty="0" smtClean="0"/>
          </a:p>
          <a:p>
            <a:pPr algn="ctr"/>
            <a:r>
              <a:rPr lang="en-US" dirty="0" err="1" smtClean="0"/>
              <a:t>Pemasaran</a:t>
            </a:r>
            <a:endParaRPr lang="en-US" dirty="0"/>
          </a:p>
        </p:txBody>
      </p:sp>
      <p:sp>
        <p:nvSpPr>
          <p:cNvPr id="9" name="Rectangle 8"/>
          <p:cNvSpPr/>
          <p:nvPr/>
        </p:nvSpPr>
        <p:spPr>
          <a:xfrm>
            <a:off x="6934200" y="2057400"/>
            <a:ext cx="1524000" cy="990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Manajer</a:t>
            </a:r>
            <a:endParaRPr lang="en-US" dirty="0" smtClean="0"/>
          </a:p>
          <a:p>
            <a:pPr algn="ctr"/>
            <a:r>
              <a:rPr lang="en-US" dirty="0" err="1" smtClean="0"/>
              <a:t>Keuangan</a:t>
            </a:r>
            <a:endParaRPr lang="en-US" dirty="0"/>
          </a:p>
        </p:txBody>
      </p:sp>
      <p:sp>
        <p:nvSpPr>
          <p:cNvPr id="10" name="Rectangle 9"/>
          <p:cNvSpPr/>
          <p:nvPr/>
        </p:nvSpPr>
        <p:spPr>
          <a:xfrm>
            <a:off x="457200" y="4343400"/>
            <a:ext cx="8077200" cy="914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KARYAWAN</a:t>
            </a:r>
            <a:endParaRPr lang="en-US" dirty="0"/>
          </a:p>
        </p:txBody>
      </p:sp>
      <p:cxnSp>
        <p:nvCxnSpPr>
          <p:cNvPr id="12" name="Elbow Connector 11"/>
          <p:cNvCxnSpPr>
            <a:stCxn id="5" idx="2"/>
            <a:endCxn id="7" idx="0"/>
          </p:cNvCxnSpPr>
          <p:nvPr/>
        </p:nvCxnSpPr>
        <p:spPr>
          <a:xfrm rot="5400000">
            <a:off x="3086100" y="1028700"/>
            <a:ext cx="1219200" cy="838200"/>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16" name="Elbow Connector 15"/>
          <p:cNvCxnSpPr>
            <a:stCxn id="5" idx="2"/>
            <a:endCxn id="6" idx="0"/>
          </p:cNvCxnSpPr>
          <p:nvPr/>
        </p:nvCxnSpPr>
        <p:spPr>
          <a:xfrm rot="5400000">
            <a:off x="2057400" y="0"/>
            <a:ext cx="1219200" cy="2895600"/>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18" name="Elbow Connector 17"/>
          <p:cNvCxnSpPr>
            <a:stCxn id="5" idx="2"/>
            <a:endCxn id="8" idx="0"/>
          </p:cNvCxnSpPr>
          <p:nvPr/>
        </p:nvCxnSpPr>
        <p:spPr>
          <a:xfrm rot="16200000" flipH="1">
            <a:off x="4229100" y="723900"/>
            <a:ext cx="1219200" cy="1447800"/>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20" name="Elbow Connector 19"/>
          <p:cNvCxnSpPr>
            <a:stCxn id="5" idx="2"/>
            <a:endCxn id="9" idx="0"/>
          </p:cNvCxnSpPr>
          <p:nvPr/>
        </p:nvCxnSpPr>
        <p:spPr>
          <a:xfrm rot="16200000" flipH="1">
            <a:off x="5295900" y="-342900"/>
            <a:ext cx="1219200" cy="3581400"/>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22" name="Straight Connector 21"/>
          <p:cNvCxnSpPr>
            <a:stCxn id="6" idx="2"/>
          </p:cNvCxnSpPr>
          <p:nvPr/>
        </p:nvCxnSpPr>
        <p:spPr>
          <a:xfrm rot="5400000">
            <a:off x="571500" y="3695700"/>
            <a:ext cx="1295400" cy="1588"/>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p:cNvCxnSpPr>
            <a:stCxn id="7" idx="2"/>
          </p:cNvCxnSpPr>
          <p:nvPr/>
        </p:nvCxnSpPr>
        <p:spPr>
          <a:xfrm rot="5400000">
            <a:off x="2628900" y="3695700"/>
            <a:ext cx="1295400" cy="1588"/>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p:cNvCxnSpPr>
            <a:stCxn id="8" idx="2"/>
          </p:cNvCxnSpPr>
          <p:nvPr/>
        </p:nvCxnSpPr>
        <p:spPr>
          <a:xfrm rot="5400000">
            <a:off x="4914900" y="3695700"/>
            <a:ext cx="1295400" cy="1588"/>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29"/>
          <p:cNvCxnSpPr>
            <a:stCxn id="6" idx="2"/>
          </p:cNvCxnSpPr>
          <p:nvPr/>
        </p:nvCxnSpPr>
        <p:spPr>
          <a:xfrm rot="16200000" flipH="1">
            <a:off x="1600200" y="2667000"/>
            <a:ext cx="1295400" cy="2057400"/>
          </a:xfrm>
          <a:prstGeom prst="line">
            <a:avLst/>
          </a:prstGeom>
        </p:spPr>
        <p:style>
          <a:lnRef idx="1">
            <a:schemeClr val="dk1"/>
          </a:lnRef>
          <a:fillRef idx="0">
            <a:schemeClr val="dk1"/>
          </a:fillRef>
          <a:effectRef idx="0">
            <a:schemeClr val="dk1"/>
          </a:effectRef>
          <a:fontRef idx="minor">
            <a:schemeClr val="tx1"/>
          </a:fontRef>
        </p:style>
      </p:cxnSp>
      <p:cxnSp>
        <p:nvCxnSpPr>
          <p:cNvPr id="32" name="Straight Connector 31"/>
          <p:cNvCxnSpPr>
            <a:stCxn id="6" idx="2"/>
          </p:cNvCxnSpPr>
          <p:nvPr/>
        </p:nvCxnSpPr>
        <p:spPr>
          <a:xfrm rot="16200000" flipH="1">
            <a:off x="2743200" y="1524000"/>
            <a:ext cx="1295400" cy="4343400"/>
          </a:xfrm>
          <a:prstGeom prst="line">
            <a:avLst/>
          </a:prstGeom>
        </p:spPr>
        <p:style>
          <a:lnRef idx="1">
            <a:schemeClr val="dk1"/>
          </a:lnRef>
          <a:fillRef idx="0">
            <a:schemeClr val="dk1"/>
          </a:fillRef>
          <a:effectRef idx="0">
            <a:schemeClr val="dk1"/>
          </a:effectRef>
          <a:fontRef idx="minor">
            <a:schemeClr val="tx1"/>
          </a:fontRef>
        </p:style>
      </p:cxnSp>
      <p:cxnSp>
        <p:nvCxnSpPr>
          <p:cNvPr id="34" name="Straight Connector 33"/>
          <p:cNvCxnSpPr>
            <a:stCxn id="6" idx="2"/>
          </p:cNvCxnSpPr>
          <p:nvPr/>
        </p:nvCxnSpPr>
        <p:spPr>
          <a:xfrm rot="16200000" flipH="1">
            <a:off x="3810000" y="457200"/>
            <a:ext cx="1295400" cy="6477000"/>
          </a:xfrm>
          <a:prstGeom prst="line">
            <a:avLst/>
          </a:prstGeom>
        </p:spPr>
        <p:style>
          <a:lnRef idx="1">
            <a:schemeClr val="dk1"/>
          </a:lnRef>
          <a:fillRef idx="0">
            <a:schemeClr val="dk1"/>
          </a:fillRef>
          <a:effectRef idx="0">
            <a:schemeClr val="dk1"/>
          </a:effectRef>
          <a:fontRef idx="minor">
            <a:schemeClr val="tx1"/>
          </a:fontRef>
        </p:style>
      </p:cxnSp>
      <p:cxnSp>
        <p:nvCxnSpPr>
          <p:cNvPr id="36" name="Straight Connector 35"/>
          <p:cNvCxnSpPr>
            <a:stCxn id="9" idx="2"/>
          </p:cNvCxnSpPr>
          <p:nvPr/>
        </p:nvCxnSpPr>
        <p:spPr>
          <a:xfrm rot="5400000">
            <a:off x="7048500" y="3695700"/>
            <a:ext cx="1295400" cy="1588"/>
          </a:xfrm>
          <a:prstGeom prst="line">
            <a:avLst/>
          </a:prstGeom>
        </p:spPr>
        <p:style>
          <a:lnRef idx="1">
            <a:schemeClr val="dk1"/>
          </a:lnRef>
          <a:fillRef idx="0">
            <a:schemeClr val="dk1"/>
          </a:fillRef>
          <a:effectRef idx="0">
            <a:schemeClr val="dk1"/>
          </a:effectRef>
          <a:fontRef idx="minor">
            <a:schemeClr val="tx1"/>
          </a:fontRef>
        </p:style>
      </p:cxnSp>
      <p:cxnSp>
        <p:nvCxnSpPr>
          <p:cNvPr id="38" name="Straight Connector 37"/>
          <p:cNvCxnSpPr>
            <a:stCxn id="7" idx="2"/>
          </p:cNvCxnSpPr>
          <p:nvPr/>
        </p:nvCxnSpPr>
        <p:spPr>
          <a:xfrm rot="5400000">
            <a:off x="1600200" y="2667000"/>
            <a:ext cx="1295400" cy="2057400"/>
          </a:xfrm>
          <a:prstGeom prst="line">
            <a:avLst/>
          </a:prstGeom>
        </p:spPr>
        <p:style>
          <a:lnRef idx="1">
            <a:schemeClr val="dk1"/>
          </a:lnRef>
          <a:fillRef idx="0">
            <a:schemeClr val="dk1"/>
          </a:fillRef>
          <a:effectRef idx="0">
            <a:schemeClr val="dk1"/>
          </a:effectRef>
          <a:fontRef idx="minor">
            <a:schemeClr val="tx1"/>
          </a:fontRef>
        </p:style>
      </p:cxnSp>
      <p:cxnSp>
        <p:nvCxnSpPr>
          <p:cNvPr id="40" name="Straight Connector 39"/>
          <p:cNvCxnSpPr>
            <a:stCxn id="7" idx="2"/>
          </p:cNvCxnSpPr>
          <p:nvPr/>
        </p:nvCxnSpPr>
        <p:spPr>
          <a:xfrm rot="16200000" flipH="1">
            <a:off x="3771900" y="2552700"/>
            <a:ext cx="1295400" cy="2286000"/>
          </a:xfrm>
          <a:prstGeom prst="line">
            <a:avLst/>
          </a:prstGeom>
        </p:spPr>
        <p:style>
          <a:lnRef idx="1">
            <a:schemeClr val="dk1"/>
          </a:lnRef>
          <a:fillRef idx="0">
            <a:schemeClr val="dk1"/>
          </a:fillRef>
          <a:effectRef idx="0">
            <a:schemeClr val="dk1"/>
          </a:effectRef>
          <a:fontRef idx="minor">
            <a:schemeClr val="tx1"/>
          </a:fontRef>
        </p:style>
      </p:cxnSp>
      <p:cxnSp>
        <p:nvCxnSpPr>
          <p:cNvPr id="42" name="Straight Connector 41"/>
          <p:cNvCxnSpPr>
            <a:stCxn id="7" idx="2"/>
          </p:cNvCxnSpPr>
          <p:nvPr/>
        </p:nvCxnSpPr>
        <p:spPr>
          <a:xfrm rot="16200000" flipH="1">
            <a:off x="4838700" y="1485900"/>
            <a:ext cx="1295400" cy="4419600"/>
          </a:xfrm>
          <a:prstGeom prst="line">
            <a:avLst/>
          </a:prstGeom>
        </p:spPr>
        <p:style>
          <a:lnRef idx="1">
            <a:schemeClr val="dk1"/>
          </a:lnRef>
          <a:fillRef idx="0">
            <a:schemeClr val="dk1"/>
          </a:fillRef>
          <a:effectRef idx="0">
            <a:schemeClr val="dk1"/>
          </a:effectRef>
          <a:fontRef idx="minor">
            <a:schemeClr val="tx1"/>
          </a:fontRef>
        </p:style>
      </p:cxnSp>
      <p:cxnSp>
        <p:nvCxnSpPr>
          <p:cNvPr id="44" name="Straight Connector 43"/>
          <p:cNvCxnSpPr>
            <a:stCxn id="8" idx="2"/>
          </p:cNvCxnSpPr>
          <p:nvPr/>
        </p:nvCxnSpPr>
        <p:spPr>
          <a:xfrm rot="5400000">
            <a:off x="2743200" y="1524000"/>
            <a:ext cx="1295400" cy="4343400"/>
          </a:xfrm>
          <a:prstGeom prst="line">
            <a:avLst/>
          </a:prstGeom>
        </p:spPr>
        <p:style>
          <a:lnRef idx="1">
            <a:schemeClr val="dk1"/>
          </a:lnRef>
          <a:fillRef idx="0">
            <a:schemeClr val="dk1"/>
          </a:fillRef>
          <a:effectRef idx="0">
            <a:schemeClr val="dk1"/>
          </a:effectRef>
          <a:fontRef idx="minor">
            <a:schemeClr val="tx1"/>
          </a:fontRef>
        </p:style>
      </p:cxnSp>
      <p:cxnSp>
        <p:nvCxnSpPr>
          <p:cNvPr id="46" name="Straight Connector 45"/>
          <p:cNvCxnSpPr>
            <a:stCxn id="8" idx="2"/>
          </p:cNvCxnSpPr>
          <p:nvPr/>
        </p:nvCxnSpPr>
        <p:spPr>
          <a:xfrm rot="5400000">
            <a:off x="3733800" y="2514600"/>
            <a:ext cx="1295400" cy="2362200"/>
          </a:xfrm>
          <a:prstGeom prst="line">
            <a:avLst/>
          </a:prstGeom>
        </p:spPr>
        <p:style>
          <a:lnRef idx="1">
            <a:schemeClr val="dk1"/>
          </a:lnRef>
          <a:fillRef idx="0">
            <a:schemeClr val="dk1"/>
          </a:fillRef>
          <a:effectRef idx="0">
            <a:schemeClr val="dk1"/>
          </a:effectRef>
          <a:fontRef idx="minor">
            <a:schemeClr val="tx1"/>
          </a:fontRef>
        </p:style>
      </p:cxnSp>
      <p:cxnSp>
        <p:nvCxnSpPr>
          <p:cNvPr id="48" name="Straight Connector 47"/>
          <p:cNvCxnSpPr>
            <a:stCxn id="8" idx="2"/>
          </p:cNvCxnSpPr>
          <p:nvPr/>
        </p:nvCxnSpPr>
        <p:spPr>
          <a:xfrm rot="16200000" flipH="1">
            <a:off x="5981700" y="2628900"/>
            <a:ext cx="1295400" cy="2133600"/>
          </a:xfrm>
          <a:prstGeom prst="line">
            <a:avLst/>
          </a:prstGeom>
        </p:spPr>
        <p:style>
          <a:lnRef idx="1">
            <a:schemeClr val="dk1"/>
          </a:lnRef>
          <a:fillRef idx="0">
            <a:schemeClr val="dk1"/>
          </a:fillRef>
          <a:effectRef idx="0">
            <a:schemeClr val="dk1"/>
          </a:effectRef>
          <a:fontRef idx="minor">
            <a:schemeClr val="tx1"/>
          </a:fontRef>
        </p:style>
      </p:cxnSp>
      <p:cxnSp>
        <p:nvCxnSpPr>
          <p:cNvPr id="50" name="Straight Connector 49"/>
          <p:cNvCxnSpPr>
            <a:stCxn id="9" idx="2"/>
          </p:cNvCxnSpPr>
          <p:nvPr/>
        </p:nvCxnSpPr>
        <p:spPr>
          <a:xfrm rot="5400000">
            <a:off x="3810000" y="457200"/>
            <a:ext cx="1295400" cy="6477000"/>
          </a:xfrm>
          <a:prstGeom prst="line">
            <a:avLst/>
          </a:prstGeom>
        </p:spPr>
        <p:style>
          <a:lnRef idx="1">
            <a:schemeClr val="dk1"/>
          </a:lnRef>
          <a:fillRef idx="0">
            <a:schemeClr val="dk1"/>
          </a:fillRef>
          <a:effectRef idx="0">
            <a:schemeClr val="dk1"/>
          </a:effectRef>
          <a:fontRef idx="minor">
            <a:schemeClr val="tx1"/>
          </a:fontRef>
        </p:style>
      </p:cxnSp>
      <p:cxnSp>
        <p:nvCxnSpPr>
          <p:cNvPr id="53" name="Straight Connector 52"/>
          <p:cNvCxnSpPr>
            <a:stCxn id="9" idx="2"/>
          </p:cNvCxnSpPr>
          <p:nvPr/>
        </p:nvCxnSpPr>
        <p:spPr>
          <a:xfrm rot="5400000">
            <a:off x="4800600" y="1447800"/>
            <a:ext cx="1295400" cy="4495800"/>
          </a:xfrm>
          <a:prstGeom prst="line">
            <a:avLst/>
          </a:prstGeom>
        </p:spPr>
        <p:style>
          <a:lnRef idx="1">
            <a:schemeClr val="dk1"/>
          </a:lnRef>
          <a:fillRef idx="0">
            <a:schemeClr val="dk1"/>
          </a:fillRef>
          <a:effectRef idx="0">
            <a:schemeClr val="dk1"/>
          </a:effectRef>
          <a:fontRef idx="minor">
            <a:schemeClr val="tx1"/>
          </a:fontRef>
        </p:style>
      </p:cxnSp>
      <p:cxnSp>
        <p:nvCxnSpPr>
          <p:cNvPr id="55" name="Straight Connector 54"/>
          <p:cNvCxnSpPr>
            <a:stCxn id="9" idx="2"/>
          </p:cNvCxnSpPr>
          <p:nvPr/>
        </p:nvCxnSpPr>
        <p:spPr>
          <a:xfrm rot="5400000">
            <a:off x="5981700" y="2628900"/>
            <a:ext cx="1295400" cy="213360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382000" cy="4191000"/>
          </a:xfrm>
        </p:spPr>
        <p:txBody>
          <a:bodyPr>
            <a:normAutofit/>
          </a:bodyPr>
          <a:lstStyle/>
          <a:p>
            <a:pPr algn="l"/>
            <a:r>
              <a:rPr lang="en-US" sz="3600" dirty="0" smtClean="0"/>
              <a:t>4. </a:t>
            </a:r>
            <a:r>
              <a:rPr lang="en-US" sz="3600" dirty="0" err="1" smtClean="0"/>
              <a:t>Struktur</a:t>
            </a:r>
            <a:r>
              <a:rPr lang="en-US" sz="3600" dirty="0" smtClean="0"/>
              <a:t> </a:t>
            </a:r>
            <a:r>
              <a:rPr lang="en-US" sz="3600" dirty="0" err="1" smtClean="0"/>
              <a:t>Organisasi</a:t>
            </a:r>
            <a:r>
              <a:rPr lang="en-US" sz="3600" dirty="0" smtClean="0"/>
              <a:t> </a:t>
            </a:r>
            <a:r>
              <a:rPr lang="en-US" sz="3600" dirty="0" err="1" smtClean="0"/>
              <a:t>Fungsional</a:t>
            </a:r>
            <a:r>
              <a:rPr lang="en-US" sz="3600" dirty="0" smtClean="0"/>
              <a:t> </a:t>
            </a:r>
            <a:r>
              <a:rPr lang="en-US" sz="3600" dirty="0" err="1" smtClean="0"/>
              <a:t>dan</a:t>
            </a:r>
            <a:r>
              <a:rPr lang="en-US" sz="3600" dirty="0" smtClean="0"/>
              <a:t> </a:t>
            </a:r>
            <a:r>
              <a:rPr lang="en-US" sz="3600" dirty="0" err="1" smtClean="0"/>
              <a:t>Staf</a:t>
            </a:r>
            <a:r>
              <a:rPr lang="en-US" sz="3600" dirty="0" smtClean="0"/>
              <a:t/>
            </a:r>
            <a:br>
              <a:rPr lang="en-US" sz="3600" dirty="0" smtClean="0"/>
            </a:br>
            <a:r>
              <a:rPr lang="en-US" sz="3600" dirty="0" smtClean="0"/>
              <a:t/>
            </a:r>
            <a:br>
              <a:rPr lang="en-US" sz="3600" dirty="0" smtClean="0"/>
            </a:br>
            <a:r>
              <a:rPr lang="en-US" sz="3600" dirty="0" smtClean="0"/>
              <a:t>5. </a:t>
            </a:r>
            <a:r>
              <a:rPr lang="en-US" sz="3600" dirty="0" err="1" smtClean="0"/>
              <a:t>Struktur</a:t>
            </a:r>
            <a:r>
              <a:rPr lang="en-US" sz="3600" dirty="0" smtClean="0"/>
              <a:t> </a:t>
            </a:r>
            <a:r>
              <a:rPr lang="en-US" sz="3600" dirty="0" err="1" smtClean="0"/>
              <a:t>Organisasi</a:t>
            </a:r>
            <a:r>
              <a:rPr lang="en-US" sz="3600" dirty="0" smtClean="0"/>
              <a:t> </a:t>
            </a:r>
            <a:r>
              <a:rPr lang="en-US" sz="3600" dirty="0" err="1" smtClean="0"/>
              <a:t>Panitia</a:t>
            </a:r>
            <a:r>
              <a:rPr lang="en-US" sz="3600" dirty="0" smtClean="0"/>
              <a:t> (Committee)</a:t>
            </a:r>
            <a:br>
              <a:rPr lang="en-US" sz="3600" dirty="0" smtClean="0"/>
            </a:br>
            <a:r>
              <a:rPr lang="en-US" sz="3600" dirty="0" smtClean="0"/>
              <a:t/>
            </a:r>
            <a:br>
              <a:rPr lang="en-US" sz="3600" dirty="0" smtClean="0"/>
            </a:br>
            <a:r>
              <a:rPr lang="en-US" sz="3600" dirty="0" smtClean="0"/>
              <a:t>6. </a:t>
            </a:r>
            <a:r>
              <a:rPr lang="en-US" sz="3600" dirty="0" err="1" smtClean="0"/>
              <a:t>Struktur</a:t>
            </a:r>
            <a:r>
              <a:rPr lang="en-US" sz="3600" dirty="0" smtClean="0"/>
              <a:t> </a:t>
            </a:r>
            <a:r>
              <a:rPr lang="en-US" sz="3600" dirty="0" err="1" smtClean="0"/>
              <a:t>Organisasi</a:t>
            </a:r>
            <a:r>
              <a:rPr lang="en-US" sz="3600" dirty="0" smtClean="0"/>
              <a:t> Modern</a:t>
            </a:r>
            <a:endParaRPr lang="en-US"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667000"/>
            <a:ext cx="7772400" cy="1470025"/>
          </a:xfrm>
        </p:spPr>
        <p:txBody>
          <a:bodyPr>
            <a:noAutofit/>
          </a:bodyPr>
          <a:lstStyle/>
          <a:p>
            <a:pPr algn="just"/>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Perilaku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Keorganisasian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atau</a:t>
            </a:r>
            <a:r>
              <a:rPr lang="en-US" sz="2400" dirty="0" smtClean="0">
                <a:latin typeface="Times New Roman" pitchFamily="18" charset="0"/>
                <a:cs typeface="Times New Roman" pitchFamily="18" charset="0"/>
              </a:rPr>
              <a:t>  organizational behavior (OB) </a:t>
            </a:r>
            <a:r>
              <a:rPr lang="en-US" sz="2400" dirty="0" err="1" smtClean="0">
                <a:latin typeface="Times New Roman" pitchFamily="18" charset="0"/>
                <a:cs typeface="Times New Roman" pitchFamily="18" charset="0"/>
              </a:rPr>
              <a:t>adalah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disiplin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ilmu</a:t>
            </a:r>
            <a:r>
              <a:rPr lang="en-US" sz="2400" dirty="0" smtClean="0">
                <a:latin typeface="Times New Roman" pitchFamily="18" charset="0"/>
                <a:cs typeface="Times New Roman" pitchFamily="18" charset="0"/>
              </a:rPr>
              <a:t>  yang </a:t>
            </a:r>
            <a:r>
              <a:rPr lang="en-US" sz="2400" dirty="0" err="1" smtClean="0">
                <a:latin typeface="Times New Roman" pitchFamily="18" charset="0"/>
                <a:cs typeface="Times New Roman" pitchFamily="18" charset="0"/>
              </a:rPr>
              <a:t>mempelajari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perilaku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individu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kelompok-kelompok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struktur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organisasi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dalam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organisasi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tujuan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meningkatkan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kepuasan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kerja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karyawan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produktivitas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efektivitas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organisasi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kata</a:t>
            </a:r>
            <a:r>
              <a:rPr lang="en-US" sz="2400" dirty="0" smtClean="0">
                <a:latin typeface="Times New Roman" pitchFamily="18" charset="0"/>
                <a:cs typeface="Times New Roman" pitchFamily="18" charset="0"/>
              </a:rPr>
              <a:t> lain, </a:t>
            </a:r>
            <a:r>
              <a:rPr lang="en-US" sz="2400" dirty="0" err="1" smtClean="0">
                <a:latin typeface="Times New Roman" pitchFamily="18" charset="0"/>
                <a:cs typeface="Times New Roman" pitchFamily="18" charset="0"/>
              </a:rPr>
              <a:t>perilaku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organisasi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berkaitan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langsung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pemahaman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upaya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mengendalikan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perilaku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manusia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dalam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organisasi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demi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mencapai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tujuan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bersama</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
        <p:nvSpPr>
          <p:cNvPr id="3" name="Subtitle 2"/>
          <p:cNvSpPr>
            <a:spLocks noGrp="1"/>
          </p:cNvSpPr>
          <p:nvPr>
            <p:ph type="subTitle" idx="1"/>
          </p:nvPr>
        </p:nvSpPr>
        <p:spPr>
          <a:xfrm>
            <a:off x="1066800" y="609600"/>
            <a:ext cx="6400800" cy="1752600"/>
          </a:xfrm>
        </p:spPr>
        <p:txBody>
          <a:bodyPr/>
          <a:lstStyle/>
          <a:p>
            <a:r>
              <a:rPr lang="en-US" dirty="0" smtClean="0">
                <a:solidFill>
                  <a:schemeClr val="tx1"/>
                </a:solidFill>
              </a:rPr>
              <a:t>I. </a:t>
            </a:r>
            <a:r>
              <a:rPr lang="en-US" dirty="0" err="1" smtClean="0">
                <a:solidFill>
                  <a:schemeClr val="tx1"/>
                </a:solidFill>
              </a:rPr>
              <a:t>Pengertian</a:t>
            </a:r>
            <a:r>
              <a:rPr lang="en-US" dirty="0" smtClean="0">
                <a:solidFill>
                  <a:schemeClr val="tx1"/>
                </a:solidFill>
              </a:rPr>
              <a:t> </a:t>
            </a:r>
            <a:r>
              <a:rPr lang="en-US" dirty="0" err="1" smtClean="0">
                <a:solidFill>
                  <a:schemeClr val="tx1"/>
                </a:solidFill>
              </a:rPr>
              <a:t>Perilaku</a:t>
            </a:r>
            <a:r>
              <a:rPr lang="en-US" dirty="0" smtClean="0">
                <a:solidFill>
                  <a:schemeClr val="tx1"/>
                </a:solidFill>
              </a:rPr>
              <a:t> </a:t>
            </a:r>
            <a:r>
              <a:rPr lang="en-US" dirty="0" err="1" smtClean="0">
                <a:solidFill>
                  <a:schemeClr val="tx1"/>
                </a:solidFill>
              </a:rPr>
              <a:t>Keorganisasian</a:t>
            </a:r>
            <a:endParaRPr lang="en-US"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just"/>
            <a:r>
              <a:rPr lang="en-US" dirty="0" smtClean="0"/>
              <a:t>1. INDIVIDUAL LEVEL</a:t>
            </a:r>
            <a:endParaRPr lang="en-US" dirty="0"/>
          </a:p>
        </p:txBody>
      </p:sp>
      <p:sp>
        <p:nvSpPr>
          <p:cNvPr id="4" name="Content Placeholder 3"/>
          <p:cNvSpPr>
            <a:spLocks noGrp="1"/>
          </p:cNvSpPr>
          <p:nvPr>
            <p:ph idx="1"/>
          </p:nvPr>
        </p:nvSpPr>
        <p:spPr/>
        <p:txBody>
          <a:bodyPr/>
          <a:lstStyle/>
          <a:p>
            <a:r>
              <a:rPr lang="en-US" dirty="0" smtClean="0"/>
              <a:t>KEPRIBADIAN DAN EMOSI</a:t>
            </a:r>
          </a:p>
          <a:p>
            <a:r>
              <a:rPr lang="en-US" dirty="0" smtClean="0"/>
              <a:t>NILAI DAN SIKAP</a:t>
            </a:r>
          </a:p>
          <a:p>
            <a:r>
              <a:rPr lang="en-US" dirty="0" smtClean="0"/>
              <a:t>KEMAMPUAN</a:t>
            </a:r>
          </a:p>
          <a:p>
            <a:r>
              <a:rPr lang="en-US" dirty="0" smtClean="0"/>
              <a:t>PERSEPSI</a:t>
            </a:r>
          </a:p>
          <a:p>
            <a:r>
              <a:rPr lang="en-US" dirty="0" smtClean="0"/>
              <a:t>MOTIVASI</a:t>
            </a:r>
          </a:p>
          <a:p>
            <a:r>
              <a:rPr lang="en-US" dirty="0" smtClean="0"/>
              <a:t>PROSES BELAJAR INDIVIDU</a:t>
            </a:r>
          </a:p>
          <a:p>
            <a:r>
              <a:rPr lang="en-US" dirty="0" smtClean="0"/>
              <a:t>PENGAMBILAN KEP. INDIVIDU</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smtClean="0"/>
              <a:t>2. GROUP LEVEL</a:t>
            </a:r>
            <a:endParaRPr lang="en-US" dirty="0"/>
          </a:p>
        </p:txBody>
      </p:sp>
      <p:sp>
        <p:nvSpPr>
          <p:cNvPr id="3" name="Content Placeholder 2"/>
          <p:cNvSpPr>
            <a:spLocks noGrp="1"/>
          </p:cNvSpPr>
          <p:nvPr>
            <p:ph idx="1"/>
          </p:nvPr>
        </p:nvSpPr>
        <p:spPr/>
        <p:txBody>
          <a:bodyPr/>
          <a:lstStyle/>
          <a:p>
            <a:r>
              <a:rPr lang="en-US" dirty="0" smtClean="0"/>
              <a:t>KOMUNIKASI</a:t>
            </a:r>
          </a:p>
          <a:p>
            <a:r>
              <a:rPr lang="en-US" dirty="0" smtClean="0"/>
              <a:t>PENGAMBILAN KEP. KELOMPOK</a:t>
            </a:r>
          </a:p>
          <a:p>
            <a:r>
              <a:rPr lang="en-US" dirty="0" smtClean="0"/>
              <a:t>LEADERSHIP</a:t>
            </a:r>
          </a:p>
          <a:p>
            <a:r>
              <a:rPr lang="en-US" dirty="0" smtClean="0"/>
              <a:t>STRUKTUR KELOMPOK</a:t>
            </a:r>
          </a:p>
          <a:p>
            <a:r>
              <a:rPr lang="en-US" dirty="0" smtClean="0"/>
              <a:t>KONFLIK</a:t>
            </a:r>
          </a:p>
          <a:p>
            <a:r>
              <a:rPr lang="en-US" dirty="0" smtClean="0"/>
              <a:t>POWER DAN POLITIK</a:t>
            </a:r>
          </a:p>
          <a:p>
            <a:r>
              <a:rPr lang="en-US" dirty="0" smtClean="0"/>
              <a:t>TIM KERJA</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smtClean="0"/>
              <a:t>3. ORGANIZATION SYSTEM LEVEL</a:t>
            </a:r>
            <a:endParaRPr lang="en-US" dirty="0"/>
          </a:p>
        </p:txBody>
      </p:sp>
      <p:sp>
        <p:nvSpPr>
          <p:cNvPr id="3" name="Content Placeholder 2"/>
          <p:cNvSpPr>
            <a:spLocks noGrp="1"/>
          </p:cNvSpPr>
          <p:nvPr>
            <p:ph idx="1"/>
          </p:nvPr>
        </p:nvSpPr>
        <p:spPr/>
        <p:txBody>
          <a:bodyPr/>
          <a:lstStyle/>
          <a:p>
            <a:r>
              <a:rPr lang="en-US" dirty="0" smtClean="0"/>
              <a:t>KEBIJAKAN SDM DAN PENERAPANNYA</a:t>
            </a:r>
          </a:p>
          <a:p>
            <a:r>
              <a:rPr lang="en-US" dirty="0" smtClean="0"/>
              <a:t>BUDAYA ORGANISASI</a:t>
            </a:r>
          </a:p>
          <a:p>
            <a:r>
              <a:rPr lang="en-US" dirty="0" smtClean="0"/>
              <a:t>DESAIN DAN STRUKUR ORGANISASI</a:t>
            </a:r>
          </a:p>
          <a:p>
            <a:r>
              <a:rPr lang="en-US" dirty="0" smtClean="0"/>
              <a:t>TEHNOLOGI DAN DESAIN PEKERJAAN</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en-US" dirty="0" smtClean="0"/>
              <a:t>F. DAFTAR PUSTAKA (BUKU RUJUKAN)</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sz="2000" dirty="0" smtClean="0">
                <a:latin typeface="Times New Roman" pitchFamily="18" charset="0"/>
                <a:cs typeface="Times New Roman" pitchFamily="18" charset="0"/>
              </a:rPr>
              <a:t>John M Ivan </a:t>
            </a:r>
            <a:r>
              <a:rPr lang="en-US" sz="2000" dirty="0" err="1" smtClean="0">
                <a:latin typeface="Times New Roman" pitchFamily="18" charset="0"/>
                <a:cs typeface="Times New Roman" pitchFamily="18" charset="0"/>
              </a:rPr>
              <a:t>Cevich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dkk</a:t>
            </a:r>
            <a:r>
              <a:rPr lang="en-US" sz="2000" dirty="0" smtClean="0">
                <a:latin typeface="Times New Roman" pitchFamily="18" charset="0"/>
                <a:cs typeface="Times New Roman" pitchFamily="18" charset="0"/>
              </a:rPr>
              <a:t>, 2006</a:t>
            </a:r>
            <a:r>
              <a:rPr lang="en-US" sz="2000" b="1" i="1" dirty="0" smtClean="0">
                <a:latin typeface="Times New Roman" pitchFamily="18" charset="0"/>
                <a:cs typeface="Times New Roman" pitchFamily="18" charset="0"/>
              </a:rPr>
              <a:t>, </a:t>
            </a:r>
            <a:r>
              <a:rPr lang="en-US" sz="2000" b="1" i="1" dirty="0" err="1" smtClean="0">
                <a:latin typeface="Times New Roman" pitchFamily="18" charset="0"/>
                <a:cs typeface="Times New Roman" pitchFamily="18" charset="0"/>
              </a:rPr>
              <a:t>Perilaku</a:t>
            </a:r>
            <a:r>
              <a:rPr lang="en-US" sz="2000" b="1" i="1" dirty="0" smtClean="0">
                <a:latin typeface="Times New Roman" pitchFamily="18" charset="0"/>
                <a:cs typeface="Times New Roman" pitchFamily="18" charset="0"/>
              </a:rPr>
              <a:t> </a:t>
            </a:r>
            <a:r>
              <a:rPr lang="en-US" sz="2000" b="1" i="1" dirty="0" err="1" smtClean="0">
                <a:latin typeface="Times New Roman" pitchFamily="18" charset="0"/>
                <a:cs typeface="Times New Roman" pitchFamily="18" charset="0"/>
              </a:rPr>
              <a:t>dan</a:t>
            </a:r>
            <a:r>
              <a:rPr lang="en-US" sz="2000" b="1" i="1" dirty="0" smtClean="0">
                <a:latin typeface="Times New Roman" pitchFamily="18" charset="0"/>
                <a:cs typeface="Times New Roman" pitchFamily="18" charset="0"/>
              </a:rPr>
              <a:t> </a:t>
            </a:r>
            <a:r>
              <a:rPr lang="en-US" sz="2000" b="1" i="1" dirty="0" err="1" smtClean="0">
                <a:latin typeface="Times New Roman" pitchFamily="18" charset="0"/>
                <a:cs typeface="Times New Roman" pitchFamily="18" charset="0"/>
              </a:rPr>
              <a:t>Manajemen</a:t>
            </a:r>
            <a:r>
              <a:rPr lang="en-US" sz="2000" b="1" i="1" dirty="0" smtClean="0">
                <a:latin typeface="Times New Roman" pitchFamily="18" charset="0"/>
                <a:cs typeface="Times New Roman" pitchFamily="18" charset="0"/>
              </a:rPr>
              <a:t> </a:t>
            </a:r>
            <a:r>
              <a:rPr lang="en-US" sz="2000" b="1" i="1" dirty="0" err="1" smtClean="0">
                <a:latin typeface="Times New Roman" pitchFamily="18" charset="0"/>
                <a:cs typeface="Times New Roman" pitchFamily="18" charset="0"/>
              </a:rPr>
              <a:t>Organisasi</a:t>
            </a:r>
            <a:r>
              <a:rPr lang="en-US" sz="2000" b="1" i="1" dirty="0" smtClean="0">
                <a:latin typeface="Times New Roman" pitchFamily="18" charset="0"/>
                <a:cs typeface="Times New Roman" pitchFamily="18" charset="0"/>
              </a:rPr>
              <a:t>, </a:t>
            </a:r>
            <a:r>
              <a:rPr lang="en-US" sz="2000" b="1" i="1" dirty="0" err="1" smtClean="0">
                <a:latin typeface="Times New Roman" pitchFamily="18" charset="0"/>
                <a:cs typeface="Times New Roman" pitchFamily="18" charset="0"/>
              </a:rPr>
              <a:t>Jilid</a:t>
            </a:r>
            <a:r>
              <a:rPr lang="en-US" sz="2000" b="1" i="1" dirty="0" smtClean="0">
                <a:latin typeface="Times New Roman" pitchFamily="18" charset="0"/>
                <a:cs typeface="Times New Roman" pitchFamily="18" charset="0"/>
              </a:rPr>
              <a:t> I </a:t>
            </a:r>
            <a:r>
              <a:rPr lang="en-US" sz="2000" b="1" i="1" dirty="0" err="1" smtClean="0">
                <a:latin typeface="Times New Roman" pitchFamily="18" charset="0"/>
                <a:cs typeface="Times New Roman" pitchFamily="18" charset="0"/>
              </a:rPr>
              <a:t>dan</a:t>
            </a:r>
            <a:r>
              <a:rPr lang="en-US" sz="2000" b="1" i="1" dirty="0" smtClean="0">
                <a:latin typeface="Times New Roman" pitchFamily="18" charset="0"/>
                <a:cs typeface="Times New Roman" pitchFamily="18" charset="0"/>
              </a:rPr>
              <a:t> II,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Edisi</a:t>
            </a:r>
            <a:r>
              <a:rPr lang="en-US" sz="2000" dirty="0" smtClean="0">
                <a:latin typeface="Times New Roman" pitchFamily="18" charset="0"/>
                <a:cs typeface="Times New Roman" pitchFamily="18" charset="0"/>
              </a:rPr>
              <a:t> 7 </a:t>
            </a:r>
            <a:r>
              <a:rPr lang="en-US" sz="2000" dirty="0" err="1" smtClean="0">
                <a:latin typeface="Times New Roman" pitchFamily="18" charset="0"/>
                <a:cs typeface="Times New Roman" pitchFamily="18" charset="0"/>
              </a:rPr>
              <a:t>dan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Edisi</a:t>
            </a:r>
            <a:r>
              <a:rPr lang="en-US" sz="2000" dirty="0" smtClean="0">
                <a:latin typeface="Times New Roman" pitchFamily="18" charset="0"/>
                <a:cs typeface="Times New Roman" pitchFamily="18" charset="0"/>
              </a:rPr>
              <a:t> Indonesia, </a:t>
            </a:r>
            <a:r>
              <a:rPr lang="en-US" sz="2000" dirty="0" err="1" smtClean="0">
                <a:latin typeface="Times New Roman" pitchFamily="18" charset="0"/>
                <a:cs typeface="Times New Roman" pitchFamily="18" charset="0"/>
              </a:rPr>
              <a:t>Penerbit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Erlangga</a:t>
            </a:r>
            <a:r>
              <a:rPr lang="en-US" sz="2000" dirty="0" smtClean="0">
                <a:latin typeface="Times New Roman" pitchFamily="18" charset="0"/>
                <a:cs typeface="Times New Roman" pitchFamily="18" charset="0"/>
              </a:rPr>
              <a:t>, Jakarta.</a:t>
            </a:r>
          </a:p>
          <a:p>
            <a:pPr marL="514350" indent="-514350">
              <a:buFont typeface="+mj-lt"/>
              <a:buAutoNum type="arabicPeriod"/>
            </a:pPr>
            <a:r>
              <a:rPr lang="en-US" sz="2000" dirty="0" err="1" smtClean="0">
                <a:latin typeface="Times New Roman" pitchFamily="18" charset="0"/>
                <a:cs typeface="Times New Roman" pitchFamily="18" charset="0"/>
              </a:rPr>
              <a:t>Sthephen</a:t>
            </a:r>
            <a:r>
              <a:rPr lang="en-US" sz="2000" dirty="0" smtClean="0">
                <a:latin typeface="Times New Roman" pitchFamily="18" charset="0"/>
                <a:cs typeface="Times New Roman" pitchFamily="18" charset="0"/>
              </a:rPr>
              <a:t> P Robbins, 2003</a:t>
            </a:r>
            <a:r>
              <a:rPr lang="en-US" sz="2000" b="1" i="1" dirty="0" smtClean="0">
                <a:latin typeface="Times New Roman" pitchFamily="18" charset="0"/>
                <a:cs typeface="Times New Roman" pitchFamily="18" charset="0"/>
              </a:rPr>
              <a:t>, </a:t>
            </a:r>
            <a:r>
              <a:rPr lang="en-US" sz="2000" b="1" i="1" dirty="0" err="1" smtClean="0">
                <a:latin typeface="Times New Roman" pitchFamily="18" charset="0"/>
                <a:cs typeface="Times New Roman" pitchFamily="18" charset="0"/>
              </a:rPr>
              <a:t>Perilaku</a:t>
            </a:r>
            <a:r>
              <a:rPr lang="en-US" sz="2000" b="1" i="1" dirty="0" smtClean="0">
                <a:latin typeface="Times New Roman" pitchFamily="18" charset="0"/>
                <a:cs typeface="Times New Roman" pitchFamily="18" charset="0"/>
              </a:rPr>
              <a:t> </a:t>
            </a:r>
            <a:r>
              <a:rPr lang="en-US" sz="2000" b="1" i="1" dirty="0" err="1" smtClean="0">
                <a:latin typeface="Times New Roman" pitchFamily="18" charset="0"/>
                <a:cs typeface="Times New Roman" pitchFamily="18" charset="0"/>
              </a:rPr>
              <a:t>Organisasi</a:t>
            </a:r>
            <a:r>
              <a:rPr lang="en-US" sz="2000" b="1" i="1" dirty="0" smtClean="0">
                <a:latin typeface="Times New Roman" pitchFamily="18" charset="0"/>
                <a:cs typeface="Times New Roman" pitchFamily="18" charset="0"/>
              </a:rPr>
              <a:t>, </a:t>
            </a:r>
            <a:r>
              <a:rPr lang="en-US" sz="2000" b="1" i="1" dirty="0" err="1" smtClean="0">
                <a:latin typeface="Times New Roman" pitchFamily="18" charset="0"/>
                <a:cs typeface="Times New Roman" pitchFamily="18" charset="0"/>
              </a:rPr>
              <a:t>Jilid</a:t>
            </a:r>
            <a:r>
              <a:rPr lang="en-US" sz="2000" b="1" i="1" dirty="0" smtClean="0">
                <a:latin typeface="Times New Roman" pitchFamily="18" charset="0"/>
                <a:cs typeface="Times New Roman" pitchFamily="18" charset="0"/>
              </a:rPr>
              <a:t> I, 2,</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Edisi</a:t>
            </a:r>
            <a:r>
              <a:rPr lang="en-US" sz="2000" dirty="0" smtClean="0">
                <a:latin typeface="Times New Roman" pitchFamily="18" charset="0"/>
                <a:cs typeface="Times New Roman" pitchFamily="18" charset="0"/>
              </a:rPr>
              <a:t> Indonesia, Jakarta.</a:t>
            </a:r>
          </a:p>
          <a:p>
            <a:pPr marL="514350" indent="-514350">
              <a:buFont typeface="+mj-lt"/>
              <a:buAutoNum type="arabicPeriod"/>
            </a:pPr>
            <a:r>
              <a:rPr lang="en-US" sz="2000" dirty="0" err="1" smtClean="0">
                <a:latin typeface="Times New Roman" pitchFamily="18" charset="0"/>
                <a:cs typeface="Times New Roman" pitchFamily="18" charset="0"/>
              </a:rPr>
              <a:t>Miftah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Thoha</a:t>
            </a:r>
            <a:r>
              <a:rPr lang="en-US" sz="2000" dirty="0" smtClean="0">
                <a:latin typeface="Times New Roman" pitchFamily="18" charset="0"/>
                <a:cs typeface="Times New Roman" pitchFamily="18" charset="0"/>
              </a:rPr>
              <a:t>, 2011, </a:t>
            </a:r>
            <a:r>
              <a:rPr lang="en-US" sz="2000" dirty="0" err="1" smtClean="0">
                <a:latin typeface="Times New Roman" pitchFamily="18" charset="0"/>
                <a:cs typeface="Times New Roman" pitchFamily="18" charset="0"/>
              </a:rPr>
              <a:t>Perilaku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Organisasi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Cetakan</a:t>
            </a:r>
            <a:r>
              <a:rPr lang="en-US" sz="2000" dirty="0" smtClean="0">
                <a:latin typeface="Times New Roman" pitchFamily="18" charset="0"/>
                <a:cs typeface="Times New Roman" pitchFamily="18" charset="0"/>
              </a:rPr>
              <a:t> 21, Raja </a:t>
            </a:r>
            <a:r>
              <a:rPr lang="en-US" sz="2000" dirty="0" err="1" smtClean="0">
                <a:latin typeface="Times New Roman" pitchFamily="18" charset="0"/>
                <a:cs typeface="Times New Roman" pitchFamily="18" charset="0"/>
              </a:rPr>
              <a:t>Grafindo</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Persada</a:t>
            </a:r>
            <a:r>
              <a:rPr lang="en-US" sz="2000" dirty="0" smtClean="0">
                <a:latin typeface="Times New Roman" pitchFamily="18" charset="0"/>
                <a:cs typeface="Times New Roman" pitchFamily="18" charset="0"/>
              </a:rPr>
              <a:t>, Jakarta.</a:t>
            </a:r>
          </a:p>
          <a:p>
            <a:pPr marL="514350" indent="-514350">
              <a:buFont typeface="+mj-lt"/>
              <a:buAutoNum type="arabicPeriod"/>
            </a:pPr>
            <a:r>
              <a:rPr lang="en-US" sz="2000" dirty="0" smtClean="0">
                <a:latin typeface="Times New Roman" pitchFamily="18" charset="0"/>
                <a:cs typeface="Times New Roman" pitchFamily="18" charset="0"/>
              </a:rPr>
              <a:t>Manahan P. </a:t>
            </a:r>
            <a:r>
              <a:rPr lang="en-US" sz="2000" dirty="0" err="1" smtClean="0">
                <a:latin typeface="Times New Roman" pitchFamily="18" charset="0"/>
                <a:cs typeface="Times New Roman" pitchFamily="18" charset="0"/>
              </a:rPr>
              <a:t>Tampubolan</a:t>
            </a:r>
            <a:r>
              <a:rPr lang="en-US" sz="2000" dirty="0" smtClean="0">
                <a:latin typeface="Times New Roman" pitchFamily="18" charset="0"/>
                <a:cs typeface="Times New Roman" pitchFamily="18" charset="0"/>
              </a:rPr>
              <a:t>, 2008, </a:t>
            </a:r>
            <a:r>
              <a:rPr lang="en-US" sz="2000" b="1" i="1" dirty="0" err="1" smtClean="0">
                <a:latin typeface="Times New Roman" pitchFamily="18" charset="0"/>
                <a:cs typeface="Times New Roman" pitchFamily="18" charset="0"/>
              </a:rPr>
              <a:t>Perilaku</a:t>
            </a:r>
            <a:r>
              <a:rPr lang="en-US" sz="2000" b="1" i="1" dirty="0" smtClean="0">
                <a:latin typeface="Times New Roman" pitchFamily="18" charset="0"/>
                <a:cs typeface="Times New Roman" pitchFamily="18" charset="0"/>
              </a:rPr>
              <a:t> </a:t>
            </a:r>
            <a:r>
              <a:rPr lang="en-US" sz="2000" b="1" i="1" dirty="0" err="1" smtClean="0">
                <a:latin typeface="Times New Roman" pitchFamily="18" charset="0"/>
                <a:cs typeface="Times New Roman" pitchFamily="18" charset="0"/>
              </a:rPr>
              <a:t>Keorganisasian</a:t>
            </a:r>
            <a:r>
              <a:rPr lang="en-US" sz="2000" b="1" i="1"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Edisi</a:t>
            </a:r>
            <a:r>
              <a:rPr lang="en-US" sz="2000" dirty="0" smtClean="0">
                <a:latin typeface="Times New Roman" pitchFamily="18" charset="0"/>
                <a:cs typeface="Times New Roman" pitchFamily="18" charset="0"/>
              </a:rPr>
              <a:t> 2, </a:t>
            </a:r>
            <a:r>
              <a:rPr lang="en-US" sz="2000" dirty="0" err="1" smtClean="0">
                <a:latin typeface="Times New Roman" pitchFamily="18" charset="0"/>
                <a:cs typeface="Times New Roman" pitchFamily="18" charset="0"/>
              </a:rPr>
              <a:t>Ghalia</a:t>
            </a:r>
            <a:r>
              <a:rPr lang="en-US" sz="2000" dirty="0" smtClean="0">
                <a:latin typeface="Times New Roman" pitchFamily="18" charset="0"/>
                <a:cs typeface="Times New Roman" pitchFamily="18" charset="0"/>
              </a:rPr>
              <a:t> Indonesia, Jakarta.</a:t>
            </a:r>
          </a:p>
          <a:p>
            <a:pPr marL="514350" indent="-514350">
              <a:buFont typeface="+mj-lt"/>
              <a:buAutoNum type="arabicPeriod"/>
            </a:pPr>
            <a:r>
              <a:rPr lang="en-US" sz="2000" dirty="0" err="1" smtClean="0">
                <a:latin typeface="Times New Roman" pitchFamily="18" charset="0"/>
                <a:cs typeface="Times New Roman" pitchFamily="18" charset="0"/>
              </a:rPr>
              <a:t>Husaini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Usma</a:t>
            </a:r>
            <a:r>
              <a:rPr lang="en-US" sz="2000" dirty="0" smtClean="0">
                <a:latin typeface="Times New Roman" pitchFamily="18" charset="0"/>
                <a:cs typeface="Times New Roman" pitchFamily="18" charset="0"/>
              </a:rPr>
              <a:t>, 2008, </a:t>
            </a:r>
            <a:r>
              <a:rPr lang="en-US" sz="2000" u="sng" dirty="0" err="1" smtClean="0">
                <a:latin typeface="Times New Roman" pitchFamily="18" charset="0"/>
                <a:cs typeface="Times New Roman" pitchFamily="18" charset="0"/>
              </a:rPr>
              <a:t>Manajemen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Edisi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Kedua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Bumi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Aksara</a:t>
            </a:r>
            <a:r>
              <a:rPr lang="en-US" sz="2000" dirty="0" smtClean="0">
                <a:latin typeface="Times New Roman" pitchFamily="18" charset="0"/>
                <a:cs typeface="Times New Roman" pitchFamily="18" charset="0"/>
              </a:rPr>
              <a:t>, Jakarta.</a:t>
            </a:r>
          </a:p>
          <a:p>
            <a:pPr marL="514350" indent="-514350">
              <a:buFont typeface="+mj-lt"/>
              <a:buAutoNum type="arabicPeriod"/>
            </a:pPr>
            <a:r>
              <a:rPr lang="en-US" sz="2000" dirty="0" smtClean="0">
                <a:latin typeface="Times New Roman" pitchFamily="18" charset="0"/>
                <a:cs typeface="Times New Roman" pitchFamily="18" charset="0"/>
              </a:rPr>
              <a:t>Ernie </a:t>
            </a:r>
            <a:r>
              <a:rPr lang="en-US" sz="2000" dirty="0" err="1" smtClean="0">
                <a:latin typeface="Times New Roman" pitchFamily="18" charset="0"/>
                <a:cs typeface="Times New Roman" pitchFamily="18" charset="0"/>
              </a:rPr>
              <a:t>Trisnawati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Sule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dkk</a:t>
            </a:r>
            <a:r>
              <a:rPr lang="en-US" sz="2000" dirty="0" smtClean="0">
                <a:latin typeface="Times New Roman" pitchFamily="18" charset="0"/>
                <a:cs typeface="Times New Roman" pitchFamily="18" charset="0"/>
              </a:rPr>
              <a:t>, 2012, </a:t>
            </a:r>
            <a:r>
              <a:rPr lang="en-US" sz="2000" u="sng" dirty="0" err="1" smtClean="0">
                <a:latin typeface="Times New Roman" pitchFamily="18" charset="0"/>
                <a:cs typeface="Times New Roman" pitchFamily="18" charset="0"/>
              </a:rPr>
              <a:t>Pengantar</a:t>
            </a:r>
            <a:r>
              <a:rPr lang="en-US" sz="2000" u="sng" dirty="0" smtClean="0">
                <a:latin typeface="Times New Roman" pitchFamily="18" charset="0"/>
                <a:cs typeface="Times New Roman" pitchFamily="18" charset="0"/>
              </a:rPr>
              <a:t> </a:t>
            </a:r>
            <a:r>
              <a:rPr lang="en-US" sz="2000" u="sng" dirty="0" err="1" smtClean="0">
                <a:latin typeface="Times New Roman" pitchFamily="18" charset="0"/>
                <a:cs typeface="Times New Roman" pitchFamily="18" charset="0"/>
              </a:rPr>
              <a:t>Manajemen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Edisi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Pertama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Cetakan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ke</a:t>
            </a:r>
            <a:r>
              <a:rPr lang="en-US" sz="2000" dirty="0" smtClean="0">
                <a:latin typeface="Times New Roman" pitchFamily="18" charset="0"/>
                <a:cs typeface="Times New Roman" pitchFamily="18" charset="0"/>
              </a:rPr>
              <a:t> 6, </a:t>
            </a:r>
            <a:r>
              <a:rPr lang="en-US" sz="2000" dirty="0" err="1" smtClean="0">
                <a:latin typeface="Times New Roman" pitchFamily="18" charset="0"/>
                <a:cs typeface="Times New Roman" pitchFamily="18" charset="0"/>
              </a:rPr>
              <a:t>Kencana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Prenada</a:t>
            </a:r>
            <a:r>
              <a:rPr lang="en-US" sz="2000" dirty="0" smtClean="0">
                <a:latin typeface="Times New Roman" pitchFamily="18" charset="0"/>
                <a:cs typeface="Times New Roman" pitchFamily="18" charset="0"/>
              </a:rPr>
              <a:t> Media, Jakarta.</a:t>
            </a:r>
          </a:p>
          <a:p>
            <a:pPr marL="514350" indent="-514350">
              <a:buFont typeface="+mj-lt"/>
              <a:buAutoNum type="arabicPeriod"/>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8229600" cy="3230562"/>
          </a:xfrm>
        </p:spPr>
        <p:txBody>
          <a:bodyPr>
            <a:normAutofit/>
          </a:bodyPr>
          <a:lstStyle/>
          <a:p>
            <a:pPr algn="just"/>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Konsep</a:t>
            </a:r>
            <a:r>
              <a:rPr lang="en-US" sz="2400" dirty="0" smtClean="0">
                <a:latin typeface="Times New Roman" pitchFamily="18" charset="0"/>
                <a:cs typeface="Times New Roman" pitchFamily="18" charset="0"/>
              </a:rPr>
              <a:t> OB </a:t>
            </a:r>
            <a:r>
              <a:rPr lang="en-US" sz="2400" dirty="0" err="1" smtClean="0">
                <a:latin typeface="Times New Roman" pitchFamily="18" charset="0"/>
                <a:cs typeface="Times New Roman" pitchFamily="18" charset="0"/>
              </a:rPr>
              <a:t>tidak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dapat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dipisahkan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dari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disiplin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ilmu-ilmu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perilaku</a:t>
            </a:r>
            <a:r>
              <a:rPr lang="en-US" sz="2400" dirty="0" smtClean="0">
                <a:latin typeface="Times New Roman" pitchFamily="18" charset="0"/>
                <a:cs typeface="Times New Roman" pitchFamily="18" charset="0"/>
              </a:rPr>
              <a:t> yang lain. </a:t>
            </a:r>
            <a:r>
              <a:rPr lang="en-US" sz="2400" dirty="0" err="1" smtClean="0">
                <a:latin typeface="Times New Roman" pitchFamily="18" charset="0"/>
                <a:cs typeface="Times New Roman" pitchFamily="18" charset="0"/>
              </a:rPr>
              <a:t>Beberapa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antaranya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bahkan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merupakan</a:t>
            </a:r>
            <a:r>
              <a:rPr lang="en-US" sz="2400" dirty="0" smtClean="0">
                <a:latin typeface="Times New Roman" pitchFamily="18" charset="0"/>
                <a:cs typeface="Times New Roman" pitchFamily="18" charset="0"/>
              </a:rPr>
              <a:t> sub-</a:t>
            </a:r>
            <a:r>
              <a:rPr lang="en-US" sz="2400" dirty="0" err="1" smtClean="0">
                <a:latin typeface="Times New Roman" pitchFamily="18" charset="0"/>
                <a:cs typeface="Times New Roman" pitchFamily="18" charset="0"/>
              </a:rPr>
              <a:t>disilpin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dari</a:t>
            </a:r>
            <a:r>
              <a:rPr lang="en-US" sz="2400" dirty="0" smtClean="0">
                <a:latin typeface="Times New Roman" pitchFamily="18" charset="0"/>
                <a:cs typeface="Times New Roman" pitchFamily="18" charset="0"/>
              </a:rPr>
              <a:t> OB, </a:t>
            </a:r>
            <a:r>
              <a:rPr lang="en-US" sz="2400" dirty="0" err="1" smtClean="0">
                <a:latin typeface="Times New Roman" pitchFamily="18" charset="0"/>
                <a:cs typeface="Times New Roman" pitchFamily="18" charset="0"/>
              </a:rPr>
              <a:t>yakni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psikologi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psikologi</a:t>
            </a:r>
            <a:r>
              <a:rPr lang="en-US" sz="2400" dirty="0" smtClean="0">
                <a:latin typeface="Times New Roman" pitchFamily="18" charset="0"/>
                <a:cs typeface="Times New Roman" pitchFamily="18" charset="0"/>
              </a:rPr>
              <a:t> social, </a:t>
            </a:r>
            <a:r>
              <a:rPr lang="en-US" sz="2400" dirty="0" err="1" smtClean="0">
                <a:latin typeface="Times New Roman" pitchFamily="18" charset="0"/>
                <a:cs typeface="Times New Roman" pitchFamily="18" charset="0"/>
              </a:rPr>
              <a:t>sosiologi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ekonomi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anthropologi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budaya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Perbedaan</a:t>
            </a:r>
            <a:r>
              <a:rPr lang="en-US" sz="2400" dirty="0" smtClean="0">
                <a:latin typeface="Times New Roman" pitchFamily="18" charset="0"/>
                <a:cs typeface="Times New Roman" pitchFamily="18" charset="0"/>
              </a:rPr>
              <a:t> OB </a:t>
            </a:r>
            <a:r>
              <a:rPr lang="en-US" sz="2400" dirty="0" err="1" smtClean="0">
                <a:latin typeface="Times New Roman" pitchFamily="18" charset="0"/>
                <a:cs typeface="Times New Roman" pitchFamily="18" charset="0"/>
              </a:rPr>
              <a:t>berbeda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disiplin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ilmu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tersebut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adalah</a:t>
            </a:r>
            <a:r>
              <a:rPr lang="en-US" sz="2400" dirty="0" smtClean="0">
                <a:latin typeface="Times New Roman" pitchFamily="18" charset="0"/>
                <a:cs typeface="Times New Roman" pitchFamily="18" charset="0"/>
              </a:rPr>
              <a:t> : 1. OB </a:t>
            </a:r>
            <a:r>
              <a:rPr lang="en-US" sz="2400" dirty="0" err="1" smtClean="0">
                <a:latin typeface="Times New Roman" pitchFamily="18" charset="0"/>
                <a:cs typeface="Times New Roman" pitchFamily="18" charset="0"/>
              </a:rPr>
              <a:t>memadukan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berbagai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disiplin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ilmu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perilaku</a:t>
            </a:r>
            <a:r>
              <a:rPr lang="en-US" sz="2400" dirty="0" smtClean="0">
                <a:latin typeface="Times New Roman" pitchFamily="18" charset="0"/>
                <a:cs typeface="Times New Roman" pitchFamily="18" charset="0"/>
              </a:rPr>
              <a:t>; 2. OB </a:t>
            </a:r>
            <a:r>
              <a:rPr lang="en-US" sz="2400" dirty="0" err="1" smtClean="0">
                <a:latin typeface="Times New Roman" pitchFamily="18" charset="0"/>
                <a:cs typeface="Times New Roman" pitchFamily="18" charset="0"/>
              </a:rPr>
              <a:t>membatasi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menekankan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pada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perilaku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manusia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dalam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organisasi</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95400"/>
            <a:ext cx="8229600" cy="4068762"/>
          </a:xfrm>
        </p:spPr>
        <p:txBody>
          <a:bodyPr>
            <a:normAutofit fontScale="90000"/>
          </a:bodyPr>
          <a:lstStyle/>
          <a:p>
            <a:pPr algn="l"/>
            <a:r>
              <a:rPr lang="en-US" sz="2400" dirty="0" err="1" smtClean="0">
                <a:latin typeface="+mn-lt"/>
              </a:rPr>
              <a:t>Konsep</a:t>
            </a:r>
            <a:r>
              <a:rPr lang="en-US" sz="2400" dirty="0" smtClean="0">
                <a:latin typeface="+mn-lt"/>
              </a:rPr>
              <a:t> OB </a:t>
            </a:r>
            <a:r>
              <a:rPr lang="en-US" sz="2400" dirty="0" err="1" smtClean="0">
                <a:latin typeface="+mn-lt"/>
              </a:rPr>
              <a:t>meliputi</a:t>
            </a:r>
            <a:r>
              <a:rPr lang="en-US" sz="2400" dirty="0" smtClean="0">
                <a:latin typeface="+mn-lt"/>
              </a:rPr>
              <a:t> </a:t>
            </a:r>
            <a:r>
              <a:rPr lang="en-US" sz="2400" dirty="0" err="1" smtClean="0">
                <a:latin typeface="+mn-lt"/>
              </a:rPr>
              <a:t>tiga</a:t>
            </a:r>
            <a:r>
              <a:rPr lang="en-US" sz="2400" dirty="0" smtClean="0">
                <a:latin typeface="+mn-lt"/>
              </a:rPr>
              <a:t> </a:t>
            </a:r>
            <a:r>
              <a:rPr lang="en-US" sz="2400" dirty="0" err="1" smtClean="0">
                <a:latin typeface="+mn-lt"/>
              </a:rPr>
              <a:t>elemen</a:t>
            </a:r>
            <a:r>
              <a:rPr lang="en-US" sz="2400" dirty="0" smtClean="0">
                <a:latin typeface="+mn-lt"/>
              </a:rPr>
              <a:t> </a:t>
            </a:r>
            <a:r>
              <a:rPr lang="en-US" sz="2400" dirty="0" err="1" smtClean="0">
                <a:latin typeface="+mn-lt"/>
              </a:rPr>
              <a:t>utama</a:t>
            </a:r>
            <a:r>
              <a:rPr lang="en-US" sz="2400" dirty="0" smtClean="0">
                <a:latin typeface="+mn-lt"/>
              </a:rPr>
              <a:t>, </a:t>
            </a:r>
            <a:r>
              <a:rPr lang="en-US" sz="2400" dirty="0" err="1" smtClean="0">
                <a:latin typeface="+mn-lt"/>
              </a:rPr>
              <a:t>yakni</a:t>
            </a:r>
            <a:r>
              <a:rPr lang="en-US" sz="2400" dirty="0" smtClean="0">
                <a:latin typeface="+mn-lt"/>
              </a:rPr>
              <a:t> </a:t>
            </a:r>
            <a:r>
              <a:rPr lang="en-US" sz="2400" dirty="0" err="1" smtClean="0">
                <a:latin typeface="+mn-lt"/>
              </a:rPr>
              <a:t>individu</a:t>
            </a:r>
            <a:r>
              <a:rPr lang="en-US" sz="2400" dirty="0" smtClean="0">
                <a:latin typeface="+mn-lt"/>
              </a:rPr>
              <a:t>, </a:t>
            </a:r>
            <a:r>
              <a:rPr lang="en-US" sz="2400" dirty="0" err="1" smtClean="0">
                <a:latin typeface="+mn-lt"/>
              </a:rPr>
              <a:t>kelompok</a:t>
            </a:r>
            <a:r>
              <a:rPr lang="en-US" sz="2400" dirty="0" smtClean="0">
                <a:latin typeface="+mn-lt"/>
              </a:rPr>
              <a:t>, </a:t>
            </a:r>
            <a:r>
              <a:rPr lang="en-US" sz="2400" dirty="0" err="1" smtClean="0">
                <a:latin typeface="+mn-lt"/>
              </a:rPr>
              <a:t>dan</a:t>
            </a:r>
            <a:r>
              <a:rPr lang="en-US" sz="2400" dirty="0" smtClean="0">
                <a:latin typeface="+mn-lt"/>
              </a:rPr>
              <a:t> </a:t>
            </a:r>
            <a:r>
              <a:rPr lang="en-US" sz="2400" dirty="0" err="1" smtClean="0">
                <a:latin typeface="+mn-lt"/>
              </a:rPr>
              <a:t>faktor-faktor</a:t>
            </a:r>
            <a:r>
              <a:rPr lang="en-US" sz="2400" dirty="0" smtClean="0">
                <a:latin typeface="+mn-lt"/>
              </a:rPr>
              <a:t> </a:t>
            </a:r>
            <a:r>
              <a:rPr lang="en-US" sz="2400" dirty="0" err="1" smtClean="0">
                <a:latin typeface="+mn-lt"/>
              </a:rPr>
              <a:t>organisasi</a:t>
            </a:r>
            <a:r>
              <a:rPr lang="en-US" sz="2400" dirty="0" smtClean="0">
                <a:latin typeface="+mn-lt"/>
              </a:rPr>
              <a:t> </a:t>
            </a:r>
            <a:r>
              <a:rPr lang="en-US" sz="2400" dirty="0" err="1" smtClean="0">
                <a:latin typeface="+mn-lt"/>
              </a:rPr>
              <a:t>seperti</a:t>
            </a:r>
            <a:r>
              <a:rPr lang="en-US" sz="2400" dirty="0" smtClean="0">
                <a:latin typeface="+mn-lt"/>
              </a:rPr>
              <a:t> </a:t>
            </a:r>
            <a:r>
              <a:rPr lang="en-US" sz="2400" dirty="0" err="1" smtClean="0">
                <a:latin typeface="+mn-lt"/>
              </a:rPr>
              <a:t>dalam</a:t>
            </a:r>
            <a:r>
              <a:rPr lang="en-US" sz="2400" dirty="0" smtClean="0">
                <a:latin typeface="+mn-lt"/>
              </a:rPr>
              <a:t> </a:t>
            </a:r>
            <a:r>
              <a:rPr lang="en-US" sz="2400" dirty="0" err="1" smtClean="0">
                <a:latin typeface="+mn-lt"/>
              </a:rPr>
              <a:t>bagan</a:t>
            </a:r>
            <a:r>
              <a:rPr lang="en-US" sz="2400" dirty="0" smtClean="0">
                <a:latin typeface="+mn-lt"/>
              </a:rPr>
              <a:t> </a:t>
            </a:r>
            <a:r>
              <a:rPr lang="en-US" sz="2400" dirty="0" err="1" smtClean="0">
                <a:latin typeface="+mn-lt"/>
              </a:rPr>
              <a:t>berikut</a:t>
            </a:r>
            <a:r>
              <a:rPr lang="en-US" sz="2400" dirty="0" smtClean="0">
                <a:latin typeface="+mn-lt"/>
              </a:rPr>
              <a:t> </a:t>
            </a:r>
            <a:r>
              <a:rPr lang="en-US" sz="2400" dirty="0" err="1" smtClean="0">
                <a:latin typeface="+mn-lt"/>
              </a:rPr>
              <a:t>ini</a:t>
            </a:r>
            <a:r>
              <a:rPr lang="en-US" sz="2400" dirty="0" smtClean="0">
                <a:latin typeface="+mn-lt"/>
              </a:rPr>
              <a:t>. </a:t>
            </a:r>
            <a:r>
              <a:rPr lang="en-US" sz="2400" dirty="0" err="1" smtClean="0">
                <a:latin typeface="+mn-lt"/>
              </a:rPr>
              <a:t>Ketiga</a:t>
            </a:r>
            <a:r>
              <a:rPr lang="en-US" sz="2400" dirty="0" smtClean="0">
                <a:latin typeface="+mn-lt"/>
              </a:rPr>
              <a:t> </a:t>
            </a:r>
            <a:r>
              <a:rPr lang="en-US" sz="2400" dirty="0" err="1" smtClean="0">
                <a:latin typeface="+mn-lt"/>
              </a:rPr>
              <a:t>elemen</a:t>
            </a:r>
            <a:r>
              <a:rPr lang="en-US" sz="2400" dirty="0" smtClean="0">
                <a:latin typeface="+mn-lt"/>
              </a:rPr>
              <a:t> </a:t>
            </a:r>
            <a:r>
              <a:rPr lang="en-US" sz="2400" dirty="0" err="1" smtClean="0">
                <a:latin typeface="+mn-lt"/>
              </a:rPr>
              <a:t>tersebut</a:t>
            </a:r>
            <a:r>
              <a:rPr lang="en-US" sz="2400" dirty="0" smtClean="0">
                <a:latin typeface="+mn-lt"/>
              </a:rPr>
              <a:t> </a:t>
            </a:r>
            <a:r>
              <a:rPr lang="en-US" sz="2400" dirty="0" err="1" smtClean="0">
                <a:latin typeface="+mn-lt"/>
              </a:rPr>
              <a:t>berinteraksi</a:t>
            </a:r>
            <a:r>
              <a:rPr lang="en-US" sz="2400" dirty="0" smtClean="0">
                <a:latin typeface="+mn-lt"/>
              </a:rPr>
              <a:t> </a:t>
            </a:r>
            <a:r>
              <a:rPr lang="en-US" sz="2400" dirty="0" err="1" smtClean="0">
                <a:latin typeface="+mn-lt"/>
              </a:rPr>
              <a:t>dan</a:t>
            </a:r>
            <a:r>
              <a:rPr lang="en-US" sz="2400" dirty="0" smtClean="0">
                <a:latin typeface="+mn-lt"/>
              </a:rPr>
              <a:t> </a:t>
            </a:r>
            <a:r>
              <a:rPr lang="en-US" sz="2400" dirty="0" err="1" smtClean="0">
                <a:latin typeface="+mn-lt"/>
              </a:rPr>
              <a:t>menghasilkan</a:t>
            </a:r>
            <a:r>
              <a:rPr lang="en-US" sz="2400" dirty="0" smtClean="0">
                <a:latin typeface="+mn-lt"/>
              </a:rPr>
              <a:t> </a:t>
            </a:r>
            <a:r>
              <a:rPr lang="en-US" sz="2400" dirty="0" err="1" smtClean="0">
                <a:latin typeface="+mn-lt"/>
              </a:rPr>
              <a:t>produktivitas</a:t>
            </a:r>
            <a:r>
              <a:rPr lang="en-US" sz="2400" dirty="0" smtClean="0">
                <a:latin typeface="+mn-lt"/>
              </a:rPr>
              <a:t>, </a:t>
            </a:r>
            <a:r>
              <a:rPr lang="en-US" sz="2400" dirty="0" err="1" smtClean="0">
                <a:latin typeface="+mn-lt"/>
              </a:rPr>
              <a:t>kepuasan</a:t>
            </a:r>
            <a:r>
              <a:rPr lang="en-US" sz="2400" dirty="0" smtClean="0">
                <a:latin typeface="+mn-lt"/>
              </a:rPr>
              <a:t> </a:t>
            </a:r>
            <a:r>
              <a:rPr lang="en-US" sz="2400" dirty="0" err="1" smtClean="0">
                <a:latin typeface="+mn-lt"/>
              </a:rPr>
              <a:t>kerja,dan</a:t>
            </a:r>
            <a:r>
              <a:rPr lang="en-US" sz="2400" dirty="0" smtClean="0">
                <a:latin typeface="+mn-lt"/>
              </a:rPr>
              <a:t> </a:t>
            </a:r>
            <a:r>
              <a:rPr lang="en-US" sz="2400" dirty="0" err="1" smtClean="0">
                <a:latin typeface="+mn-lt"/>
              </a:rPr>
              <a:t>efektivitas</a:t>
            </a:r>
            <a:r>
              <a:rPr lang="en-US" sz="2400" dirty="0">
                <a:latin typeface="+mn-lt"/>
              </a:rPr>
              <a:t> </a:t>
            </a:r>
            <a:r>
              <a:rPr lang="en-US" sz="2400" dirty="0" err="1" smtClean="0">
                <a:latin typeface="+mn-lt"/>
              </a:rPr>
              <a:t>organisasi</a:t>
            </a:r>
            <a:r>
              <a:rPr lang="en-US" sz="2400" dirty="0" smtClean="0">
                <a:latin typeface="+mn-lt"/>
              </a:rPr>
              <a:t>.</a:t>
            </a:r>
            <a:br>
              <a:rPr lang="en-US" sz="2400" dirty="0" smtClean="0">
                <a:latin typeface="+mn-lt"/>
              </a:rPr>
            </a:br>
            <a:r>
              <a:rPr lang="en-US" sz="2400" dirty="0" smtClean="0">
                <a:latin typeface="+mn-lt"/>
              </a:rPr>
              <a:t/>
            </a:r>
            <a:br>
              <a:rPr lang="en-US" sz="2400" dirty="0" smtClean="0">
                <a:latin typeface="+mn-lt"/>
              </a:rPr>
            </a:br>
            <a:r>
              <a:rPr lang="en-US" sz="2400" dirty="0" smtClean="0">
                <a:latin typeface="+mn-lt"/>
              </a:rPr>
              <a:t/>
            </a:r>
            <a:br>
              <a:rPr lang="en-US" sz="2400" dirty="0" smtClean="0">
                <a:latin typeface="+mn-lt"/>
              </a:rPr>
            </a:br>
            <a:r>
              <a:rPr lang="en-US" sz="2400" dirty="0" err="1" smtClean="0">
                <a:latin typeface="+mn-lt"/>
              </a:rPr>
              <a:t>Produktivitas</a:t>
            </a:r>
            <a:r>
              <a:rPr lang="en-US" sz="2400" dirty="0" smtClean="0">
                <a:latin typeface="+mn-lt"/>
              </a:rPr>
              <a:t> </a:t>
            </a:r>
            <a:r>
              <a:rPr lang="en-US" sz="2400" dirty="0" err="1" smtClean="0">
                <a:latin typeface="+mn-lt"/>
              </a:rPr>
              <a:t>adalah</a:t>
            </a:r>
            <a:r>
              <a:rPr lang="en-US" sz="2400" dirty="0" smtClean="0">
                <a:latin typeface="+mn-lt"/>
              </a:rPr>
              <a:t> </a:t>
            </a:r>
            <a:r>
              <a:rPr lang="en-US" sz="2400" dirty="0" err="1" smtClean="0">
                <a:latin typeface="+mn-lt"/>
              </a:rPr>
              <a:t>keluaran</a:t>
            </a:r>
            <a:r>
              <a:rPr lang="en-US" sz="2400" dirty="0" smtClean="0">
                <a:latin typeface="+mn-lt"/>
              </a:rPr>
              <a:t> yang </a:t>
            </a:r>
            <a:r>
              <a:rPr lang="en-US" sz="2400" dirty="0" err="1" smtClean="0">
                <a:latin typeface="+mn-lt"/>
              </a:rPr>
              <a:t>dihasilkan</a:t>
            </a:r>
            <a:r>
              <a:rPr lang="en-US" sz="2400" dirty="0" smtClean="0">
                <a:latin typeface="+mn-lt"/>
              </a:rPr>
              <a:t> </a:t>
            </a:r>
            <a:r>
              <a:rPr lang="en-US" sz="2400" dirty="0" err="1" smtClean="0">
                <a:latin typeface="+mn-lt"/>
              </a:rPr>
              <a:t>oleh</a:t>
            </a:r>
            <a:r>
              <a:rPr lang="en-US" sz="2400" dirty="0" smtClean="0">
                <a:latin typeface="+mn-lt"/>
              </a:rPr>
              <a:t> </a:t>
            </a:r>
            <a:r>
              <a:rPr lang="en-US" sz="2400" dirty="0" err="1" smtClean="0">
                <a:latin typeface="+mn-lt"/>
              </a:rPr>
              <a:t>kegiatan</a:t>
            </a:r>
            <a:r>
              <a:rPr lang="en-US" sz="2400" dirty="0" smtClean="0">
                <a:latin typeface="+mn-lt"/>
              </a:rPr>
              <a:t> </a:t>
            </a:r>
            <a:r>
              <a:rPr lang="en-US" sz="2400" dirty="0" err="1" smtClean="0">
                <a:latin typeface="+mn-lt"/>
              </a:rPr>
              <a:t>individu</a:t>
            </a:r>
            <a:r>
              <a:rPr lang="en-US" sz="2400" dirty="0" smtClean="0">
                <a:latin typeface="+mn-lt"/>
              </a:rPr>
              <a:t> </a:t>
            </a:r>
            <a:r>
              <a:rPr lang="en-US" sz="2400" dirty="0" err="1" smtClean="0">
                <a:latin typeface="+mn-lt"/>
              </a:rPr>
              <a:t>dan</a:t>
            </a:r>
            <a:r>
              <a:rPr lang="en-US" sz="2400" dirty="0" smtClean="0">
                <a:latin typeface="+mn-lt"/>
              </a:rPr>
              <a:t> </a:t>
            </a:r>
            <a:r>
              <a:rPr lang="en-US" sz="2400" dirty="0" err="1" smtClean="0">
                <a:latin typeface="+mn-lt"/>
              </a:rPr>
              <a:t>kelompok</a:t>
            </a:r>
            <a:r>
              <a:rPr lang="en-US" sz="2400" dirty="0" smtClean="0">
                <a:latin typeface="+mn-lt"/>
              </a:rPr>
              <a:t> </a:t>
            </a:r>
            <a:r>
              <a:rPr lang="en-US" sz="2400" dirty="0" err="1" smtClean="0">
                <a:latin typeface="+mn-lt"/>
              </a:rPr>
              <a:t>dalam</a:t>
            </a:r>
            <a:r>
              <a:rPr lang="en-US" sz="2400" dirty="0" smtClean="0">
                <a:latin typeface="+mn-lt"/>
              </a:rPr>
              <a:t> </a:t>
            </a:r>
            <a:r>
              <a:rPr lang="en-US" sz="2400" dirty="0" err="1" smtClean="0">
                <a:latin typeface="+mn-lt"/>
              </a:rPr>
              <a:t>organisasi</a:t>
            </a:r>
            <a:r>
              <a:rPr lang="en-US" sz="2400" dirty="0" smtClean="0">
                <a:latin typeface="+mn-lt"/>
              </a:rPr>
              <a:t>. </a:t>
            </a:r>
            <a:r>
              <a:rPr lang="en-US" sz="2400" dirty="0" err="1" smtClean="0">
                <a:latin typeface="+mn-lt"/>
              </a:rPr>
              <a:t>Kepuasan</a:t>
            </a:r>
            <a:r>
              <a:rPr lang="en-US" sz="2400" dirty="0" smtClean="0">
                <a:latin typeface="+mn-lt"/>
              </a:rPr>
              <a:t> </a:t>
            </a:r>
            <a:r>
              <a:rPr lang="en-US" sz="2400" dirty="0" err="1" smtClean="0">
                <a:latin typeface="+mn-lt"/>
              </a:rPr>
              <a:t>kerja</a:t>
            </a:r>
            <a:r>
              <a:rPr lang="en-US" sz="2400" dirty="0" smtClean="0">
                <a:latin typeface="+mn-lt"/>
              </a:rPr>
              <a:t> </a:t>
            </a:r>
            <a:r>
              <a:rPr lang="en-US" sz="2400" dirty="0" err="1" smtClean="0">
                <a:latin typeface="+mn-lt"/>
              </a:rPr>
              <a:t>adalah</a:t>
            </a:r>
            <a:r>
              <a:rPr lang="en-US" sz="2400" dirty="0" smtClean="0">
                <a:latin typeface="+mn-lt"/>
              </a:rPr>
              <a:t> </a:t>
            </a:r>
            <a:r>
              <a:rPr lang="en-US" sz="2400" dirty="0" err="1" smtClean="0">
                <a:latin typeface="+mn-lt"/>
              </a:rPr>
              <a:t>perasaan</a:t>
            </a:r>
            <a:r>
              <a:rPr lang="en-US" sz="2400" dirty="0" smtClean="0">
                <a:latin typeface="+mn-lt"/>
              </a:rPr>
              <a:t> </a:t>
            </a:r>
            <a:r>
              <a:rPr lang="en-US" sz="2400" dirty="0" err="1" smtClean="0">
                <a:latin typeface="+mn-lt"/>
              </a:rPr>
              <a:t>senang</a:t>
            </a:r>
            <a:r>
              <a:rPr lang="en-US" sz="2400" dirty="0" smtClean="0">
                <a:latin typeface="+mn-lt"/>
              </a:rPr>
              <a:t> yang </a:t>
            </a:r>
            <a:r>
              <a:rPr lang="en-US" sz="2400" dirty="0" err="1" smtClean="0">
                <a:latin typeface="+mn-lt"/>
              </a:rPr>
              <a:t>dirasakan</a:t>
            </a:r>
            <a:r>
              <a:rPr lang="en-US" sz="2400" dirty="0" smtClean="0">
                <a:latin typeface="+mn-lt"/>
              </a:rPr>
              <a:t> </a:t>
            </a:r>
            <a:r>
              <a:rPr lang="en-US" sz="2400" dirty="0" err="1" smtClean="0">
                <a:latin typeface="+mn-lt"/>
              </a:rPr>
              <a:t>individu</a:t>
            </a:r>
            <a:r>
              <a:rPr lang="en-US" sz="2400" dirty="0" smtClean="0">
                <a:latin typeface="+mn-lt"/>
              </a:rPr>
              <a:t> </a:t>
            </a:r>
            <a:r>
              <a:rPr lang="en-US" sz="2400" dirty="0" err="1" smtClean="0">
                <a:latin typeface="+mn-lt"/>
              </a:rPr>
              <a:t>sebagai</a:t>
            </a:r>
            <a:r>
              <a:rPr lang="en-US" sz="2400" dirty="0" smtClean="0">
                <a:latin typeface="+mn-lt"/>
              </a:rPr>
              <a:t> </a:t>
            </a:r>
            <a:r>
              <a:rPr lang="en-US" sz="2400" dirty="0" err="1" smtClean="0">
                <a:latin typeface="+mn-lt"/>
              </a:rPr>
              <a:t>akibat</a:t>
            </a:r>
            <a:r>
              <a:rPr lang="en-US" sz="2400" dirty="0" smtClean="0">
                <a:latin typeface="+mn-lt"/>
              </a:rPr>
              <a:t> </a:t>
            </a:r>
            <a:r>
              <a:rPr lang="en-US" sz="2400" dirty="0" err="1" smtClean="0">
                <a:latin typeface="+mn-lt"/>
              </a:rPr>
              <a:t>dari</a:t>
            </a:r>
            <a:r>
              <a:rPr lang="en-US" sz="2400" dirty="0" smtClean="0">
                <a:latin typeface="+mn-lt"/>
              </a:rPr>
              <a:t> </a:t>
            </a:r>
            <a:r>
              <a:rPr lang="en-US" sz="2400" dirty="0" err="1" smtClean="0">
                <a:latin typeface="+mn-lt"/>
              </a:rPr>
              <a:t>pekerjaan</a:t>
            </a:r>
            <a:r>
              <a:rPr lang="en-US" sz="2400" dirty="0" smtClean="0">
                <a:latin typeface="+mn-lt"/>
              </a:rPr>
              <a:t> </a:t>
            </a:r>
            <a:r>
              <a:rPr lang="en-US" sz="2400" dirty="0" err="1" smtClean="0">
                <a:latin typeface="+mn-lt"/>
              </a:rPr>
              <a:t>dan</a:t>
            </a:r>
            <a:r>
              <a:rPr lang="en-US" sz="2400" dirty="0" smtClean="0">
                <a:latin typeface="+mn-lt"/>
              </a:rPr>
              <a:t> </a:t>
            </a:r>
            <a:r>
              <a:rPr lang="en-US" sz="2400" dirty="0" err="1" smtClean="0">
                <a:latin typeface="+mn-lt"/>
              </a:rPr>
              <a:t>kondisi</a:t>
            </a:r>
            <a:r>
              <a:rPr lang="en-US" sz="2400" dirty="0" smtClean="0">
                <a:latin typeface="+mn-lt"/>
              </a:rPr>
              <a:t> </a:t>
            </a:r>
            <a:r>
              <a:rPr lang="en-US" sz="2400" dirty="0" err="1" smtClean="0">
                <a:latin typeface="+mn-lt"/>
              </a:rPr>
              <a:t>lingkungan</a:t>
            </a:r>
            <a:r>
              <a:rPr lang="en-US" sz="2400" dirty="0" smtClean="0">
                <a:latin typeface="+mn-lt"/>
              </a:rPr>
              <a:t> </a:t>
            </a:r>
            <a:r>
              <a:rPr lang="en-US" sz="2400" dirty="0" err="1" smtClean="0">
                <a:latin typeface="+mn-lt"/>
              </a:rPr>
              <a:t>kerjanya</a:t>
            </a:r>
            <a:r>
              <a:rPr lang="en-US" sz="2400" dirty="0" smtClean="0">
                <a:latin typeface="+mn-lt"/>
              </a:rPr>
              <a:t>. </a:t>
            </a:r>
            <a:r>
              <a:rPr lang="en-US" sz="2400" dirty="0" err="1" smtClean="0">
                <a:latin typeface="+mn-lt"/>
              </a:rPr>
              <a:t>Efektivitas</a:t>
            </a:r>
            <a:r>
              <a:rPr lang="en-US" sz="2400" dirty="0" smtClean="0">
                <a:latin typeface="+mn-lt"/>
              </a:rPr>
              <a:t> </a:t>
            </a:r>
            <a:r>
              <a:rPr lang="en-US" sz="2400" dirty="0" err="1" smtClean="0">
                <a:latin typeface="+mn-lt"/>
              </a:rPr>
              <a:t>organisasi</a:t>
            </a:r>
            <a:r>
              <a:rPr lang="en-US" sz="2400" dirty="0" smtClean="0">
                <a:latin typeface="+mn-lt"/>
              </a:rPr>
              <a:t> </a:t>
            </a:r>
            <a:r>
              <a:rPr lang="en-US" sz="2400" dirty="0" err="1" smtClean="0">
                <a:latin typeface="+mn-lt"/>
              </a:rPr>
              <a:t>adalah</a:t>
            </a:r>
            <a:r>
              <a:rPr lang="en-US" sz="2400" dirty="0" smtClean="0">
                <a:latin typeface="+mn-lt"/>
              </a:rPr>
              <a:t> </a:t>
            </a:r>
            <a:r>
              <a:rPr lang="en-US" sz="2400" dirty="0" err="1" smtClean="0">
                <a:latin typeface="+mn-lt"/>
              </a:rPr>
              <a:t>tingkat</a:t>
            </a:r>
            <a:r>
              <a:rPr lang="en-US" sz="2400" dirty="0" smtClean="0">
                <a:latin typeface="+mn-lt"/>
              </a:rPr>
              <a:t> </a:t>
            </a:r>
            <a:r>
              <a:rPr lang="en-US" sz="2400" dirty="0" err="1" smtClean="0">
                <a:latin typeface="+mn-lt"/>
              </a:rPr>
              <a:t>keberhasilan</a:t>
            </a:r>
            <a:r>
              <a:rPr lang="en-US" sz="2400" dirty="0" smtClean="0">
                <a:latin typeface="+mn-lt"/>
              </a:rPr>
              <a:t> yang </a:t>
            </a:r>
            <a:r>
              <a:rPr lang="en-US" sz="2400" dirty="0" err="1" smtClean="0">
                <a:latin typeface="+mn-lt"/>
              </a:rPr>
              <a:t>dicapai</a:t>
            </a:r>
            <a:r>
              <a:rPr lang="en-US" sz="2400" dirty="0" smtClean="0">
                <a:latin typeface="+mn-lt"/>
              </a:rPr>
              <a:t> </a:t>
            </a:r>
            <a:r>
              <a:rPr lang="en-US" sz="2400" dirty="0" err="1" smtClean="0">
                <a:latin typeface="+mn-lt"/>
              </a:rPr>
              <a:t>organisasi</a:t>
            </a:r>
            <a:r>
              <a:rPr lang="en-US" sz="2400" dirty="0" smtClean="0">
                <a:latin typeface="+mn-lt"/>
              </a:rPr>
              <a:t>.</a:t>
            </a:r>
            <a:br>
              <a:rPr lang="en-US" sz="2400" dirty="0" smtClean="0">
                <a:latin typeface="+mn-lt"/>
              </a:rPr>
            </a:br>
            <a:r>
              <a:rPr lang="en-US" sz="2400" dirty="0" smtClean="0">
                <a:latin typeface="+mn-lt"/>
              </a:rPr>
              <a:t/>
            </a:r>
            <a:br>
              <a:rPr lang="en-US" sz="2400" dirty="0" smtClean="0">
                <a:latin typeface="+mn-lt"/>
              </a:rPr>
            </a:br>
            <a:endParaRPr lang="en-US" sz="2400" dirty="0">
              <a:latin typeface="+mn-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6248400"/>
          </a:xfrm>
        </p:spPr>
        <p:style>
          <a:lnRef idx="2">
            <a:schemeClr val="dk1"/>
          </a:lnRef>
          <a:fillRef idx="1">
            <a:schemeClr val="lt1"/>
          </a:fillRef>
          <a:effectRef idx="0">
            <a:schemeClr val="dk1"/>
          </a:effectRef>
          <a:fontRef idx="minor">
            <a:schemeClr val="dk1"/>
          </a:fontRef>
        </p:style>
        <p:txBody>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sz="1400" dirty="0" err="1" smtClean="0">
                <a:latin typeface="Times New Roman" pitchFamily="18" charset="0"/>
                <a:cs typeface="Times New Roman" pitchFamily="18" charset="0"/>
              </a:rPr>
              <a:t>Interaksi</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antara</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individu</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kelompok</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dan</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faktor</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organisasi</a:t>
            </a:r>
            <a:r>
              <a:rPr lang="en-US" sz="1400" dirty="0" smtClean="0">
                <a:latin typeface="Times New Roman" pitchFamily="18" charset="0"/>
                <a:cs typeface="Times New Roman" pitchFamily="18" charset="0"/>
              </a:rPr>
              <a:t>.</a:t>
            </a:r>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r>
              <a:rPr lang="en-US" sz="1200" b="1" dirty="0" err="1" smtClean="0">
                <a:latin typeface="Times New Roman" pitchFamily="18" charset="0"/>
                <a:cs typeface="Times New Roman" pitchFamily="18" charset="0"/>
              </a:rPr>
              <a:t>Rujukan</a:t>
            </a:r>
            <a:r>
              <a:rPr lang="en-US" sz="1200" b="1"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Middlemist</a:t>
            </a:r>
            <a:r>
              <a:rPr lang="en-US" sz="1200" dirty="0" smtClean="0">
                <a:latin typeface="Times New Roman" pitchFamily="18" charset="0"/>
                <a:cs typeface="Times New Roman" pitchFamily="18" charset="0"/>
              </a:rPr>
              <a:t> &amp; Hitt. 1981. </a:t>
            </a:r>
            <a:r>
              <a:rPr lang="en-US" sz="1200" i="1" dirty="0" err="1" smtClean="0">
                <a:latin typeface="Times New Roman" pitchFamily="18" charset="0"/>
                <a:cs typeface="Times New Roman" pitchFamily="18" charset="0"/>
              </a:rPr>
              <a:t>Organisasi</a:t>
            </a:r>
            <a:r>
              <a:rPr lang="en-US" sz="1200" i="1" dirty="0" smtClean="0">
                <a:latin typeface="Times New Roman" pitchFamily="18" charset="0"/>
                <a:cs typeface="Times New Roman" pitchFamily="18" charset="0"/>
              </a:rPr>
              <a:t> </a:t>
            </a:r>
            <a:r>
              <a:rPr lang="en-US" sz="1200" i="1" dirty="0" err="1" smtClean="0">
                <a:latin typeface="Times New Roman" pitchFamily="18" charset="0"/>
                <a:cs typeface="Times New Roman" pitchFamily="18" charset="0"/>
              </a:rPr>
              <a:t>Behaviour</a:t>
            </a:r>
            <a:r>
              <a:rPr lang="en-US" sz="1200" i="1" dirty="0" smtClean="0">
                <a:latin typeface="Times New Roman" pitchFamily="18" charset="0"/>
                <a:cs typeface="Times New Roman" pitchFamily="18" charset="0"/>
              </a:rPr>
              <a:t> : Applied Concepts : 7.</a:t>
            </a:r>
            <a:r>
              <a:rPr lang="en-US" sz="1200" dirty="0" smtClean="0">
                <a:latin typeface="Times New Roman" pitchFamily="18" charset="0"/>
                <a:cs typeface="Times New Roman" pitchFamily="18" charset="0"/>
              </a:rPr>
              <a:t> ( </a:t>
            </a:r>
            <a:r>
              <a:rPr lang="en-US" sz="1200" dirty="0" err="1" smtClean="0">
                <a:latin typeface="Times New Roman" pitchFamily="18" charset="0"/>
                <a:cs typeface="Times New Roman" pitchFamily="18" charset="0"/>
              </a:rPr>
              <a:t>dikutif</a:t>
            </a:r>
            <a:r>
              <a:rPr lang="en-US" sz="1200" dirty="0" smtClean="0">
                <a:latin typeface="Times New Roman" pitchFamily="18" charset="0"/>
                <a:cs typeface="Times New Roman" pitchFamily="18" charset="0"/>
              </a:rPr>
              <a:t> Encyclopedia </a:t>
            </a:r>
            <a:r>
              <a:rPr lang="en-US" sz="1200" dirty="0" err="1" smtClean="0">
                <a:latin typeface="Times New Roman" pitchFamily="18" charset="0"/>
                <a:cs typeface="Times New Roman" pitchFamily="18" charset="0"/>
              </a:rPr>
              <a:t>ekonomi</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Bisnis</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dan</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Manajemen</a:t>
            </a:r>
            <a:r>
              <a:rPr lang="en-US" sz="1200" dirty="0" smtClean="0">
                <a:latin typeface="Times New Roman" pitchFamily="18" charset="0"/>
                <a:cs typeface="Times New Roman" pitchFamily="18" charset="0"/>
              </a:rPr>
              <a:t>, 2004) Delta </a:t>
            </a:r>
            <a:r>
              <a:rPr lang="en-US" sz="1200" dirty="0" err="1" smtClean="0">
                <a:latin typeface="Times New Roman" pitchFamily="18" charset="0"/>
                <a:cs typeface="Times New Roman" pitchFamily="18" charset="0"/>
              </a:rPr>
              <a:t>Pamungkas</a:t>
            </a:r>
            <a:r>
              <a:rPr lang="en-US" sz="1200" dirty="0" smtClean="0">
                <a:latin typeface="Times New Roman" pitchFamily="18" charset="0"/>
                <a:cs typeface="Times New Roman" pitchFamily="18" charset="0"/>
              </a:rPr>
              <a:t>, Jakarta</a:t>
            </a:r>
            <a:endParaRPr lang="en-US" dirty="0"/>
          </a:p>
        </p:txBody>
      </p:sp>
      <p:sp>
        <p:nvSpPr>
          <p:cNvPr id="4" name="Rectangle 3"/>
          <p:cNvSpPr/>
          <p:nvPr/>
        </p:nvSpPr>
        <p:spPr>
          <a:xfrm>
            <a:off x="2819400" y="381000"/>
            <a:ext cx="3505200" cy="990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Fakto-faktor</a:t>
            </a:r>
            <a:r>
              <a:rPr lang="en-US" dirty="0" smtClean="0"/>
              <a:t> </a:t>
            </a:r>
            <a:r>
              <a:rPr lang="en-US" dirty="0" err="1" smtClean="0"/>
              <a:t>organisasi</a:t>
            </a:r>
            <a:endParaRPr lang="en-US" dirty="0" smtClean="0"/>
          </a:p>
          <a:p>
            <a:pPr algn="ctr"/>
            <a:r>
              <a:rPr lang="en-US" dirty="0" smtClean="0"/>
              <a:t>(</a:t>
            </a:r>
            <a:r>
              <a:rPr lang="en-US" dirty="0" err="1" smtClean="0"/>
              <a:t>struktur,prosedur,lingkungan</a:t>
            </a:r>
            <a:r>
              <a:rPr lang="en-US" dirty="0" smtClean="0"/>
              <a:t> </a:t>
            </a:r>
            <a:r>
              <a:rPr lang="en-US" dirty="0" err="1" smtClean="0"/>
              <a:t>kerja</a:t>
            </a:r>
            <a:r>
              <a:rPr lang="en-US" dirty="0" smtClean="0"/>
              <a:t>)</a:t>
            </a:r>
            <a:endParaRPr lang="en-US" dirty="0"/>
          </a:p>
        </p:txBody>
      </p:sp>
      <p:sp>
        <p:nvSpPr>
          <p:cNvPr id="5" name="Rectangle 4"/>
          <p:cNvSpPr/>
          <p:nvPr/>
        </p:nvSpPr>
        <p:spPr>
          <a:xfrm>
            <a:off x="3124200" y="1905000"/>
            <a:ext cx="30480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Efektivitas</a:t>
            </a:r>
            <a:r>
              <a:rPr lang="en-US" dirty="0" smtClean="0"/>
              <a:t> </a:t>
            </a:r>
            <a:r>
              <a:rPr lang="en-US" dirty="0" err="1" smtClean="0"/>
              <a:t>Organisasi</a:t>
            </a:r>
            <a:endParaRPr lang="en-US" dirty="0"/>
          </a:p>
        </p:txBody>
      </p:sp>
      <p:sp>
        <p:nvSpPr>
          <p:cNvPr id="6" name="Rectangle 5"/>
          <p:cNvSpPr/>
          <p:nvPr/>
        </p:nvSpPr>
        <p:spPr>
          <a:xfrm>
            <a:off x="1600200" y="3124200"/>
            <a:ext cx="1752600" cy="685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Produktivitas</a:t>
            </a:r>
            <a:endParaRPr lang="en-US" dirty="0"/>
          </a:p>
        </p:txBody>
      </p:sp>
      <p:sp>
        <p:nvSpPr>
          <p:cNvPr id="7" name="Rectangle 6"/>
          <p:cNvSpPr/>
          <p:nvPr/>
        </p:nvSpPr>
        <p:spPr>
          <a:xfrm>
            <a:off x="5943600" y="3124200"/>
            <a:ext cx="1676400" cy="685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Kepusan</a:t>
            </a:r>
            <a:r>
              <a:rPr lang="en-US" dirty="0" smtClean="0"/>
              <a:t> </a:t>
            </a:r>
            <a:r>
              <a:rPr lang="en-US" dirty="0" err="1" smtClean="0"/>
              <a:t>Kerja</a:t>
            </a:r>
            <a:endParaRPr lang="en-US" dirty="0"/>
          </a:p>
        </p:txBody>
      </p:sp>
      <p:sp>
        <p:nvSpPr>
          <p:cNvPr id="8" name="Rectangle 7"/>
          <p:cNvSpPr/>
          <p:nvPr/>
        </p:nvSpPr>
        <p:spPr>
          <a:xfrm>
            <a:off x="1600200" y="4572000"/>
            <a:ext cx="17526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Individu</a:t>
            </a:r>
            <a:endParaRPr lang="en-US" dirty="0"/>
          </a:p>
        </p:txBody>
      </p:sp>
      <p:sp>
        <p:nvSpPr>
          <p:cNvPr id="9" name="Rectangle 8"/>
          <p:cNvSpPr/>
          <p:nvPr/>
        </p:nvSpPr>
        <p:spPr>
          <a:xfrm>
            <a:off x="6019800" y="4572000"/>
            <a:ext cx="15240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Kelompok</a:t>
            </a:r>
            <a:endParaRPr lang="en-US" dirty="0"/>
          </a:p>
        </p:txBody>
      </p:sp>
      <p:cxnSp>
        <p:nvCxnSpPr>
          <p:cNvPr id="37" name="Elbow Connector 36"/>
          <p:cNvCxnSpPr>
            <a:stCxn id="4" idx="1"/>
            <a:endCxn id="8" idx="1"/>
          </p:cNvCxnSpPr>
          <p:nvPr/>
        </p:nvCxnSpPr>
        <p:spPr>
          <a:xfrm rot="10800000" flipV="1">
            <a:off x="1600200" y="876300"/>
            <a:ext cx="1219200" cy="4000500"/>
          </a:xfrm>
          <a:prstGeom prst="bentConnector3">
            <a:avLst>
              <a:gd name="adj1" fmla="val 165341"/>
            </a:avLst>
          </a:prstGeom>
          <a:ln>
            <a:headEnd type="arrow"/>
            <a:tailEnd type="arrow"/>
          </a:ln>
        </p:spPr>
        <p:style>
          <a:lnRef idx="1">
            <a:schemeClr val="dk1"/>
          </a:lnRef>
          <a:fillRef idx="0">
            <a:schemeClr val="dk1"/>
          </a:fillRef>
          <a:effectRef idx="0">
            <a:schemeClr val="dk1"/>
          </a:effectRef>
          <a:fontRef idx="minor">
            <a:schemeClr val="tx1"/>
          </a:fontRef>
        </p:style>
      </p:cxnSp>
      <p:cxnSp>
        <p:nvCxnSpPr>
          <p:cNvPr id="40" name="Elbow Connector 39"/>
          <p:cNvCxnSpPr>
            <a:stCxn id="4" idx="3"/>
            <a:endCxn id="9" idx="3"/>
          </p:cNvCxnSpPr>
          <p:nvPr/>
        </p:nvCxnSpPr>
        <p:spPr>
          <a:xfrm>
            <a:off x="6324600" y="876300"/>
            <a:ext cx="1219200" cy="4000500"/>
          </a:xfrm>
          <a:prstGeom prst="bentConnector3">
            <a:avLst>
              <a:gd name="adj1" fmla="val 118750"/>
            </a:avLst>
          </a:prstGeom>
          <a:ln>
            <a:headEnd type="arrow"/>
            <a:tailEnd type="arrow"/>
          </a:ln>
        </p:spPr>
        <p:style>
          <a:lnRef idx="1">
            <a:schemeClr val="dk1"/>
          </a:lnRef>
          <a:fillRef idx="0">
            <a:schemeClr val="dk1"/>
          </a:fillRef>
          <a:effectRef idx="0">
            <a:schemeClr val="dk1"/>
          </a:effectRef>
          <a:fontRef idx="minor">
            <a:schemeClr val="tx1"/>
          </a:fontRef>
        </p:style>
      </p:cxnSp>
      <p:cxnSp>
        <p:nvCxnSpPr>
          <p:cNvPr id="61" name="Straight Arrow Connector 60"/>
          <p:cNvCxnSpPr>
            <a:stCxn id="4" idx="2"/>
          </p:cNvCxnSpPr>
          <p:nvPr/>
        </p:nvCxnSpPr>
        <p:spPr>
          <a:xfrm rot="5400000">
            <a:off x="4305300" y="1638300"/>
            <a:ext cx="5334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3" name="Shape 62"/>
          <p:cNvCxnSpPr>
            <a:stCxn id="5" idx="1"/>
            <a:endCxn id="6" idx="0"/>
          </p:cNvCxnSpPr>
          <p:nvPr/>
        </p:nvCxnSpPr>
        <p:spPr>
          <a:xfrm rot="10800000" flipV="1">
            <a:off x="2476500" y="2209800"/>
            <a:ext cx="647700" cy="914400"/>
          </a:xfrm>
          <a:prstGeom prst="bentConnector2">
            <a:avLst/>
          </a:prstGeom>
          <a:ln>
            <a:headEnd type="arrow"/>
            <a:tailEnd type="arrow"/>
          </a:ln>
        </p:spPr>
        <p:style>
          <a:lnRef idx="1">
            <a:schemeClr val="dk1"/>
          </a:lnRef>
          <a:fillRef idx="0">
            <a:schemeClr val="dk1"/>
          </a:fillRef>
          <a:effectRef idx="0">
            <a:schemeClr val="dk1"/>
          </a:effectRef>
          <a:fontRef idx="minor">
            <a:schemeClr val="tx1"/>
          </a:fontRef>
        </p:style>
      </p:cxnSp>
      <p:cxnSp>
        <p:nvCxnSpPr>
          <p:cNvPr id="65" name="Shape 64"/>
          <p:cNvCxnSpPr>
            <a:stCxn id="5" idx="3"/>
            <a:endCxn id="7" idx="0"/>
          </p:cNvCxnSpPr>
          <p:nvPr/>
        </p:nvCxnSpPr>
        <p:spPr>
          <a:xfrm>
            <a:off x="6172200" y="2209800"/>
            <a:ext cx="609600" cy="914400"/>
          </a:xfrm>
          <a:prstGeom prst="bentConnector2">
            <a:avLst/>
          </a:prstGeom>
          <a:ln>
            <a:headEnd type="arrow"/>
            <a:tailEnd type="arrow"/>
          </a:ln>
        </p:spPr>
        <p:style>
          <a:lnRef idx="1">
            <a:schemeClr val="dk1"/>
          </a:lnRef>
          <a:fillRef idx="0">
            <a:schemeClr val="dk1"/>
          </a:fillRef>
          <a:effectRef idx="0">
            <a:schemeClr val="dk1"/>
          </a:effectRef>
          <a:fontRef idx="minor">
            <a:schemeClr val="tx1"/>
          </a:fontRef>
        </p:style>
      </p:cxnSp>
      <p:cxnSp>
        <p:nvCxnSpPr>
          <p:cNvPr id="67" name="Straight Arrow Connector 66"/>
          <p:cNvCxnSpPr>
            <a:stCxn id="6" idx="3"/>
            <a:endCxn id="7" idx="1"/>
          </p:cNvCxnSpPr>
          <p:nvPr/>
        </p:nvCxnSpPr>
        <p:spPr>
          <a:xfrm>
            <a:off x="3352800" y="3467100"/>
            <a:ext cx="2590800" cy="158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cxnSp>
        <p:nvCxnSpPr>
          <p:cNvPr id="88" name="Straight Arrow Connector 87"/>
          <p:cNvCxnSpPr>
            <a:stCxn id="8" idx="0"/>
            <a:endCxn id="6" idx="2"/>
          </p:cNvCxnSpPr>
          <p:nvPr/>
        </p:nvCxnSpPr>
        <p:spPr>
          <a:xfrm rot="5400000" flipH="1" flipV="1">
            <a:off x="2095500" y="4191000"/>
            <a:ext cx="762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4" name="Straight Arrow Connector 103"/>
          <p:cNvCxnSpPr>
            <a:stCxn id="8" idx="3"/>
            <a:endCxn id="9" idx="1"/>
          </p:cNvCxnSpPr>
          <p:nvPr/>
        </p:nvCxnSpPr>
        <p:spPr>
          <a:xfrm>
            <a:off x="3352800" y="4876800"/>
            <a:ext cx="2667000" cy="158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cxnSp>
        <p:nvCxnSpPr>
          <p:cNvPr id="112" name="Straight Arrow Connector 111"/>
          <p:cNvCxnSpPr>
            <a:stCxn id="9" idx="0"/>
            <a:endCxn id="7" idx="2"/>
          </p:cNvCxnSpPr>
          <p:nvPr/>
        </p:nvCxnSpPr>
        <p:spPr>
          <a:xfrm rot="5400000" flipH="1" flipV="1">
            <a:off x="6400800" y="4191000"/>
            <a:ext cx="762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304800"/>
            <a:ext cx="7772400" cy="1470025"/>
          </a:xfrm>
        </p:spPr>
        <p:txBody>
          <a:bodyPr/>
          <a:lstStyle/>
          <a:p>
            <a:r>
              <a:rPr lang="en-US" dirty="0" smtClean="0"/>
              <a:t>B. </a:t>
            </a:r>
            <a:r>
              <a:rPr lang="en-US" dirty="0" err="1" smtClean="0"/>
              <a:t>Pendapat</a:t>
            </a:r>
            <a:r>
              <a:rPr lang="en-US" dirty="0" smtClean="0"/>
              <a:t> Lain </a:t>
            </a:r>
            <a:r>
              <a:rPr lang="en-US" dirty="0" err="1" smtClean="0"/>
              <a:t>Tentang</a:t>
            </a:r>
            <a:r>
              <a:rPr lang="en-US" dirty="0" smtClean="0"/>
              <a:t> </a:t>
            </a:r>
            <a:r>
              <a:rPr lang="en-US" dirty="0" err="1" smtClean="0"/>
              <a:t>Perilaku</a:t>
            </a:r>
            <a:r>
              <a:rPr lang="en-US" dirty="0" smtClean="0"/>
              <a:t> </a:t>
            </a:r>
            <a:r>
              <a:rPr lang="en-US" dirty="0" err="1" smtClean="0"/>
              <a:t>Organisasi</a:t>
            </a:r>
            <a:r>
              <a:rPr lang="en-US" dirty="0" smtClean="0"/>
              <a:t> </a:t>
            </a:r>
            <a:r>
              <a:rPr lang="en-US" dirty="0" err="1" smtClean="0"/>
              <a:t>adalah</a:t>
            </a:r>
            <a:r>
              <a:rPr lang="en-US" dirty="0" smtClean="0"/>
              <a:t> . . .</a:t>
            </a:r>
            <a:endParaRPr lang="en-US" dirty="0"/>
          </a:p>
        </p:txBody>
      </p:sp>
      <p:sp>
        <p:nvSpPr>
          <p:cNvPr id="4" name="Subtitle 3"/>
          <p:cNvSpPr>
            <a:spLocks noGrp="1"/>
          </p:cNvSpPr>
          <p:nvPr>
            <p:ph type="subTitle" idx="1"/>
          </p:nvPr>
        </p:nvSpPr>
        <p:spPr>
          <a:xfrm>
            <a:off x="1295400" y="2209800"/>
            <a:ext cx="6400800" cy="1752600"/>
          </a:xfrm>
        </p:spPr>
        <p:txBody>
          <a:bodyPr>
            <a:normAutofit fontScale="92500" lnSpcReduction="10000"/>
          </a:bodyPr>
          <a:lstStyle/>
          <a:p>
            <a:pPr algn="l"/>
            <a:r>
              <a:rPr lang="en-US" sz="2400" dirty="0" err="1" smtClean="0">
                <a:solidFill>
                  <a:schemeClr val="tx1"/>
                </a:solidFill>
                <a:latin typeface="Times New Roman" pitchFamily="18" charset="0"/>
                <a:cs typeface="Times New Roman" pitchFamily="18" charset="0"/>
              </a:rPr>
              <a:t>Studi</a:t>
            </a:r>
            <a:r>
              <a:rPr lang="en-US" sz="2400" dirty="0" smtClean="0">
                <a:solidFill>
                  <a:schemeClr val="tx1"/>
                </a:solidFill>
                <a:latin typeface="Times New Roman" pitchFamily="18" charset="0"/>
                <a:cs typeface="Times New Roman" pitchFamily="18" charset="0"/>
              </a:rPr>
              <a:t> yang </a:t>
            </a:r>
            <a:r>
              <a:rPr lang="en-US" sz="2400" dirty="0" err="1" smtClean="0">
                <a:solidFill>
                  <a:schemeClr val="tx1"/>
                </a:solidFill>
                <a:latin typeface="Times New Roman" pitchFamily="18" charset="0"/>
                <a:cs typeface="Times New Roman" pitchFamily="18" charset="0"/>
              </a:rPr>
              <a:t>mempelajari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bagaimana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pengaruh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individu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kelompok</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dan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struktur</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organisasi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terhadap</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perilaku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didalam</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organisasi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sehingga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pengetahuan</a:t>
            </a:r>
            <a:r>
              <a:rPr lang="en-US" sz="2400" dirty="0" smtClean="0">
                <a:solidFill>
                  <a:schemeClr val="tx1"/>
                </a:solidFill>
                <a:latin typeface="Times New Roman" pitchFamily="18" charset="0"/>
                <a:cs typeface="Times New Roman" pitchFamily="18" charset="0"/>
              </a:rPr>
              <a:t> yang </a:t>
            </a:r>
            <a:r>
              <a:rPr lang="en-US" sz="2400" dirty="0" err="1" smtClean="0">
                <a:solidFill>
                  <a:schemeClr val="tx1"/>
                </a:solidFill>
                <a:latin typeface="Times New Roman" pitchFamily="18" charset="0"/>
                <a:cs typeface="Times New Roman" pitchFamily="18" charset="0"/>
              </a:rPr>
              <a:t>diperoleh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dapat</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diaplikasikan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untuk</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meningkatkan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keefektifan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organisasi</a:t>
            </a:r>
            <a:endParaRPr lang="en-US" sz="2400" dirty="0">
              <a:solidFill>
                <a:schemeClr val="tx1"/>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r>
              <a:rPr lang="en-US" dirty="0" smtClean="0"/>
              <a:t>C. </a:t>
            </a:r>
            <a:r>
              <a:rPr lang="en-US" dirty="0" err="1" smtClean="0"/>
              <a:t>Disliplin</a:t>
            </a:r>
            <a:r>
              <a:rPr lang="en-US" dirty="0" smtClean="0"/>
              <a:t> </a:t>
            </a:r>
            <a:r>
              <a:rPr lang="en-US" dirty="0" err="1" smtClean="0"/>
              <a:t>Ilmu</a:t>
            </a:r>
            <a:r>
              <a:rPr lang="en-US" dirty="0" smtClean="0"/>
              <a:t> Yang </a:t>
            </a:r>
            <a:r>
              <a:rPr lang="en-US" dirty="0" err="1" smtClean="0"/>
              <a:t>Terkait</a:t>
            </a:r>
            <a:r>
              <a:rPr lang="en-US" dirty="0" smtClean="0"/>
              <a:t> </a:t>
            </a:r>
            <a:r>
              <a:rPr lang="en-US" dirty="0" err="1" smtClean="0"/>
              <a:t>Dengan</a:t>
            </a:r>
            <a:r>
              <a:rPr lang="en-US" dirty="0" smtClean="0"/>
              <a:t> OB </a:t>
            </a:r>
            <a:r>
              <a:rPr lang="en-US" dirty="0" err="1" smtClean="0"/>
              <a:t>Antara</a:t>
            </a:r>
            <a:r>
              <a:rPr lang="en-US" dirty="0" smtClean="0"/>
              <a:t> lain :</a:t>
            </a:r>
            <a:br>
              <a:rPr lang="en-US" dirty="0" smtClean="0"/>
            </a:br>
            <a:r>
              <a:rPr lang="en-US" dirty="0" smtClean="0"/>
              <a:t/>
            </a:r>
            <a:br>
              <a:rPr lang="en-US" dirty="0" smtClean="0"/>
            </a:br>
            <a:r>
              <a:rPr lang="en-US" dirty="0" smtClean="0"/>
              <a:t>1. PSIKOLOGI</a:t>
            </a:r>
            <a:endParaRPr lang="en-US" dirty="0"/>
          </a:p>
        </p:txBody>
      </p:sp>
      <p:sp>
        <p:nvSpPr>
          <p:cNvPr id="3" name="Content Placeholder 2"/>
          <p:cNvSpPr>
            <a:spLocks noGrp="1"/>
          </p:cNvSpPr>
          <p:nvPr>
            <p:ph idx="1"/>
          </p:nvPr>
        </p:nvSpPr>
        <p:spPr>
          <a:xfrm>
            <a:off x="457200" y="2895600"/>
            <a:ext cx="8229600" cy="4525963"/>
          </a:xfrm>
        </p:spPr>
        <p:txBody>
          <a:bodyPr/>
          <a:lstStyle/>
          <a:p>
            <a:r>
              <a:rPr lang="en-US" dirty="0" smtClean="0"/>
              <a:t>FOKUS STUDI YAKNI MEMAHAMI PERILAKU INDIVIDUAL</a:t>
            </a:r>
          </a:p>
          <a:p>
            <a:r>
              <a:rPr lang="en-US" dirty="0" smtClean="0"/>
              <a:t>FAKTOR PSIKOLOGIS MENDASAR YANG RELEVAN DALAM SITUASI KERJA MISALNYA PERSEPSI, EMOSI, KEBUTUHAN DAN FAKTOR LAIN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SOSIOLOGI</a:t>
            </a:r>
            <a:endParaRPr lang="en-US" dirty="0"/>
          </a:p>
        </p:txBody>
      </p:sp>
      <p:sp>
        <p:nvSpPr>
          <p:cNvPr id="3" name="Content Placeholder 2"/>
          <p:cNvSpPr>
            <a:spLocks noGrp="1"/>
          </p:cNvSpPr>
          <p:nvPr>
            <p:ph idx="1"/>
          </p:nvPr>
        </p:nvSpPr>
        <p:spPr/>
        <p:txBody>
          <a:bodyPr/>
          <a:lstStyle/>
          <a:p>
            <a:r>
              <a:rPr lang="en-US" dirty="0" smtClean="0"/>
              <a:t>FOKUS STUDI PADA SISTEM SOSIAL DIMANA INDIVIDU BERADA</a:t>
            </a:r>
          </a:p>
          <a:p>
            <a:r>
              <a:rPr lang="en-US" dirty="0" smtClean="0"/>
              <a:t>MEMBAHAS TOPIK-TOPIK SEPERTI DINAMIKA KELOMPOK, KOMUNIKASI, TIM KERJA, KONFLIK, PERILAKU ANTAR KELOMPOK</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PSIKOLOGI SOSIAL</a:t>
            </a:r>
            <a:endParaRPr lang="en-US" dirty="0"/>
          </a:p>
        </p:txBody>
      </p:sp>
      <p:sp>
        <p:nvSpPr>
          <p:cNvPr id="3" name="Content Placeholder 2"/>
          <p:cNvSpPr>
            <a:spLocks noGrp="1"/>
          </p:cNvSpPr>
          <p:nvPr>
            <p:ph idx="1"/>
          </p:nvPr>
        </p:nvSpPr>
        <p:spPr/>
        <p:txBody>
          <a:bodyPr/>
          <a:lstStyle/>
          <a:p>
            <a:r>
              <a:rPr lang="en-US" dirty="0" smtClean="0"/>
              <a:t>FOKUS PADA BAGAIMANA PENGARUH INDIVIDU TERHADAP INDIVIDU/KELOMPOK LAINNYA</a:t>
            </a:r>
          </a:p>
          <a:p>
            <a:r>
              <a:rPr lang="en-US" dirty="0" smtClean="0"/>
              <a:t>TOPIK YANG DIBAHAS YAKNI PERUBAHAN PERILAKU, PERUB SIKAP, KOMUNIKASI, PROSES KELOMPOK</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TotalTime>
  <Words>489</Words>
  <Application>Microsoft Office PowerPoint</Application>
  <PresentationFormat>On-screen Show (4:3)</PresentationFormat>
  <Paragraphs>110</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PERILAKU KEORGANISASIAN (Organizational Behavior) </vt:lpstr>
      <vt:lpstr> A. Perilaku Keorganisasian, atau  organizational behavior (OB) adalah disiplin ilmu  yang mempelajari perilaku individu dan kelompok-kelompok  struktur organisasi dalam organisasi  dengan tujuan meningkatkan kepuasan kerja karyawan, produktivitas, dan efektivitas organisasi. Dengan kata lain, perilaku organisasi berkaitan langsung dengan pemahaman dan upaya mengendalikan perilaku manusia dalam organisasi, demi mencapai tujuan bersama.</vt:lpstr>
      <vt:lpstr> Konsep OB tidak dapat dipisahkan dari disiplin ilmu-ilmu perilaku yang lain. Beberapa di antaranya bahkan merupakan sub-disilpin dari OB, yakni psikologi, psikologi social, sosiologi, ekonomi, dan anthropologi budaya. Perbedaan OB berbeda dengan disiplin ilmu tersebut adalah : 1. OB memadukan berbagai disiplin ilmu perilaku; 2. OB membatasi dan menekankan pada perilaku manusia dalam organisasi.</vt:lpstr>
      <vt:lpstr>Konsep OB meliputi tiga elemen utama, yakni individu, kelompok, dan faktor-faktor organisasi seperti dalam bagan berikut ini. Ketiga elemen tersebut berinteraksi dan menghasilkan produktivitas, kepuasan kerja,dan efektivitas organisasi.   Produktivitas adalah keluaran yang dihasilkan oleh kegiatan individu dan kelompok dalam organisasi. Kepuasan kerja adalah perasaan senang yang dirasakan individu sebagai akibat dari pekerjaan dan kondisi lingkungan kerjanya. Efektivitas organisasi adalah tingkat keberhasilan yang dicapai organisasi.  </vt:lpstr>
      <vt:lpstr>       Interaksi antara individu, kelompok, dan faktor organisasi. Rujukan : Middlemist &amp; Hitt. 1981. Organisasi Behaviour : Applied Concepts : 7. ( dikutif Encyclopedia ekonomi, Bisnis dan Manajemen, 2004) Delta Pamungkas, Jakarta</vt:lpstr>
      <vt:lpstr>B. Pendapat Lain Tentang Perilaku Organisasi adalah . . .</vt:lpstr>
      <vt:lpstr>C. Disliplin Ilmu Yang Terkait Dengan OB Antara lain :  1. PSIKOLOGI</vt:lpstr>
      <vt:lpstr>2. SOSIOLOGI</vt:lpstr>
      <vt:lpstr>3. PSIKOLOGI SOSIAL</vt:lpstr>
      <vt:lpstr>4. ANTROPOLOGI</vt:lpstr>
      <vt:lpstr>D. MODEL PERILAKU ORGANISASI</vt:lpstr>
      <vt:lpstr>E. BENTUK-BENTUK STRUKTUR ORGANISASI</vt:lpstr>
      <vt:lpstr>1. Struktur Organisasi Garis (Line Organization)  </vt:lpstr>
      <vt:lpstr>          Skema Struktur Organisasi Garis  </vt:lpstr>
      <vt:lpstr>2. Struktur Organisasi Garis Dan Staff (Line-Staff Organization)</vt:lpstr>
      <vt:lpstr>Skema Struktur Organisasi Garis dan Staf</vt:lpstr>
      <vt:lpstr>3. Struktur Organisasi Fungsional</vt:lpstr>
      <vt:lpstr>Skema Struktur Organisasi Fungsional</vt:lpstr>
      <vt:lpstr>4. Struktur Organisasi Fungsional dan Staf  5. Struktur Organisasi Panitia (Committee)  6. Struktur Organisasi Modern</vt:lpstr>
      <vt:lpstr>1. INDIVIDUAL LEVEL</vt:lpstr>
      <vt:lpstr>2. GROUP LEVEL</vt:lpstr>
      <vt:lpstr>3. ORGANIZATION SYSTEM LEVEL</vt:lpstr>
      <vt:lpstr>F. DAFTAR PUSTAKA (BUKU RUJUKAN)</vt:lpstr>
    </vt:vector>
  </TitlesOfParts>
  <Company>Al-Munawwarah Murad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PERILAKU KEORGANISASIAN (Organizational Behaviour) </dc:title>
  <dc:creator>YPIA</dc:creator>
  <cp:lastModifiedBy>win7</cp:lastModifiedBy>
  <cp:revision>48</cp:revision>
  <dcterms:created xsi:type="dcterms:W3CDTF">2013-09-10T05:15:35Z</dcterms:created>
  <dcterms:modified xsi:type="dcterms:W3CDTF">2013-10-11T10:31:28Z</dcterms:modified>
</cp:coreProperties>
</file>